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0.xml" ContentType="application/vnd.openxmlformats-officedocument.presentationml.notesSlide+xml"/>
  <Override PartName="/ppt/ink/ink9.xml" ContentType="application/inkml+xml"/>
  <Override PartName="/ppt/ink/ink10.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xml" ContentType="application/inkml+xml"/>
  <Override PartName="/ppt/ink/ink12.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handoutMasterIdLst>
    <p:handoutMasterId r:id="rId60"/>
  </p:handoutMasterIdLst>
  <p:sldIdLst>
    <p:sldId id="394" r:id="rId2"/>
    <p:sldId id="392" r:id="rId3"/>
    <p:sldId id="343" r:id="rId4"/>
    <p:sldId id="344" r:id="rId5"/>
    <p:sldId id="345" r:id="rId6"/>
    <p:sldId id="393" r:id="rId7"/>
    <p:sldId id="346" r:id="rId8"/>
    <p:sldId id="347" r:id="rId9"/>
    <p:sldId id="395" r:id="rId10"/>
    <p:sldId id="348" r:id="rId11"/>
    <p:sldId id="349" r:id="rId12"/>
    <p:sldId id="351" r:id="rId13"/>
    <p:sldId id="352" r:id="rId14"/>
    <p:sldId id="353" r:id="rId15"/>
    <p:sldId id="407" r:id="rId16"/>
    <p:sldId id="396" r:id="rId17"/>
    <p:sldId id="354" r:id="rId18"/>
    <p:sldId id="355" r:id="rId19"/>
    <p:sldId id="356" r:id="rId20"/>
    <p:sldId id="358" r:id="rId21"/>
    <p:sldId id="360" r:id="rId22"/>
    <p:sldId id="403" r:id="rId23"/>
    <p:sldId id="397" r:id="rId24"/>
    <p:sldId id="361" r:id="rId25"/>
    <p:sldId id="410" r:id="rId26"/>
    <p:sldId id="409" r:id="rId27"/>
    <p:sldId id="362" r:id="rId28"/>
    <p:sldId id="363" r:id="rId29"/>
    <p:sldId id="366" r:id="rId30"/>
    <p:sldId id="367" r:id="rId31"/>
    <p:sldId id="404" r:id="rId32"/>
    <p:sldId id="368" r:id="rId33"/>
    <p:sldId id="369" r:id="rId34"/>
    <p:sldId id="370" r:id="rId35"/>
    <p:sldId id="371" r:id="rId36"/>
    <p:sldId id="406" r:id="rId37"/>
    <p:sldId id="373" r:id="rId38"/>
    <p:sldId id="374" r:id="rId39"/>
    <p:sldId id="376" r:id="rId40"/>
    <p:sldId id="377" r:id="rId41"/>
    <p:sldId id="422" r:id="rId42"/>
    <p:sldId id="379" r:id="rId43"/>
    <p:sldId id="380" r:id="rId44"/>
    <p:sldId id="411" r:id="rId45"/>
    <p:sldId id="382" r:id="rId46"/>
    <p:sldId id="401" r:id="rId47"/>
    <p:sldId id="398" r:id="rId48"/>
    <p:sldId id="383" r:id="rId49"/>
    <p:sldId id="384" r:id="rId50"/>
    <p:sldId id="399" r:id="rId51"/>
    <p:sldId id="385" r:id="rId52"/>
    <p:sldId id="386" r:id="rId53"/>
    <p:sldId id="387" r:id="rId54"/>
    <p:sldId id="400" r:id="rId55"/>
    <p:sldId id="424" r:id="rId56"/>
    <p:sldId id="412" r:id="rId57"/>
    <p:sldId id="423" r:id="rId58"/>
  </p:sldIdLst>
  <p:sldSz cx="12192000" cy="6858000"/>
  <p:notesSz cx="6858000" cy="9144000"/>
  <p:embeddedFontLst>
    <p:embeddedFont>
      <p:font typeface="1훈하얀고양이 R" panose="02020603020101020101" pitchFamily="18" charset="-127"/>
      <p:regular r:id="rId61"/>
    </p:embeddedFont>
    <p:embeddedFont>
      <p:font typeface="Cambria Math" panose="02040503050406030204" pitchFamily="18" charset="0"/>
      <p:regular r:id="rId62"/>
    </p:embeddedFont>
    <p:embeddedFont>
      <p:font typeface="Gadugi" panose="020B0502040204020203" pitchFamily="34" charset="0"/>
      <p:regular r:id="rId63"/>
      <p:bold r:id="rId64"/>
    </p:embeddedFont>
    <p:embeddedFont>
      <p:font typeface="MS PGothic" panose="020B0600070205080204" pitchFamily="34" charset="-128"/>
      <p:regular r:id="rId65"/>
    </p:embeddedFont>
    <p:embeddedFont>
      <p:font typeface="Palatino Linotype" panose="02040502050505030304" pitchFamily="18" charset="0"/>
      <p:regular r:id="rId66"/>
      <p:bold r:id="rId67"/>
      <p:italic r:id="rId68"/>
      <p:boldItalic r:id="rId69"/>
    </p:embeddedFont>
    <p:embeddedFont>
      <p:font typeface="Segoe UI Semibold" panose="020B0702040204020203" pitchFamily="34" charset="0"/>
      <p:bold r:id="rId70"/>
      <p:boldItalic r:id="rId71"/>
    </p:embeddedFont>
    <p:embeddedFont>
      <p:font typeface="Wingdings 3" panose="05040102010807070707" pitchFamily="18" charset="2"/>
      <p:regular r:id="rId72"/>
    </p:embeddedFont>
    <p:embeddedFont>
      <p:font typeface="나눔명조" panose="02020603020101020101" pitchFamily="18" charset="-127"/>
      <p:regular r:id="rId73"/>
      <p:bold r:id="rId74"/>
    </p:embeddedFont>
    <p:embeddedFont>
      <p:font typeface="나눔바른고딕" panose="020B0603020101020101" pitchFamily="50" charset="-127"/>
      <p:regular r:id="rId75"/>
      <p:bold r:id="rId76"/>
    </p:embeddedFont>
    <p:embeddedFont>
      <p:font typeface="나눔스퀘어" panose="020B0600000101010101" pitchFamily="50" charset="-127"/>
      <p:regular r:id="rId77"/>
    </p:embeddedFont>
    <p:embeddedFont>
      <p:font typeface="나눔스퀘어 Bold" panose="020B0600000101010101" pitchFamily="50" charset="-127"/>
      <p:bold r:id="rId78"/>
    </p:embeddedFont>
    <p:embeddedFont>
      <p:font typeface="나눔스퀘어 ExtraBold" panose="020B0600000101010101" pitchFamily="50" charset="-127"/>
      <p:bold r:id="rId79"/>
    </p:embeddedFont>
    <p:embeddedFont>
      <p:font typeface="맑은 고딕" panose="020B0503020000020004" pitchFamily="50" charset="-127"/>
      <p:regular r:id="rId80"/>
      <p:bold r:id="rId8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6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9A3638"/>
    <a:srgbClr val="7F7F7F"/>
    <a:srgbClr val="E4D4D5"/>
    <a:srgbClr val="FEEABE"/>
    <a:srgbClr val="F8F4E8"/>
    <a:srgbClr val="3B6E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08" autoAdjust="0"/>
    <p:restoredTop sz="93833" autoAdjust="0"/>
  </p:normalViewPr>
  <p:slideViewPr>
    <p:cSldViewPr snapToGrid="0">
      <p:cViewPr varScale="1">
        <p:scale>
          <a:sx n="100" d="100"/>
          <a:sy n="100" d="100"/>
        </p:scale>
        <p:origin x="1428" y="90"/>
      </p:cViewPr>
      <p:guideLst>
        <p:guide orient="horz" pos="2160"/>
        <p:guide pos="361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908518A7-1F9B-4E94-8F48-403A8740DB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67FA0612-7562-4C2A-BB60-B241FBA3C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E0283A-FF44-4C66-984E-7C52E54318F1}" type="datetimeFigureOut">
              <a:rPr lang="ko-KR" altLang="en-US" smtClean="0"/>
              <a:t>2021-03-23</a:t>
            </a:fld>
            <a:endParaRPr lang="ko-KR" altLang="en-US"/>
          </a:p>
        </p:txBody>
      </p:sp>
      <p:sp>
        <p:nvSpPr>
          <p:cNvPr id="4" name="바닥글 개체 틀 3">
            <a:extLst>
              <a:ext uri="{FF2B5EF4-FFF2-40B4-BE49-F238E27FC236}">
                <a16:creationId xmlns:a16="http://schemas.microsoft.com/office/drawing/2014/main" id="{086ADBFC-834E-4634-A412-7CCEF525F9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DCD32F25-8F37-4A88-B5D2-763FC857F7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7EB8EB-C39D-4BD3-9CDC-A2F1336828FD}" type="slidenum">
              <a:rPr lang="ko-KR" altLang="en-US" smtClean="0"/>
              <a:t>‹#›</a:t>
            </a:fld>
            <a:endParaRPr lang="ko-KR" altLang="en-US"/>
          </a:p>
        </p:txBody>
      </p:sp>
    </p:spTree>
    <p:extLst>
      <p:ext uri="{BB962C8B-B14F-4D97-AF65-F5344CB8AC3E}">
        <p14:creationId xmlns:p14="http://schemas.microsoft.com/office/powerpoint/2010/main" val="170468510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19-09-02T12:06:05.36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0 0,'24'0'203,"0"0"-187,0 0 15,-1 0-15,1 0 15,0 0 0,0 0 47,-1 0 0,1 0 0,0 0 63,0 0 31</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20-04-21T02:50:48.46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 1 0,'43'0'94,"1"0"-79,-1 0 1,1 0 15,0 0 188,-1 0-141,1 45-31,0-45 406,-1 0-250,44 0-94,-130 0 438</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19-09-02T12:03:48.95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 47 0,'23'0'109,"1"0"-78,0 0-15,-1 0 0,1 0-1,0 0 1,0 0-16,-1 0 15,1 0 1,0 0 31,0 0 62,-1 0-62,1-24-31,0 24 15,0 0 16,-24-23-16</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19-09-02T12:04:04.62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0 0,'24'0'219,"0"0"-172,0 0-32,-1 0 17,1 0-32,24 0 31,-25 0 0,1 0 63,0 0 0,0 0-79,-1 0 32,1 0-16,0 0-15,0 0 593,-24 23-562,23-23 31</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19-09-02T12:06:08.19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0 118 0,'24'0'0,"-24"-23"62,24 23-15,0 0 0,-24-24-31,23 24-1,1 0 1,-24-24 0,24 24-1,-1 0 79,-23-24 187,24 24-265,0 0-1,-24-23 17,24 23 46</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19-09-02T12:06:14.148"/>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 47 0,'23'0'156,"1"0"-141,0 0-15,0 0 47,-1 0-31,1 0 0,0 0 46,0 0 16,-1 0-15,1 24-16,0-24 296,-24-47 126,-48 23-453</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19-09-02T12:06:46.970"/>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0 0 0,'0'24'203,"0"0"-171,24-24-1,0 0 0,-1 0-15,1 0-16,0 0 15,0 0 1,-1 0 93,1 0 141,0 0-156,-1 0-47,-23-24 125,24 24 0,0 0-110</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19-09-02T12:21:28.62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31 0,'24'0'234,"0"0"-202,23 0-17,1 0 1,-24 0-1,-1 0 1,25 0 0,-25 0-1,1 0 1,0 0 0,23-24-1,1 24 1,-1 0 15,-23 0-31,0 0 16,0 0-1,23 0 1,-23 0 15,0 0 0,23 24-15,0-24 0,1 24-16,-1-24 15,1 0 1,-24 0 15,-1 0 16,1 0-31,0 0 46,0 0-31,-48 0 219,-24 0-234</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19-09-02T12:23:14.724"/>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0 118 0,'47'0'187,"-23"0"-171,24 0 0,-25 0-1,1 24-15,24-24 16,-25 0 0,1 0-1,24 24 1,23-24-1,24 0 1,0 0 0,-24 24-1,0-24 1,-47 0-16,23 0 16,-23 0 30,0 0-46,-1 0 16,1 0 0,0 0-1,0 0 17,23 0-17,24 0-15,-23 0 16,-24 0-1,-1 0 1,1 0 31,24 0-47,23 0 31,47 0-15,-23 0-1,-71 0-15,0 0 16,0 0 0,23 0-1,1 0 1,-1 0 0,1 0-1,-25 0-15,1 0 16,24 0-1,-25-24 1,25 24 0,23 0-1,-24 0 1,1 0 0,-24 0 30,23 0-46,-23 0 16,47 0 15,-23 0-15,-1 0 0,-23 0-16,-1 0 46,1 0-46,24 0 16,-1 0 0,24 0-1,-23 0 1,-1 0 0,-23 0-1,0 0 1,47 0-1,24 0-15,-24 0 16,-47 0 0,0 0 15,-1 0 0,49-24-15,-25 24-1,24 0 1,-23 0 0,-1 0-1,-23 0 1,0 0 0,-1 0-1,25 0 1,-24 0 15,47 0-31,0 0 16,-47 0-1,0 0 1,-1 0 0,25 0-1,-24 0-15,-1 0 16,25 0-1,23 0 1,-47 0 0,23 0-1,-23 0 1,0 0 0,23 0-1,1 0 1,70 0-1,-46 0 1,-25 0 0,-23 0-1,0 0 1,47 0 0,-24 0-1,24 0 1,-47 0-1,0 0 1,0 0 15,23 0-15,-23 0 0,0 0-1,23 0 1,1 0-1,-1 0 1,-23 0 0,-1 0-1,25 0 1,-1 0 0,25 0-16,-49 0 15,1 0 1,24 0-1,-1 0 1,24 0 0,1 24-1,-1-24 1,24 0-16,-24 0 16,-47 0 15,-1 0-16,1 0 1,24 0 0,-25 0 15,1 0 0,24 0 0,-25 0-15,1 0-16,23 0 16,-23 0 15,0 0-15,23 0-1,-23 0 16,0 0 1,0 0 15,-24-24-47,23 24 15,1 0 16,0 0 1,0 0-17,-1 0 17,1 0-17,0-24 16,0 24-15,-1 0 0,1 0-1,24 0 17,-25 0-1,-23-23-16,71 23 17,24 0-17,-23 0-15,-49 0 16,-46-48 281,-120 1-297</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19-09-02T12:23:20.00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-1 128 0,'47'0'188,"72"0"-173,47 0 1,-95 23-16,-23-23 15,-1 0 1,24 0 0,1 0-1,-1 0 1,24 0 0,-72 0-1,25 0 1,-24 0-1,47 0-15,0 0 16,-23 0 0,-25 0-1,1 0 1,0 0 0,23 0-1,1 0-15,-24 0 16,-1 0 15,25 0-15,23 0-1,0 0-15,-23 24 16,-25-24 15,25 0-15,-1 0 15,72 24-31,-48-24 16,24 24-1,0-24 1,48 0 0,-48 0-1,-48 0 1,24 0-1,-47 0-15,47 0 16,-23 0 0,23 0-1,0 0 1,0 0 0,-23 0-16,-1 0 15,1 0 1,23 0-1,0 0 1,0-24 0,1 24-16,-25 0 15,24 0 1,-23-24 0,-25 24-1,25 0 1,-1 0-1,1 0 1,23 0 0,0 0-1,-47 0-15,24 0 16,-1 0 0,-23 0-1,47 0 1,-24 0-1,1 0 1,-1 0-16,-23 0 16,0 0 15,23 0-15,-23 0-1,47 0-15,-23 24 16,-24-24-1,23 0 1,1 0 15,-25 0-15,1 0 0,0 0-1,23 0 1,1 0-16,23 0 15,24 0 1,0 0 0,-24 0-1,-47 0 1,-1 0-16,25 0 16,-24 0-1,23 0 1,-23 0-1,23 0 1,-23 0 0,0 0-16,0 0 15,-1 0 1,1 0 0,24 0-1,-1 0 1,1 0-16,-1 0 15,0 0 1,25 0 0,-1 0-1,24 0 1,-48-24 0,25 0-1,-49 24 1,1 0-1,0 0-15,-1 0 63,1 0-32,0 0 0,0 0 1,-1 0 30,-23-23-62,24 23 47,-24-24-31,24 24-1,0 0 17,-1 0-1,1 0 31,0 0-30,0 0-1,-1 0 0,1 0 0,0 0-31,0-24 32,23 24-17,-23 0 1,23 0-1,-23 0 1,0 0 15,-1 0 94,1 0-93,-24-24-1,24 24 0,0 0 16,-24-23 0,23 23-32,1-24 1,0 24 0,-95 0 343</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19-09-02T12:23:39.106"/>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2 0,'24'0'46,"0"0"-14,-1 0 155,1 0-171,47 0-1,0 25 1,-47 0-16,0-25 16,0 0-1,-1 0 1,1 0 0,0 0-1,0 0-15,23 0 31,-23 0 1,0 0-17,-1 0-15,1 0 32,0 0 14,23 0-14,-23 0-1,0 0 0,-1 0-15,1 0 15,0-25 32,0 25 15,-1 0-16,1 0-31,0 0 48,0 0-48,-1 0 0,1 0 16</inkml:trace>
</inkml:ink>
</file>

<file path=ppt/ink/ink9.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48.19277" units="1/cm"/>
          <inkml:channelProperty channel="Y" name="resolution" value="48.12834" units="1/cm"/>
          <inkml:channelProperty channel="T" name="resolution" value="1" units="1/dev"/>
        </inkml:channelProperties>
      </inkml:inkSource>
      <inkml:timestamp xml:id="ts0" timeString="2020-01-11T14:27:09.869"/>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0 31 0,'31'0'1938,"0"0"-1907,-1-31-15,1 31-1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D13B3-9A07-4595-B704-B5793A35D277}" type="datetimeFigureOut">
              <a:rPr lang="ko-KR" altLang="en-US" smtClean="0"/>
              <a:t>2021-03-23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70147-22CF-48F7-93F3-AEE5688C4118}" type="slidenum">
              <a:rPr lang="ko-KR" altLang="en-US" smtClean="0"/>
              <a:t>‹#›</a:t>
            </a:fld>
            <a:endParaRPr lang="ko-KR" altLang="en-US"/>
          </a:p>
        </p:txBody>
      </p:sp>
    </p:spTree>
    <p:extLst>
      <p:ext uri="{BB962C8B-B14F-4D97-AF65-F5344CB8AC3E}">
        <p14:creationId xmlns:p14="http://schemas.microsoft.com/office/powerpoint/2010/main" val="3864649825"/>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지금부터 </a:t>
            </a:r>
            <a:r>
              <a:rPr lang="ko-KR" altLang="en-US" dirty="0" err="1"/>
              <a:t>역전파</a:t>
            </a:r>
            <a:r>
              <a:rPr lang="en-US" altLang="ko-KR" dirty="0"/>
              <a:t>(backpropagation)</a:t>
            </a:r>
            <a:r>
              <a:rPr lang="ko-KR" altLang="en-US" dirty="0"/>
              <a:t>에 대해서</a:t>
            </a:r>
            <a:r>
              <a:rPr lang="en-US" altLang="ko-KR" baseline="0" dirty="0"/>
              <a:t> </a:t>
            </a:r>
            <a:r>
              <a:rPr lang="ko-KR" altLang="en-US" dirty="0"/>
              <a:t>공부하겠습니다</a:t>
            </a:r>
            <a:r>
              <a:rPr lang="en-US" altLang="ko-KR"/>
              <a:t>.</a:t>
            </a:r>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1</a:t>
            </a:fld>
            <a:endParaRPr lang="ko-KR" altLang="en-US"/>
          </a:p>
        </p:txBody>
      </p:sp>
    </p:spTree>
    <p:extLst>
      <p:ext uri="{BB962C8B-B14F-4D97-AF65-F5344CB8AC3E}">
        <p14:creationId xmlns:p14="http://schemas.microsoft.com/office/powerpoint/2010/main" val="3627312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ko-KR" altLang="en-US" dirty="0"/>
                  <a:t>이제는 계층을 하나를 더 추가해 보겠습니다</a:t>
                </a:r>
                <a:r>
                  <a:rPr lang="en-US" altLang="ko-KR" dirty="0"/>
                  <a:t>.</a:t>
                </a:r>
              </a:p>
              <a:p>
                <a:r>
                  <a:rPr lang="ko-KR" altLang="en-US" dirty="0"/>
                  <a:t>이 그림은 입력 계층</a:t>
                </a:r>
                <a:r>
                  <a:rPr lang="en-US" altLang="ko-KR" dirty="0"/>
                  <a:t>, </a:t>
                </a:r>
                <a:r>
                  <a:rPr lang="ko-KR" altLang="en-US" dirty="0"/>
                  <a:t>하나의 은닉 계층</a:t>
                </a:r>
                <a:r>
                  <a:rPr lang="en-US" altLang="ko-KR" dirty="0"/>
                  <a:t>, </a:t>
                </a:r>
                <a:r>
                  <a:rPr lang="ko-KR" altLang="en-US" dirty="0"/>
                  <a:t>출력 계층으로</a:t>
                </a:r>
                <a:r>
                  <a:rPr lang="en-US" altLang="ko-KR" dirty="0"/>
                  <a:t> </a:t>
                </a:r>
                <a:r>
                  <a:rPr lang="ko-KR" altLang="en-US" dirty="0"/>
                  <a:t>구성된 간단한 신경망 입니다</a:t>
                </a:r>
                <a:r>
                  <a:rPr lang="en-US" altLang="ko-KR" dirty="0"/>
                  <a:t>.</a:t>
                </a:r>
              </a:p>
              <a:p>
                <a:endParaRPr lang="en-US" altLang="ko-KR" dirty="0"/>
              </a:p>
              <a:p>
                <a:r>
                  <a:rPr lang="ko-KR" altLang="en-US" dirty="0"/>
                  <a:t>오른쪽 끝의 최종 출력 계층부터 보겠습니다</a:t>
                </a:r>
                <a:r>
                  <a:rPr lang="en-US" altLang="ko-KR" dirty="0"/>
                  <a:t>. </a:t>
                </a:r>
              </a:p>
              <a:p>
                <a:r>
                  <a:rPr lang="ko-KR" altLang="en-US" dirty="0"/>
                  <a:t>출력 계층의 오차를 이용해 출력 계층에 연결된 노드들의 가중치를 업데이트하게 됩니다</a:t>
                </a:r>
                <a:r>
                  <a:rPr lang="en-US" altLang="ko-KR" dirty="0"/>
                  <a:t>.</a:t>
                </a:r>
              </a:p>
              <a:p>
                <a:r>
                  <a:rPr lang="ko-KR" altLang="en-US" dirty="0"/>
                  <a:t>출력계층의 오차는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𝑒</m:t>
                        </m:r>
                      </m:e>
                      <m:sub>
                        <m:r>
                          <a:rPr lang="en-US" altLang="ko-KR" i="1">
                            <a:latin typeface="Cambria Math" panose="02040503050406030204" pitchFamily="18" charset="0"/>
                          </a:rPr>
                          <m:t>𝑜𝑢𝑡𝑝𝑢𝑡</m:t>
                        </m:r>
                      </m:sub>
                    </m:sSub>
                  </m:oMath>
                </a14:m>
                <a:r>
                  <a:rPr lang="ko-KR" altLang="en-US" dirty="0"/>
                  <a:t>으로</a:t>
                </a:r>
                <a:r>
                  <a:rPr lang="en-US" altLang="ko-KR" dirty="0"/>
                  <a:t>, </a:t>
                </a:r>
                <a:r>
                  <a:rPr lang="ko-KR" altLang="en-US" dirty="0"/>
                  <a:t>출력 계층에 적용된 가중치는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h𝑜</m:t>
                        </m:r>
                      </m:sub>
                    </m:sSub>
                  </m:oMath>
                </a14:m>
                <a:r>
                  <a:rPr lang="ko-KR" altLang="en-US" dirty="0"/>
                  <a:t>로 표현할 수 있습니다</a:t>
                </a:r>
                <a:r>
                  <a:rPr lang="en-US" altLang="ko-KR" dirty="0"/>
                  <a:t>. </a:t>
                </a:r>
                <a:endParaRPr lang="en-US" altLang="ko-KR" i="1" dirty="0">
                  <a:latin typeface="Cambria Math" panose="02040503050406030204" pitchFamily="18" charset="0"/>
                </a:endParaRPr>
              </a:p>
              <a:p>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h𝑜</m:t>
                        </m:r>
                      </m:sub>
                    </m:sSub>
                  </m:oMath>
                </a14:m>
                <a:r>
                  <a:rPr lang="ko-KR" altLang="en-US" dirty="0"/>
                  <a:t>의 </a:t>
                </a:r>
                <a:r>
                  <a:rPr lang="en-US" altLang="ko-KR" dirty="0"/>
                  <a:t>h</a:t>
                </a:r>
                <a:r>
                  <a:rPr lang="ko-KR" altLang="en-US" dirty="0"/>
                  <a:t>는 </a:t>
                </a:r>
                <a:r>
                  <a:rPr lang="ko-KR" altLang="en-US" dirty="0" err="1"/>
                  <a:t>은닉계층</a:t>
                </a:r>
                <a:r>
                  <a:rPr lang="en-US" altLang="ko-KR" dirty="0"/>
                  <a:t>, o</a:t>
                </a:r>
                <a:r>
                  <a:rPr lang="ko-KR" altLang="en-US" dirty="0"/>
                  <a:t>는 출력계층을 나타냅니다</a:t>
                </a:r>
                <a:r>
                  <a:rPr lang="en-US" altLang="ko-KR" dirty="0"/>
                  <a:t>. </a:t>
                </a:r>
              </a:p>
              <a:p>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𝑒</m:t>
                        </m:r>
                      </m:e>
                      <m:sub>
                        <m:r>
                          <a:rPr lang="en-US" altLang="ko-KR" i="1">
                            <a:latin typeface="Cambria Math" panose="02040503050406030204" pitchFamily="18" charset="0"/>
                          </a:rPr>
                          <m:t>𝑜𝑢𝑡𝑝𝑢𝑡</m:t>
                        </m:r>
                      </m:sub>
                    </m:sSub>
                    <m:r>
                      <a:rPr lang="ko-KR" altLang="en-US" i="1">
                        <a:latin typeface="Cambria Math" panose="02040503050406030204" pitchFamily="18" charset="0"/>
                      </a:rPr>
                      <m:t>은</m:t>
                    </m:r>
                  </m:oMath>
                </a14:m>
                <a:r>
                  <a:rPr lang="en-US" altLang="ko-KR" dirty="0"/>
                  <a:t> </a:t>
                </a:r>
                <a:r>
                  <a:rPr lang="ko-KR" altLang="en-US" dirty="0"/>
                  <a:t>가중치의 비율에 따라 나뉘어 전달될 것입니다</a:t>
                </a:r>
                <a:r>
                  <a:rPr lang="en-US" altLang="ko-KR" dirty="0"/>
                  <a:t>.</a:t>
                </a:r>
              </a:p>
            </p:txBody>
          </p:sp>
        </mc:Choice>
        <mc:Fallback xmlns="">
          <p:sp>
            <p:nvSpPr>
              <p:cNvPr id="3" name="슬라이드 노트 개체 틀 2"/>
              <p:cNvSpPr>
                <a:spLocks noGrp="1"/>
              </p:cNvSpPr>
              <p:nvPr>
                <p:ph type="body" idx="1"/>
              </p:nvPr>
            </p:nvSpPr>
            <p:spPr/>
            <p:txBody>
              <a:bodyPr/>
              <a:lstStyle/>
              <a:p>
                <a:r>
                  <a:rPr lang="ko-KR" altLang="en-US" dirty="0"/>
                  <a:t>지금부터는 </a:t>
                </a:r>
                <a:r>
                  <a:rPr lang="en-US" altLang="ko-KR" dirty="0"/>
                  <a:t>2</a:t>
                </a:r>
                <a:r>
                  <a:rPr lang="ko-KR" altLang="en-US" dirty="0"/>
                  <a:t>개보다 더 많은 계층을 가지는 신경망에 대해 가중치를 어떻게 업데이트 해야 하는지에 대해 알아보겠습니다</a:t>
                </a:r>
                <a:r>
                  <a:rPr lang="en-US" altLang="ko-KR" dirty="0"/>
                  <a:t>.</a:t>
                </a:r>
              </a:p>
              <a:p>
                <a:endParaRPr lang="en-US" altLang="ko-KR" dirty="0"/>
              </a:p>
              <a:p>
                <a:r>
                  <a:rPr lang="ko-KR" altLang="en-US" dirty="0"/>
                  <a:t>다음은 </a:t>
                </a:r>
                <a:r>
                  <a:rPr lang="en-US" altLang="ko-KR" dirty="0"/>
                  <a:t>3</a:t>
                </a:r>
                <a:r>
                  <a:rPr lang="ko-KR" altLang="en-US" dirty="0"/>
                  <a:t>개의 계층 </a:t>
                </a:r>
                <a:r>
                  <a:rPr lang="en-US" altLang="ko-KR" dirty="0"/>
                  <a:t>(</a:t>
                </a:r>
                <a:r>
                  <a:rPr lang="ko-KR" altLang="en-US" dirty="0"/>
                  <a:t>입력 계층</a:t>
                </a:r>
                <a:r>
                  <a:rPr lang="en-US" altLang="ko-KR" dirty="0"/>
                  <a:t>, </a:t>
                </a:r>
                <a:r>
                  <a:rPr lang="ko-KR" altLang="en-US" dirty="0"/>
                  <a:t>은닉 계층</a:t>
                </a:r>
                <a:r>
                  <a:rPr lang="en-US" altLang="ko-KR" dirty="0"/>
                  <a:t>, </a:t>
                </a:r>
                <a:r>
                  <a:rPr lang="ko-KR" altLang="en-US" dirty="0"/>
                  <a:t>출력 계층</a:t>
                </a:r>
                <a:r>
                  <a:rPr lang="en-US" altLang="ko-KR" dirty="0"/>
                  <a:t>)</a:t>
                </a:r>
                <a:r>
                  <a:rPr lang="ko-KR" altLang="en-US" dirty="0"/>
                  <a:t>으로 구성된 간단한 신경망 입니다</a:t>
                </a:r>
                <a:r>
                  <a:rPr lang="en-US" altLang="ko-KR" dirty="0"/>
                  <a:t>.</a:t>
                </a:r>
              </a:p>
              <a:p>
                <a:endParaRPr lang="en-US" altLang="ko-KR" dirty="0"/>
              </a:p>
              <a:p>
                <a:r>
                  <a:rPr lang="ko-KR" altLang="en-US" dirty="0"/>
                  <a:t>오른쪽 끝의 최종 출력 계층부터 보겠습니다</a:t>
                </a:r>
                <a:r>
                  <a:rPr lang="en-US" altLang="ko-KR" dirty="0"/>
                  <a:t>. </a:t>
                </a:r>
                <a:r>
                  <a:rPr lang="ko-KR" altLang="en-US" dirty="0"/>
                  <a:t>출력 계층의 오차를 이용해 출력 계층의 연결된 노드들의 가중치를 업데이트하게 됩니다</a:t>
                </a:r>
                <a:r>
                  <a:rPr lang="en-US" altLang="ko-KR" dirty="0"/>
                  <a:t>.</a:t>
                </a:r>
              </a:p>
              <a:p>
                <a:r>
                  <a:rPr lang="ko-KR" altLang="en-US" dirty="0"/>
                  <a:t>출력계층의 오차는 </a:t>
                </a:r>
                <a:r>
                  <a:rPr lang="en-US" altLang="ko-KR" b="0" i="0">
                    <a:latin typeface="Cambria Math" panose="02040503050406030204" pitchFamily="18" charset="0"/>
                  </a:rPr>
                  <a:t>𝑒_𝑜𝑢𝑡𝑝𝑢𝑡</a:t>
                </a:r>
                <a:r>
                  <a:rPr lang="ko-KR" altLang="en-US" dirty="0"/>
                  <a:t>으로</a:t>
                </a:r>
                <a:r>
                  <a:rPr lang="en-US" altLang="ko-KR" dirty="0"/>
                  <a:t>,</a:t>
                </a:r>
                <a:r>
                  <a:rPr lang="en-US" altLang="ko-KR" baseline="0" dirty="0"/>
                  <a:t> </a:t>
                </a:r>
                <a:r>
                  <a:rPr lang="ko-KR" altLang="en-US" baseline="0" dirty="0"/>
                  <a:t>여기에 가중치는 </a:t>
                </a:r>
                <a:r>
                  <a:rPr lang="en-US" altLang="ko-KR" b="0" i="0" baseline="0">
                    <a:latin typeface="Cambria Math" panose="02040503050406030204" pitchFamily="18" charset="0"/>
                  </a:rPr>
                  <a:t>𝑊_ℎ𝑜</a:t>
                </a:r>
                <a:r>
                  <a:rPr lang="ko-KR" altLang="en-US" dirty="0"/>
                  <a:t>로 표현할 수 있습니다</a:t>
                </a:r>
                <a:r>
                  <a:rPr lang="en-US" altLang="ko-KR" dirty="0"/>
                  <a:t>. </a:t>
                </a:r>
                <a:r>
                  <a:rPr lang="en-US" altLang="ko-KR" b="0" i="0" baseline="0">
                    <a:latin typeface="Cambria Math" panose="02040503050406030204" pitchFamily="18" charset="0"/>
                  </a:rPr>
                  <a:t>𝑊_ℎ𝑜</a:t>
                </a:r>
                <a:r>
                  <a:rPr lang="ko-KR" altLang="en-US" dirty="0"/>
                  <a:t>의 </a:t>
                </a:r>
                <a:r>
                  <a:rPr lang="en-US" altLang="ko-KR" dirty="0"/>
                  <a:t>h</a:t>
                </a:r>
                <a:r>
                  <a:rPr lang="ko-KR" altLang="en-US" dirty="0"/>
                  <a:t>는 은닉계층</a:t>
                </a:r>
                <a:r>
                  <a:rPr lang="en-US" altLang="ko-KR" dirty="0"/>
                  <a:t> o</a:t>
                </a:r>
                <a:r>
                  <a:rPr lang="ko-KR" altLang="en-US" dirty="0"/>
                  <a:t>는 출력계층을 나타냅니다</a:t>
                </a:r>
                <a:r>
                  <a:rPr lang="en-US" altLang="ko-KR" dirty="0"/>
                  <a:t>. </a:t>
                </a:r>
                <a:r>
                  <a:rPr lang="en-US" altLang="ko-KR" b="0" i="0">
                    <a:latin typeface="Cambria Math" panose="02040503050406030204" pitchFamily="18" charset="0"/>
                  </a:rPr>
                  <a:t>𝑒_𝑜𝑢𝑡𝑝𝑢𝑡</a:t>
                </a:r>
                <a:r>
                  <a:rPr lang="ko-KR" altLang="en-US" b="0" i="0">
                    <a:latin typeface="Cambria Math" panose="02040503050406030204" pitchFamily="18" charset="0"/>
                  </a:rPr>
                  <a:t> 은</a:t>
                </a:r>
                <a:r>
                  <a:rPr lang="en-US" altLang="ko-KR" dirty="0"/>
                  <a:t> </a:t>
                </a:r>
                <a:r>
                  <a:rPr lang="ko-KR" altLang="en-US" dirty="0"/>
                  <a:t>가중치의 비율에 따라 나뉘어 전달될 것입니다</a:t>
                </a:r>
                <a:r>
                  <a:rPr lang="en-US" altLang="ko-KR" dirty="0"/>
                  <a:t>.</a:t>
                </a:r>
              </a:p>
              <a:p>
                <a:endParaRPr lang="ko-KR" altLang="en-US" dirty="0"/>
              </a:p>
            </p:txBody>
          </p:sp>
        </mc:Fallback>
      </mc:AlternateContent>
      <p:sp>
        <p:nvSpPr>
          <p:cNvPr id="4" name="슬라이드 번호 개체 틀 3"/>
          <p:cNvSpPr>
            <a:spLocks noGrp="1"/>
          </p:cNvSpPr>
          <p:nvPr>
            <p:ph type="sldNum" sz="quarter" idx="10"/>
          </p:nvPr>
        </p:nvSpPr>
        <p:spPr/>
        <p:txBody>
          <a:bodyPr/>
          <a:lstStyle/>
          <a:p>
            <a:fld id="{3CF70147-22CF-48F7-93F3-AEE5688C4118}" type="slidenum">
              <a:rPr lang="ko-KR" altLang="en-US" smtClean="0"/>
              <a:t>10</a:t>
            </a:fld>
            <a:endParaRPr lang="ko-KR" altLang="en-US"/>
          </a:p>
        </p:txBody>
      </p:sp>
    </p:spTree>
    <p:extLst>
      <p:ext uri="{BB962C8B-B14F-4D97-AF65-F5344CB8AC3E}">
        <p14:creationId xmlns:p14="http://schemas.microsoft.com/office/powerpoint/2010/main" val="2428708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pPr>
                  <a:lnSpc>
                    <a:spcPct val="120000"/>
                  </a:lnSpc>
                </a:pPr>
                <a:r>
                  <a:rPr lang="ko-KR" altLang="en-US" dirty="0"/>
                  <a:t>이제 은닉 계층</a:t>
                </a:r>
                <a:r>
                  <a:rPr lang="en-US" altLang="ko-KR" dirty="0"/>
                  <a:t> hidden layer</a:t>
                </a:r>
                <a:r>
                  <a:rPr lang="ko-KR" altLang="en-US" dirty="0"/>
                  <a:t>를 보겠습니다</a:t>
                </a:r>
                <a:endParaRPr lang="en-US" altLang="ko-KR" dirty="0"/>
              </a:p>
              <a:p>
                <a:pPr>
                  <a:lnSpc>
                    <a:spcPct val="120000"/>
                  </a:lnSpc>
                </a:pPr>
                <a:r>
                  <a:rPr lang="ko-KR" altLang="en-US" dirty="0"/>
                  <a:t>은닉 계층 노드의 출력 값과 관련된 오차를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𝑒</m:t>
                        </m:r>
                      </m:e>
                      <m:sub>
                        <m:r>
                          <a:rPr lang="en-US" altLang="ko-KR" i="1">
                            <a:latin typeface="Cambria Math" panose="02040503050406030204" pitchFamily="18" charset="0"/>
                          </a:rPr>
                          <m:t>h𝑖𝑑𝑑𝑒𝑛</m:t>
                        </m:r>
                      </m:sub>
                    </m:sSub>
                  </m:oMath>
                </a14:m>
                <a:r>
                  <a:rPr lang="ko-KR" altLang="en-US" dirty="0"/>
                  <a:t>이라고 하고</a:t>
                </a:r>
                <a:r>
                  <a:rPr lang="en-US" altLang="ko-KR" dirty="0"/>
                  <a:t>, </a:t>
                </a:r>
              </a:p>
              <a:p>
                <a:pPr>
                  <a:lnSpc>
                    <a:spcPct val="120000"/>
                  </a:lnSpc>
                </a:pPr>
                <a:r>
                  <a:rPr lang="ko-KR" altLang="en-US" dirty="0"/>
                  <a:t>이 오차를 입력 계층과 은닉 계층을 연결하는 가중치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𝑖h</m:t>
                        </m:r>
                      </m:sub>
                    </m:sSub>
                  </m:oMath>
                </a14:m>
                <a:r>
                  <a:rPr lang="ko-KR" altLang="en-US" dirty="0"/>
                  <a:t>에 대해 그 비율에 맞게 나누어 주면 되는 것입니다</a:t>
                </a:r>
                <a:r>
                  <a:rPr lang="en-US" altLang="ko-KR" dirty="0"/>
                  <a:t>.</a:t>
                </a:r>
              </a:p>
              <a:p>
                <a:pPr>
                  <a:lnSpc>
                    <a:spcPct val="120000"/>
                  </a:lnSpc>
                </a:pPr>
                <a:endParaRPr lang="en-US" altLang="ko-KR" dirty="0"/>
              </a:p>
              <a:p>
                <a:pPr>
                  <a:lnSpc>
                    <a:spcPct val="120000"/>
                  </a:lnSpc>
                </a:pPr>
                <a:r>
                  <a:rPr lang="ko-KR" altLang="en-US" dirty="0"/>
                  <a:t>만약 계층이 더 많다면 최종 출력 계층으로부터 역방향으로 동일한 과정을 반복하면 됩니다</a:t>
                </a:r>
                <a:r>
                  <a:rPr lang="en-US" altLang="ko-KR" dirty="0"/>
                  <a:t>. </a:t>
                </a:r>
              </a:p>
              <a:p>
                <a:pPr>
                  <a:lnSpc>
                    <a:spcPct val="120000"/>
                  </a:lnSpc>
                </a:pPr>
                <a:r>
                  <a:rPr lang="ko-KR" altLang="en-US" dirty="0"/>
                  <a:t>이처럼 오차 관련 정보가 뒤쪽으로 계속해서 전파되므로 </a:t>
                </a:r>
                <a:r>
                  <a:rPr lang="ko-KR" altLang="en-US" dirty="0" err="1"/>
                  <a:t>역전파</a:t>
                </a:r>
                <a:r>
                  <a:rPr lang="ko-KR" altLang="en-US" dirty="0"/>
                  <a:t> </a:t>
                </a:r>
                <a:r>
                  <a:rPr lang="en-US" altLang="ko-KR" dirty="0"/>
                  <a:t>back</a:t>
                </a:r>
                <a:r>
                  <a:rPr lang="ko-KR" altLang="en-US" dirty="0"/>
                  <a:t> </a:t>
                </a:r>
                <a:r>
                  <a:rPr lang="en-US" altLang="ko-KR" dirty="0"/>
                  <a:t>propagation </a:t>
                </a:r>
                <a:r>
                  <a:rPr lang="ko-KR" altLang="en-US" dirty="0"/>
                  <a:t>이라고 부릅니다</a:t>
                </a:r>
                <a:r>
                  <a:rPr lang="en-US" altLang="ko-KR" dirty="0"/>
                  <a:t>.</a:t>
                </a:r>
              </a:p>
              <a:p>
                <a:pPr>
                  <a:lnSpc>
                    <a:spcPct val="120000"/>
                  </a:lnSpc>
                </a:pPr>
                <a:endParaRPr lang="en-US" altLang="ko-KR" dirty="0"/>
              </a:p>
              <a:p>
                <a:pPr>
                  <a:lnSpc>
                    <a:spcPct val="120000"/>
                  </a:lnSpc>
                </a:pPr>
                <a:r>
                  <a:rPr lang="ko-KR" altLang="en-US" dirty="0"/>
                  <a:t>출력계층의 경우에는 출력 계층 노드의 결과 값의 오차인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𝑒</m:t>
                        </m:r>
                      </m:e>
                      <m:sub>
                        <m:r>
                          <a:rPr lang="en-US" altLang="ko-KR" i="1">
                            <a:latin typeface="Cambria Math" panose="02040503050406030204" pitchFamily="18" charset="0"/>
                          </a:rPr>
                          <m:t>𝑜𝑢𝑡𝑝𝑢𝑡</m:t>
                        </m:r>
                      </m:sub>
                    </m:sSub>
                  </m:oMath>
                </a14:m>
                <a:r>
                  <a:rPr lang="ko-KR" altLang="en-US" dirty="0"/>
                  <a:t>을 사용했지만</a:t>
                </a:r>
                <a:r>
                  <a:rPr lang="en-US" altLang="ko-KR" dirty="0"/>
                  <a:t>, </a:t>
                </a:r>
              </a:p>
              <a:p>
                <a:pPr>
                  <a:lnSpc>
                    <a:spcPct val="120000"/>
                  </a:lnSpc>
                </a:pPr>
                <a:r>
                  <a:rPr lang="ko-KR" altLang="en-US" dirty="0"/>
                  <a:t>은닉 계층 노드에서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𝑒</m:t>
                        </m:r>
                      </m:e>
                      <m:sub>
                        <m:r>
                          <a:rPr lang="en-US" altLang="ko-KR" i="1">
                            <a:latin typeface="Cambria Math" panose="02040503050406030204" pitchFamily="18" charset="0"/>
                          </a:rPr>
                          <m:t>h𝑖𝑑𝑑𝑒𝑛</m:t>
                        </m:r>
                      </m:sub>
                    </m:sSub>
                  </m:oMath>
                </a14:m>
                <a:r>
                  <a:rPr lang="ko-KR" altLang="en-US" dirty="0"/>
                  <a:t>은 어떤 오차 값을 사용하면 될까요</a:t>
                </a:r>
                <a:r>
                  <a:rPr lang="en-US" altLang="ko-KR" dirty="0"/>
                  <a:t>?</a:t>
                </a:r>
              </a:p>
              <a:p>
                <a:pPr>
                  <a:lnSpc>
                    <a:spcPct val="120000"/>
                  </a:lnSpc>
                </a:pPr>
                <a:r>
                  <a:rPr lang="ko-KR" altLang="en-US" dirty="0"/>
                  <a:t>중간에 위치하는 은닉 계층은 사실 명백한 오차를 가지고 있지 않습니다</a:t>
                </a:r>
                <a:r>
                  <a:rPr lang="en-US" altLang="ko-KR" dirty="0"/>
                  <a:t>.</a:t>
                </a:r>
              </a:p>
              <a:p>
                <a:pPr>
                  <a:lnSpc>
                    <a:spcPct val="120000"/>
                  </a:lnSpc>
                </a:pPr>
                <a:r>
                  <a:rPr lang="ko-KR" altLang="en-US" dirty="0"/>
                  <a:t>은닉 노드는 목표로 하는 출력 값이 없기 때문입니다</a:t>
                </a:r>
                <a:r>
                  <a:rPr lang="en-US" altLang="ko-KR" dirty="0"/>
                  <a:t>. </a:t>
                </a:r>
              </a:p>
              <a:p>
                <a:pPr>
                  <a:lnSpc>
                    <a:spcPct val="120000"/>
                  </a:lnSpc>
                </a:pPr>
                <a:r>
                  <a:rPr lang="ko-KR" altLang="en-US" dirty="0"/>
                  <a:t>오직 최종 출력 계층 노드만이 학습 데이터로부터 얻은 목표 출력 값을 가지고 있습니다</a:t>
                </a:r>
                <a:r>
                  <a:rPr lang="en-US" altLang="ko-KR" dirty="0"/>
                  <a:t>.</a:t>
                </a:r>
              </a:p>
              <a:p>
                <a:pPr>
                  <a:lnSpc>
                    <a:spcPct val="120000"/>
                  </a:lnSpc>
                </a:pPr>
                <a:endParaRPr lang="en-US" altLang="ko-KR" dirty="0"/>
              </a:p>
              <a:p>
                <a:pPr>
                  <a:lnSpc>
                    <a:spcPct val="120000"/>
                  </a:lnSpc>
                </a:pPr>
                <a:r>
                  <a:rPr lang="ko-KR" altLang="en-US" dirty="0"/>
                  <a:t>은닉 계층의 첫 번째 노드는 </a:t>
                </a:r>
                <a:r>
                  <a:rPr lang="en-US" altLang="ko-KR" dirty="0"/>
                  <a:t>2</a:t>
                </a:r>
                <a:r>
                  <a:rPr lang="ko-KR" altLang="en-US" dirty="0"/>
                  <a:t>개의 연결 노드를 가지는데</a:t>
                </a:r>
                <a:r>
                  <a:rPr lang="en-US" altLang="ko-KR" dirty="0"/>
                  <a:t>,</a:t>
                </a:r>
                <a:r>
                  <a:rPr lang="ko-KR" altLang="en-US" dirty="0"/>
                  <a:t> 이들은 출력 계층의 </a:t>
                </a:r>
                <a:r>
                  <a:rPr lang="en-US" altLang="ko-KR" dirty="0"/>
                  <a:t>2</a:t>
                </a:r>
                <a:r>
                  <a:rPr lang="ko-KR" altLang="en-US" dirty="0"/>
                  <a:t>개의 노드로 각각 연결됩니다</a:t>
                </a:r>
                <a:r>
                  <a:rPr lang="en-US" altLang="ko-KR" dirty="0"/>
                  <a:t>. </a:t>
                </a:r>
              </a:p>
              <a:p>
                <a:pPr>
                  <a:lnSpc>
                    <a:spcPct val="120000"/>
                  </a:lnSpc>
                </a:pPr>
                <a:r>
                  <a:rPr lang="ko-KR" altLang="en-US" dirty="0"/>
                  <a:t>그리고 출력 계층 노드의 오차를 이 연결 노드에 나누어 줄 수 있습니다</a:t>
                </a:r>
                <a:r>
                  <a:rPr lang="en-US" altLang="ko-KR" dirty="0"/>
                  <a:t>.</a:t>
                </a:r>
              </a:p>
              <a:p>
                <a:pPr>
                  <a:lnSpc>
                    <a:spcPct val="120000"/>
                  </a:lnSpc>
                </a:pPr>
                <a:r>
                  <a:rPr lang="ko-KR" altLang="en-US" dirty="0"/>
                  <a:t>중간에 있는 은닉 계층 노드로부터 오는 </a:t>
                </a:r>
                <a:r>
                  <a:rPr lang="en-US" altLang="ko-KR" dirty="0"/>
                  <a:t>2</a:t>
                </a:r>
                <a:r>
                  <a:rPr lang="ko-KR" altLang="en-US" dirty="0"/>
                  <a:t>개 연결 노드 각각에 어떤 오차가 존재한다는 말입니다</a:t>
                </a:r>
                <a:r>
                  <a:rPr lang="en-US" altLang="ko-KR" dirty="0"/>
                  <a:t>.</a:t>
                </a:r>
              </a:p>
              <a:p>
                <a:pPr>
                  <a:lnSpc>
                    <a:spcPct val="120000"/>
                  </a:lnSpc>
                </a:pPr>
                <a:r>
                  <a:rPr lang="ko-KR" altLang="en-US" dirty="0"/>
                  <a:t>이러한 </a:t>
                </a:r>
                <a:r>
                  <a:rPr lang="en-US" altLang="ko-KR" dirty="0"/>
                  <a:t>2</a:t>
                </a:r>
                <a:r>
                  <a:rPr lang="ko-KR" altLang="en-US" dirty="0"/>
                  <a:t>개의 연결 노드의 오차를 재조합 함으로써</a:t>
                </a:r>
                <a:r>
                  <a:rPr lang="en-US" altLang="ko-KR" dirty="0"/>
                  <a:t>,</a:t>
                </a:r>
                <a:r>
                  <a:rPr lang="ko-KR" altLang="en-US" dirty="0"/>
                  <a:t> 은닉 계층 노드의 에러로 사용할 수 있습니다</a:t>
                </a:r>
                <a:r>
                  <a:rPr lang="en-US" altLang="ko-KR" dirty="0"/>
                  <a:t>.</a:t>
                </a:r>
              </a:p>
              <a:p>
                <a:pPr>
                  <a:lnSpc>
                    <a:spcPct val="120000"/>
                  </a:lnSpc>
                </a:pPr>
                <a:r>
                  <a:rPr lang="ko-KR" altLang="en-US" dirty="0"/>
                  <a:t>즉</a:t>
                </a:r>
                <a:r>
                  <a:rPr lang="en-US" altLang="ko-KR" dirty="0"/>
                  <a:t>,</a:t>
                </a:r>
                <a:r>
                  <a:rPr lang="ko-KR" altLang="en-US" dirty="0"/>
                  <a:t> 중간 계층의 노드는 목표로 하는 출력 값을 가지지 않기 때문에 이처럼 차선의 방법을 사용하는 것입니다</a:t>
                </a:r>
                <a:r>
                  <a:rPr lang="en-US" altLang="ko-KR" dirty="0"/>
                  <a:t>. </a:t>
                </a:r>
              </a:p>
              <a:p>
                <a:pPr>
                  <a:lnSpc>
                    <a:spcPct val="120000"/>
                  </a:lnSpc>
                </a:pPr>
                <a:endParaRPr lang="en-US" altLang="ko-KR" dirty="0"/>
              </a:p>
              <a:p>
                <a:r>
                  <a:rPr lang="ko-KR" altLang="en-US" dirty="0"/>
                  <a:t>우리에게 필요한 것은 은닉 계층 노드들에 대한 오차입니다</a:t>
                </a:r>
                <a:r>
                  <a:rPr lang="en-US" altLang="ko-KR" dirty="0"/>
                  <a:t>. </a:t>
                </a:r>
              </a:p>
              <a:p>
                <a:r>
                  <a:rPr lang="ko-KR" altLang="en-US" dirty="0"/>
                  <a:t>이 오차를 이용해 직전 계층과 연결된 가중치를 업데이트 하게 됩니다</a:t>
                </a:r>
                <a:r>
                  <a:rPr lang="en-US" altLang="ko-KR" dirty="0"/>
                  <a:t>.</a:t>
                </a:r>
              </a:p>
              <a:p>
                <a:r>
                  <a:rPr lang="ko-KR" altLang="en-US" dirty="0"/>
                  <a:t>은닉 계층 노드의 오차를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𝑒</m:t>
                        </m:r>
                      </m:e>
                      <m:sub>
                        <m:r>
                          <a:rPr lang="en-US" altLang="ko-KR" i="1">
                            <a:latin typeface="Cambria Math" panose="02040503050406030204" pitchFamily="18" charset="0"/>
                          </a:rPr>
                          <m:t>h𝑖𝑑𝑑𝑒𝑛</m:t>
                        </m:r>
                      </m:sub>
                    </m:sSub>
                  </m:oMath>
                </a14:m>
                <a:r>
                  <a:rPr lang="ko-KR" altLang="en-US" dirty="0"/>
                  <a:t>이라고 하겠습니다</a:t>
                </a:r>
                <a:r>
                  <a:rPr lang="en-US" altLang="ko-KR" dirty="0"/>
                  <a:t>.</a:t>
                </a:r>
              </a:p>
              <a:p>
                <a:endParaRPr lang="en-US" altLang="ko-KR" dirty="0"/>
              </a:p>
              <a:p>
                <a:r>
                  <a:rPr lang="ko-KR" altLang="en-US" dirty="0"/>
                  <a:t>우리는 아직 이 오차의 값이 얼마인지에 대한 답은 가지고 있지 않습니다</a:t>
                </a:r>
                <a:r>
                  <a:rPr lang="en-US" altLang="ko-KR" dirty="0"/>
                  <a:t>. </a:t>
                </a:r>
              </a:p>
              <a:p>
                <a:r>
                  <a:rPr lang="ko-KR" altLang="en-US" dirty="0"/>
                  <a:t>그 이유는 학습 데이터로부터 얻을 수 있는 목표 값은 은닉 계층이 아니라 출력 계층 노드에 대한 것이기 때문입니다</a:t>
                </a:r>
                <a:r>
                  <a:rPr lang="en-US" altLang="ko-KR" dirty="0"/>
                  <a:t>.</a:t>
                </a:r>
              </a:p>
              <a:p>
                <a:r>
                  <a:rPr lang="ko-KR" altLang="en-US" dirty="0"/>
                  <a:t>은닉 계층의 오차를 목표 값과 실제 값의 차이라고 정의할 수는 없습니다</a:t>
                </a:r>
                <a:r>
                  <a:rPr lang="en-US" altLang="ko-KR" dirty="0"/>
                  <a:t>.</a:t>
                </a:r>
              </a:p>
              <a:p>
                <a:r>
                  <a:rPr lang="ko-KR" altLang="en-US" dirty="0"/>
                  <a:t>학습 데이터들은 최종 노드의 결과 값이 가져야 할 목표 값에 대해서만 말해줍니다</a:t>
                </a:r>
                <a:r>
                  <a:rPr lang="en-US" altLang="ko-KR" dirty="0"/>
                  <a:t>. </a:t>
                </a:r>
              </a:p>
              <a:p>
                <a:r>
                  <a:rPr lang="ko-KR" altLang="en-US" dirty="0"/>
                  <a:t>그 외의 노드들의 결과 값에 대해서는 아무것도 말해주지 않습니다</a:t>
                </a:r>
                <a:r>
                  <a:rPr lang="en-US" altLang="ko-KR" dirty="0"/>
                  <a:t>.</a:t>
                </a:r>
              </a:p>
            </p:txBody>
          </p:sp>
        </mc:Choice>
        <mc:Fallback xmlns="">
          <p:sp>
            <p:nvSpPr>
              <p:cNvPr id="3" name="슬라이드 노트 개체 틀 2"/>
              <p:cNvSpPr>
                <a:spLocks noGrp="1"/>
              </p:cNvSpPr>
              <p:nvPr>
                <p:ph type="body" idx="1"/>
              </p:nvPr>
            </p:nvSpPr>
            <p:spPr/>
            <p:txBody>
              <a:bodyPr/>
              <a:lstStyle/>
              <a:p>
                <a:r>
                  <a:rPr lang="ko-KR" altLang="en-US" dirty="0"/>
                  <a:t>다음은 은닉 계층의 노드의 출력 값과 관련된 오차를 </a:t>
                </a:r>
                <a:r>
                  <a:rPr lang="en-US" altLang="ko-KR" b="0" i="0">
                    <a:latin typeface="Cambria Math" panose="02040503050406030204" pitchFamily="18" charset="0"/>
                  </a:rPr>
                  <a:t>𝑒_ℎ𝑖𝑑𝑑𝑒𝑛</a:t>
                </a:r>
                <a:r>
                  <a:rPr lang="ko-KR" altLang="en-US" dirty="0"/>
                  <a:t>이라고 하고 이 오차를 입력 계층과 은닉 계층에 연결하는 가중치 </a:t>
                </a:r>
                <a:r>
                  <a:rPr lang="en-US" altLang="ko-KR" b="0" i="0">
                    <a:latin typeface="Cambria Math" panose="02040503050406030204" pitchFamily="18" charset="0"/>
                  </a:rPr>
                  <a:t>𝑤_𝑖ℎ</a:t>
                </a:r>
                <a:r>
                  <a:rPr lang="ko-KR" altLang="en-US" dirty="0"/>
                  <a:t>에 대</a:t>
                </a:r>
                <a:r>
                  <a:rPr lang="ko-KR" altLang="en-US" baseline="0" dirty="0"/>
                  <a:t>해 그 비율에 맞게 나누어 주면 되는 것입니다</a:t>
                </a:r>
                <a:r>
                  <a:rPr lang="en-US" altLang="ko-KR" baseline="0" dirty="0"/>
                  <a:t>.</a:t>
                </a:r>
              </a:p>
              <a:p>
                <a:endParaRPr lang="en-US" altLang="ko-KR" dirty="0"/>
              </a:p>
              <a:p>
                <a:r>
                  <a:rPr lang="ko-KR" altLang="en-US" dirty="0"/>
                  <a:t>만약 계층이 더 많이 있다면 이처럼 최종 출력 계층으로부터 역방향으로 동일한 과정을 반복하면 됩니다</a:t>
                </a:r>
                <a:r>
                  <a:rPr lang="en-US" altLang="ko-KR" dirty="0"/>
                  <a:t>. </a:t>
                </a:r>
                <a:r>
                  <a:rPr lang="ko-KR" altLang="en-US" dirty="0"/>
                  <a:t>이처럼 오차 관련 정보가 뒤쪽으로 계속해서 전파되므로 </a:t>
                </a:r>
                <a:r>
                  <a:rPr lang="ko-KR" altLang="en-US" dirty="0" err="1"/>
                  <a:t>역전파라고</a:t>
                </a:r>
                <a:r>
                  <a:rPr lang="ko-KR" altLang="en-US" dirty="0"/>
                  <a:t> 부르는 것입니다</a:t>
                </a:r>
                <a:r>
                  <a:rPr lang="en-US" altLang="ko-KR" dirty="0"/>
                  <a:t>.</a:t>
                </a:r>
              </a:p>
              <a:p>
                <a:endParaRPr lang="en-US" altLang="ko-KR" dirty="0"/>
              </a:p>
              <a:p>
                <a:r>
                  <a:rPr lang="ko-KR" altLang="en-US" dirty="0"/>
                  <a:t>출력계층의 경우에는 출력 계층의 노드의 결과 값의 오차인 </a:t>
                </a:r>
                <a:r>
                  <a:rPr lang="en-US" altLang="ko-KR" b="0" i="0">
                    <a:latin typeface="Cambria Math" panose="02040503050406030204" pitchFamily="18" charset="0"/>
                  </a:rPr>
                  <a:t>𝑒_𝑜𝑢𝑡𝑝𝑢𝑡</a:t>
                </a:r>
                <a:r>
                  <a:rPr lang="ko-KR" altLang="en-US" dirty="0"/>
                  <a:t>을 사용했지만</a:t>
                </a:r>
                <a:r>
                  <a:rPr lang="en-US" altLang="ko-KR" dirty="0"/>
                  <a:t>, </a:t>
                </a:r>
                <a:r>
                  <a:rPr lang="ko-KR" altLang="en-US" dirty="0"/>
                  <a:t>은닉 계층의 노드에서 </a:t>
                </a:r>
                <a:r>
                  <a:rPr lang="en-US" altLang="ko-KR" b="0" i="0">
                    <a:latin typeface="Cambria Math" panose="02040503050406030204" pitchFamily="18" charset="0"/>
                  </a:rPr>
                  <a:t>𝑒_ℎ𝑖𝑑𝑑𝑒𝑛</a:t>
                </a:r>
                <a:r>
                  <a:rPr lang="ko-KR" altLang="en-US" dirty="0"/>
                  <a:t>은 어떤 오차</a:t>
                </a:r>
                <a:r>
                  <a:rPr lang="ko-KR" altLang="en-US" baseline="0" dirty="0"/>
                  <a:t> 값을 사용하면 될까요</a:t>
                </a:r>
                <a:r>
                  <a:rPr lang="en-US" altLang="ko-KR" baseline="0" dirty="0"/>
                  <a:t>?</a:t>
                </a:r>
              </a:p>
              <a:p>
                <a:r>
                  <a:rPr lang="ko-KR" altLang="en-US" baseline="0" dirty="0"/>
                  <a:t>중간에 위치하는 은닉 계층은 사실 명백한 오차를 가지고 있지 않습니다</a:t>
                </a:r>
                <a:r>
                  <a:rPr lang="en-US" altLang="ko-KR" baseline="0" dirty="0"/>
                  <a:t>.</a:t>
                </a:r>
              </a:p>
              <a:p>
                <a:r>
                  <a:rPr lang="ko-KR" altLang="en-US" baseline="0" dirty="0"/>
                  <a:t>은닉 노드에 대해서는 목표로 하는 출력 값이 없기 때문입니다</a:t>
                </a:r>
                <a:r>
                  <a:rPr lang="en-US" altLang="ko-KR" baseline="0" dirty="0"/>
                  <a:t>. </a:t>
                </a:r>
                <a:r>
                  <a:rPr lang="ko-KR" altLang="en-US" baseline="0" dirty="0"/>
                  <a:t>오직 최종 출력 계층의 노드만이 학습 데이터로부터 얻은 목표 </a:t>
                </a:r>
                <a:r>
                  <a:rPr lang="ko-KR" altLang="en-US" baseline="0" dirty="0" err="1"/>
                  <a:t>출력값을</a:t>
                </a:r>
                <a:r>
                  <a:rPr lang="ko-KR" altLang="en-US" baseline="0" dirty="0"/>
                  <a:t> 가지고 있습니다</a:t>
                </a:r>
                <a:r>
                  <a:rPr lang="en-US" altLang="ko-KR" baseline="0" dirty="0"/>
                  <a:t>.</a:t>
                </a:r>
              </a:p>
              <a:p>
                <a:endParaRPr lang="en-US" altLang="ko-KR" baseline="0" dirty="0"/>
              </a:p>
              <a:p>
                <a:r>
                  <a:rPr lang="ko-KR" altLang="en-US" baseline="0" dirty="0"/>
                  <a:t>앞의 그림을 보면서 다시 한번 생각해보기 바랍니다</a:t>
                </a:r>
                <a:r>
                  <a:rPr lang="en-US" altLang="ko-KR" baseline="0" dirty="0"/>
                  <a:t>. </a:t>
                </a:r>
                <a:r>
                  <a:rPr lang="ko-KR" altLang="en-US" baseline="0" dirty="0"/>
                  <a:t>은닉 계층의 첫 번째 노드는 </a:t>
                </a:r>
                <a:r>
                  <a:rPr lang="en-US" altLang="ko-KR" baseline="0" dirty="0"/>
                  <a:t>2</a:t>
                </a:r>
                <a:r>
                  <a:rPr lang="ko-KR" altLang="en-US" baseline="0" dirty="0"/>
                  <a:t>개의 연결 노드를 가지는데 이들은 출력 계층의 </a:t>
                </a:r>
                <a:r>
                  <a:rPr lang="en-US" altLang="ko-KR" baseline="0" dirty="0"/>
                  <a:t>2</a:t>
                </a:r>
                <a:r>
                  <a:rPr lang="ko-KR" altLang="en-US" baseline="0" dirty="0"/>
                  <a:t>개의 노드로 각각 연결됩니다</a:t>
                </a:r>
                <a:r>
                  <a:rPr lang="en-US" altLang="ko-KR" baseline="0" dirty="0"/>
                  <a:t>. </a:t>
                </a:r>
              </a:p>
              <a:p>
                <a:r>
                  <a:rPr lang="ko-KR" altLang="en-US" dirty="0"/>
                  <a:t>그리고 우리는 출력 계층의 노드에서 오차를 이 연결 노드에 나누어 줄 수 있다는 점을 알고있습니다</a:t>
                </a:r>
                <a:r>
                  <a:rPr lang="en-US" altLang="ko-KR" dirty="0"/>
                  <a:t>.</a:t>
                </a:r>
              </a:p>
              <a:p>
                <a:r>
                  <a:rPr lang="ko-KR" altLang="en-US" dirty="0"/>
                  <a:t>이 말은 결국 중간에 있는 은닉 계층의 노드로부터 오는 </a:t>
                </a:r>
                <a:r>
                  <a:rPr lang="en-US" altLang="ko-KR" dirty="0"/>
                  <a:t>2</a:t>
                </a:r>
                <a:r>
                  <a:rPr lang="ko-KR" altLang="en-US" dirty="0"/>
                  <a:t>개의 연결 노드 각각에 대해 어떤 오차가 존재한다는 말입니다</a:t>
                </a:r>
                <a:r>
                  <a:rPr lang="en-US" altLang="ko-KR" dirty="0"/>
                  <a:t>.</a:t>
                </a:r>
              </a:p>
              <a:p>
                <a:r>
                  <a:rPr lang="ko-KR" altLang="en-US" dirty="0"/>
                  <a:t>우리는 이러한 </a:t>
                </a:r>
                <a:r>
                  <a:rPr lang="en-US" altLang="ko-KR" dirty="0"/>
                  <a:t>2</a:t>
                </a:r>
                <a:r>
                  <a:rPr lang="ko-KR" altLang="en-US" dirty="0"/>
                  <a:t>개의 연결 노드의 오차를 재조합 함으로써</a:t>
                </a:r>
                <a:r>
                  <a:rPr lang="en-US" altLang="ko-KR" dirty="0"/>
                  <a:t>,</a:t>
                </a:r>
                <a:r>
                  <a:rPr lang="ko-KR" altLang="en-US" dirty="0"/>
                  <a:t> 은닉 계층의 노드의 에러로 사용할 수 있습니다</a:t>
                </a:r>
                <a:r>
                  <a:rPr lang="en-US" altLang="ko-KR" dirty="0"/>
                  <a:t>.</a:t>
                </a:r>
              </a:p>
              <a:p>
                <a:r>
                  <a:rPr lang="ko-KR" altLang="en-US" dirty="0"/>
                  <a:t>즉 중간 계층의 노드는 목표로 하는 출력 값을 가지지 않기 때문에 이처럼 차선의 방법을 사용하는 것입니다</a:t>
                </a:r>
                <a:r>
                  <a:rPr lang="en-US" altLang="ko-KR" dirty="0"/>
                  <a:t>.</a:t>
                </a:r>
              </a:p>
              <a:p>
                <a:endParaRPr lang="en-US" altLang="ko-KR" dirty="0"/>
              </a:p>
              <a:p>
                <a:r>
                  <a:rPr lang="ko-KR" altLang="en-US" dirty="0" err="1"/>
                  <a:t>이와같은</a:t>
                </a:r>
                <a:r>
                  <a:rPr lang="ko-KR" altLang="en-US" dirty="0"/>
                  <a:t> 아이디어를 다음 그림에 표현해 봤습니다</a:t>
                </a:r>
                <a:r>
                  <a:rPr lang="en-US" altLang="ko-KR" dirty="0"/>
                  <a:t>.</a:t>
                </a:r>
              </a:p>
            </p:txBody>
          </p:sp>
        </mc:Fallback>
      </mc:AlternateContent>
      <p:sp>
        <p:nvSpPr>
          <p:cNvPr id="4" name="슬라이드 번호 개체 틀 3"/>
          <p:cNvSpPr>
            <a:spLocks noGrp="1"/>
          </p:cNvSpPr>
          <p:nvPr>
            <p:ph type="sldNum" sz="quarter" idx="10"/>
          </p:nvPr>
        </p:nvSpPr>
        <p:spPr/>
        <p:txBody>
          <a:bodyPr/>
          <a:lstStyle/>
          <a:p>
            <a:fld id="{3CF70147-22CF-48F7-93F3-AEE5688C4118}" type="slidenum">
              <a:rPr lang="ko-KR" altLang="en-US" smtClean="0"/>
              <a:t>11</a:t>
            </a:fld>
            <a:endParaRPr lang="ko-KR" altLang="en-US"/>
          </a:p>
        </p:txBody>
      </p:sp>
    </p:spTree>
    <p:extLst>
      <p:ext uri="{BB962C8B-B14F-4D97-AF65-F5344CB8AC3E}">
        <p14:creationId xmlns:p14="http://schemas.microsoft.com/office/powerpoint/2010/main" val="576848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ko-KR" altLang="en-US" dirty="0"/>
                  <a:t>앞에서 본 대로 오차의 </a:t>
                </a:r>
                <a:r>
                  <a:rPr lang="ko-KR" altLang="en-US" dirty="0" err="1"/>
                  <a:t>역전파를</a:t>
                </a:r>
                <a:r>
                  <a:rPr lang="ko-KR" altLang="en-US" dirty="0"/>
                  <a:t> 이용해서 연결 노드에 나눠져 있는 오차들을 재조합 해야 합니다</a:t>
                </a:r>
                <a:r>
                  <a:rPr lang="en-US" altLang="ko-KR" dirty="0"/>
                  <a:t>.</a:t>
                </a:r>
              </a:p>
              <a:p>
                <a:r>
                  <a:rPr lang="ko-KR" altLang="en-US" dirty="0"/>
                  <a:t>은닉 계층의 첫 번째 노드의 오차는 이 은닉 계층에서 다음 계층으로 연결된 모든 연결 노드에 나눠져 있던 오차들의 합이 됩니다</a:t>
                </a:r>
                <a:r>
                  <a:rPr lang="en-US" altLang="ko-KR" dirty="0"/>
                  <a:t>.</a:t>
                </a:r>
              </a:p>
              <a:p>
                <a:endParaRPr lang="en-US" altLang="ko-KR" dirty="0"/>
              </a:p>
              <a:p>
                <a:r>
                  <a:rPr lang="ko-KR" altLang="en-US" dirty="0"/>
                  <a:t>그림에서 보면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𝑒</m:t>
                        </m:r>
                      </m:e>
                      <m:sub>
                        <m:r>
                          <a:rPr lang="en-US" altLang="ko-KR" i="1">
                            <a:latin typeface="Cambria Math" panose="02040503050406030204" pitchFamily="18" charset="0"/>
                          </a:rPr>
                          <m:t>𝑜𝑢𝑡𝑝𝑢𝑡</m:t>
                        </m:r>
                        <m:r>
                          <a:rPr lang="en-US" altLang="ko-KR" i="1">
                            <a:latin typeface="Cambria Math" panose="02040503050406030204" pitchFamily="18" charset="0"/>
                          </a:rPr>
                          <m:t>,1</m:t>
                        </m:r>
                      </m:sub>
                    </m:sSub>
                  </m:oMath>
                </a14:m>
                <a:r>
                  <a:rPr lang="ko-KR" altLang="en-US" dirty="0"/>
                  <a:t>은 </a:t>
                </a:r>
                <a:r>
                  <a:rPr lang="en-US" altLang="ko-KR" dirty="0"/>
                  <a:t>w11</a:t>
                </a:r>
                <a:r>
                  <a:rPr lang="ko-KR" altLang="en-US" dirty="0"/>
                  <a:t>과</a:t>
                </a:r>
                <a:r>
                  <a:rPr lang="en-US" altLang="ko-KR" dirty="0"/>
                  <a:t> </a:t>
                </a:r>
                <a:r>
                  <a:rPr lang="ko-KR" altLang="en-US" dirty="0"/>
                  <a:t>연결되어 있으며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𝑒</m:t>
                        </m:r>
                      </m:e>
                      <m:sub>
                        <m:r>
                          <a:rPr lang="en-US" altLang="ko-KR" i="1">
                            <a:latin typeface="Cambria Math" panose="02040503050406030204" pitchFamily="18" charset="0"/>
                          </a:rPr>
                          <m:t>𝑜𝑢𝑡𝑝𝑢𝑡</m:t>
                        </m:r>
                        <m:r>
                          <a:rPr lang="en-US" altLang="ko-KR" i="1">
                            <a:latin typeface="Cambria Math" panose="02040503050406030204" pitchFamily="18" charset="0"/>
                          </a:rPr>
                          <m:t>,2</m:t>
                        </m:r>
                      </m:sub>
                    </m:sSub>
                  </m:oMath>
                </a14:m>
                <a:r>
                  <a:rPr lang="ko-KR" altLang="en-US" dirty="0"/>
                  <a:t>는 </a:t>
                </a:r>
                <a:r>
                  <a:rPr lang="en-US" altLang="ko-KR" dirty="0"/>
                  <a:t>w12</a:t>
                </a:r>
                <a:r>
                  <a:rPr lang="ko-KR" altLang="en-US" dirty="0"/>
                  <a:t>와 연결되어 있습니다</a:t>
                </a:r>
                <a:r>
                  <a:rPr lang="en-US" altLang="ko-KR" dirty="0"/>
                  <a:t>. </a:t>
                </a:r>
              </a:p>
              <a:p>
                <a:r>
                  <a:rPr lang="ko-KR" altLang="en-US" dirty="0"/>
                  <a:t>수식으로만 보면 이해가 어려울 수 있으니 실제 숫자를 대입해 보겠습니다</a:t>
                </a:r>
                <a:r>
                  <a:rPr lang="en-US" altLang="ko-KR" dirty="0"/>
                  <a:t>.</a:t>
                </a:r>
              </a:p>
            </p:txBody>
          </p:sp>
        </mc:Choice>
        <mc:Fallback xmlns="">
          <p:sp>
            <p:nvSpPr>
              <p:cNvPr id="3" name="슬라이드 노트 개체 틀 2"/>
              <p:cNvSpPr>
                <a:spLocks noGrp="1"/>
              </p:cNvSpPr>
              <p:nvPr>
                <p:ph type="body" idx="1"/>
              </p:nvPr>
            </p:nvSpPr>
            <p:spPr/>
            <p:txBody>
              <a:bodyPr/>
              <a:lstStyle/>
              <a:p>
                <a:r>
                  <a:rPr lang="ko-KR" altLang="en-US" dirty="0"/>
                  <a:t>우리는 앞에서 본 대로 오차의 역전파를 이용해 연결 노드에 대해 나뉜 오차를 재조합 </a:t>
                </a:r>
                <a:r>
                  <a:rPr lang="ko-KR" altLang="en-US" dirty="0" err="1"/>
                  <a:t>해야합니다</a:t>
                </a:r>
                <a:r>
                  <a:rPr lang="en-US" altLang="ko-KR" dirty="0"/>
                  <a:t>.</a:t>
                </a:r>
              </a:p>
              <a:p>
                <a:r>
                  <a:rPr lang="ko-KR" altLang="en-US" dirty="0"/>
                  <a:t>따라서 은닉 계층의 첫 번째 노드의 오차는 이 은닉 계층에서 다음 계층으로 연결되는 모든 연결 노드에 있는 나뉜 오차들의 합이 됩니다</a:t>
                </a:r>
                <a:r>
                  <a:rPr lang="en-US" altLang="ko-KR" dirty="0"/>
                  <a:t>.</a:t>
                </a:r>
              </a:p>
              <a:p>
                <a:endParaRPr lang="en-US" altLang="ko-KR" dirty="0"/>
              </a:p>
              <a:p>
                <a:r>
                  <a:rPr lang="ko-KR" altLang="en-US" dirty="0"/>
                  <a:t>앞의 그림에서 보면 </a:t>
                </a:r>
                <a:r>
                  <a:rPr lang="en-US" altLang="ko-KR" b="0" i="0">
                    <a:latin typeface="Cambria Math" panose="02040503050406030204" pitchFamily="18" charset="0"/>
                  </a:rPr>
                  <a:t>𝑒_(𝑜𝑢𝑡𝑝𝑢𝑡,1)</a:t>
                </a:r>
                <a:r>
                  <a:rPr lang="ko-KR" altLang="en-US" dirty="0"/>
                  <a:t>은 </a:t>
                </a:r>
                <a:r>
                  <a:rPr lang="en-US" altLang="ko-KR" dirty="0"/>
                  <a:t>w11</a:t>
                </a:r>
                <a:r>
                  <a:rPr lang="ko-KR" altLang="en-US" dirty="0"/>
                  <a:t>과</a:t>
                </a:r>
                <a:r>
                  <a:rPr lang="en-US" altLang="ko-KR" baseline="0" dirty="0"/>
                  <a:t> </a:t>
                </a:r>
                <a:r>
                  <a:rPr lang="ko-KR" altLang="en-US" baseline="0" dirty="0"/>
                  <a:t>연결되어 있으며 </a:t>
                </a:r>
                <a:r>
                  <a:rPr lang="en-US" altLang="ko-KR" b="0" i="0">
                    <a:latin typeface="Cambria Math" panose="02040503050406030204" pitchFamily="18" charset="0"/>
                  </a:rPr>
                  <a:t>𝑒_(𝑜𝑢𝑡𝑝𝑢𝑡,2)</a:t>
                </a:r>
                <a:r>
                  <a:rPr lang="ko-KR" altLang="en-US" dirty="0"/>
                  <a:t>는 </a:t>
                </a:r>
                <a:r>
                  <a:rPr lang="en-US" altLang="ko-KR" dirty="0"/>
                  <a:t>w12</a:t>
                </a:r>
                <a:r>
                  <a:rPr lang="ko-KR" altLang="en-US" dirty="0"/>
                  <a:t>와 연결되어 있습니다</a:t>
                </a:r>
                <a:r>
                  <a:rPr lang="en-US" altLang="ko-KR" dirty="0"/>
                  <a:t>. </a:t>
                </a:r>
                <a:r>
                  <a:rPr lang="ko-KR" altLang="en-US" dirty="0"/>
                  <a:t>이를 수식으로 써보면 다음과 같습니다</a:t>
                </a:r>
                <a:r>
                  <a:rPr lang="en-US" altLang="ko-KR" dirty="0"/>
                  <a:t>.</a:t>
                </a:r>
              </a:p>
              <a:p>
                <a:r>
                  <a:rPr lang="ko-KR" altLang="en-US" dirty="0"/>
                  <a:t>수식으로만 보면 이해가 어려울 수 있으니 실제 숫자를 대입해서 보겠습니다</a:t>
                </a:r>
                <a:r>
                  <a:rPr lang="en-US" altLang="ko-KR" dirty="0"/>
                  <a:t>.</a:t>
                </a:r>
              </a:p>
              <a:p>
                <a:endParaRPr lang="ko-KR" altLang="en-US" dirty="0"/>
              </a:p>
            </p:txBody>
          </p:sp>
        </mc:Fallback>
      </mc:AlternateContent>
      <p:sp>
        <p:nvSpPr>
          <p:cNvPr id="4" name="슬라이드 번호 개체 틀 3"/>
          <p:cNvSpPr>
            <a:spLocks noGrp="1"/>
          </p:cNvSpPr>
          <p:nvPr>
            <p:ph type="sldNum" sz="quarter" idx="10"/>
          </p:nvPr>
        </p:nvSpPr>
        <p:spPr/>
        <p:txBody>
          <a:bodyPr/>
          <a:lstStyle/>
          <a:p>
            <a:fld id="{3CF70147-22CF-48F7-93F3-AEE5688C4118}" type="slidenum">
              <a:rPr lang="ko-KR" altLang="en-US" smtClean="0"/>
              <a:t>12</a:t>
            </a:fld>
            <a:endParaRPr lang="ko-KR" altLang="en-US"/>
          </a:p>
        </p:txBody>
      </p:sp>
    </p:spTree>
    <p:extLst>
      <p:ext uri="{BB962C8B-B14F-4D97-AF65-F5344CB8AC3E}">
        <p14:creationId xmlns:p14="http://schemas.microsoft.com/office/powerpoint/2010/main" val="791253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그림에서 출력 계층의 첫 번째 노드의 오차 </a:t>
            </a:r>
            <a:r>
              <a:rPr lang="en-US" altLang="ko-KR" dirty="0"/>
              <a:t>0.8</a:t>
            </a:r>
            <a:r>
              <a:rPr lang="ko-KR" altLang="en-US" dirty="0"/>
              <a:t>은 </a:t>
            </a:r>
            <a:endParaRPr lang="en-US" altLang="ko-KR" dirty="0"/>
          </a:p>
          <a:p>
            <a:r>
              <a:rPr lang="ko-KR" altLang="en-US" dirty="0"/>
              <a:t>이와 연결된 </a:t>
            </a:r>
            <a:r>
              <a:rPr lang="en-US" altLang="ko-KR" dirty="0"/>
              <a:t>2</a:t>
            </a:r>
            <a:r>
              <a:rPr lang="ko-KR" altLang="en-US" dirty="0"/>
              <a:t>개의 가중치 </a:t>
            </a:r>
            <a:r>
              <a:rPr lang="en-US" altLang="ko-KR" dirty="0"/>
              <a:t>2.0</a:t>
            </a:r>
            <a:r>
              <a:rPr lang="ko-KR" altLang="en-US" dirty="0"/>
              <a:t>과 </a:t>
            </a:r>
            <a:r>
              <a:rPr lang="en-US" altLang="ko-KR" dirty="0"/>
              <a:t>3.0</a:t>
            </a:r>
            <a:r>
              <a:rPr lang="ko-KR" altLang="en-US" dirty="0"/>
              <a:t>에 비례해 각각 </a:t>
            </a:r>
            <a:r>
              <a:rPr lang="en-US" altLang="ko-KR" dirty="0"/>
              <a:t>0.32</a:t>
            </a:r>
            <a:r>
              <a:rPr lang="ko-KR" altLang="en-US" dirty="0"/>
              <a:t>와 </a:t>
            </a:r>
            <a:r>
              <a:rPr lang="en-US" altLang="ko-KR" dirty="0"/>
              <a:t>0.48</a:t>
            </a:r>
            <a:r>
              <a:rPr lang="ko-KR" altLang="en-US" dirty="0"/>
              <a:t>로 나뉘어 전달된다는 것을 볼 수 있습니다</a:t>
            </a:r>
            <a:r>
              <a:rPr lang="en-US" altLang="ko-KR" dirty="0"/>
              <a:t>.</a:t>
            </a:r>
          </a:p>
          <a:p>
            <a:r>
              <a:rPr lang="ko-KR" altLang="en-US" dirty="0"/>
              <a:t>출력 계층의 두 번째 노드의 오차 </a:t>
            </a:r>
            <a:r>
              <a:rPr lang="en-US" altLang="ko-KR" dirty="0"/>
              <a:t>0.5</a:t>
            </a:r>
            <a:r>
              <a:rPr lang="ko-KR" altLang="en-US" dirty="0"/>
              <a:t>는 연결된 </a:t>
            </a:r>
            <a:r>
              <a:rPr lang="en-US" altLang="ko-KR" dirty="0"/>
              <a:t>2</a:t>
            </a:r>
            <a:r>
              <a:rPr lang="ko-KR" altLang="en-US" dirty="0"/>
              <a:t>개의 가중치 </a:t>
            </a:r>
            <a:r>
              <a:rPr lang="en-US" altLang="ko-KR" dirty="0"/>
              <a:t>1.0</a:t>
            </a:r>
            <a:r>
              <a:rPr lang="ko-KR" altLang="en-US" dirty="0"/>
              <a:t>과 </a:t>
            </a:r>
            <a:r>
              <a:rPr lang="en-US" altLang="ko-KR" dirty="0"/>
              <a:t>4.0</a:t>
            </a:r>
            <a:r>
              <a:rPr lang="ko-KR" altLang="en-US" dirty="0"/>
              <a:t>에 비례해 </a:t>
            </a:r>
            <a:r>
              <a:rPr lang="en-US" altLang="ko-KR" dirty="0"/>
              <a:t>0.1</a:t>
            </a:r>
            <a:r>
              <a:rPr lang="ko-KR" altLang="en-US" dirty="0"/>
              <a:t>과 </a:t>
            </a:r>
            <a:r>
              <a:rPr lang="en-US" altLang="ko-KR" dirty="0"/>
              <a:t>0.4</a:t>
            </a:r>
            <a:r>
              <a:rPr lang="ko-KR" altLang="en-US" dirty="0"/>
              <a:t>로 나뉩니다</a:t>
            </a:r>
            <a:r>
              <a:rPr lang="en-US" altLang="ko-KR" dirty="0"/>
              <a:t>. </a:t>
            </a:r>
          </a:p>
          <a:p>
            <a:r>
              <a:rPr lang="ko-KR" altLang="en-US" dirty="0"/>
              <a:t>그러므로</a:t>
            </a:r>
            <a:r>
              <a:rPr lang="en-US" altLang="ko-KR" dirty="0"/>
              <a:t>,</a:t>
            </a:r>
            <a:r>
              <a:rPr lang="ko-KR" altLang="en-US" dirty="0"/>
              <a:t> 은닉 계층의 첫 번째 노드의 오차는 </a:t>
            </a:r>
            <a:r>
              <a:rPr lang="en-US" altLang="ko-KR" dirty="0"/>
              <a:t>0.32</a:t>
            </a:r>
            <a:r>
              <a:rPr lang="ko-KR" altLang="en-US" dirty="0"/>
              <a:t>와 </a:t>
            </a:r>
            <a:r>
              <a:rPr lang="en-US" altLang="ko-KR" dirty="0"/>
              <a:t>0.1</a:t>
            </a:r>
            <a:r>
              <a:rPr lang="ko-KR" altLang="en-US" dirty="0"/>
              <a:t>의 합인 </a:t>
            </a:r>
            <a:r>
              <a:rPr lang="en-US" altLang="ko-KR" dirty="0"/>
              <a:t>0.42</a:t>
            </a:r>
            <a:r>
              <a:rPr lang="ko-KR" altLang="en-US" dirty="0"/>
              <a:t>가 되고 두 번째 노드의 오차는 </a:t>
            </a:r>
            <a:r>
              <a:rPr lang="en-US" altLang="ko-KR" dirty="0"/>
              <a:t>0.48</a:t>
            </a:r>
            <a:r>
              <a:rPr lang="ko-KR" altLang="en-US" dirty="0"/>
              <a:t>과 </a:t>
            </a:r>
            <a:r>
              <a:rPr lang="en-US" altLang="ko-KR" dirty="0"/>
              <a:t>0.4</a:t>
            </a:r>
            <a:r>
              <a:rPr lang="ko-KR" altLang="en-US" dirty="0"/>
              <a:t>의 합인 </a:t>
            </a:r>
            <a:r>
              <a:rPr lang="en-US" altLang="ko-KR" dirty="0"/>
              <a:t>0.88</a:t>
            </a:r>
            <a:r>
              <a:rPr lang="ko-KR" altLang="en-US" dirty="0"/>
              <a:t>이 됩니다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13</a:t>
            </a:fld>
            <a:endParaRPr lang="ko-KR" altLang="en-US"/>
          </a:p>
        </p:txBody>
      </p:sp>
    </p:spTree>
    <p:extLst>
      <p:ext uri="{BB962C8B-B14F-4D97-AF65-F5344CB8AC3E}">
        <p14:creationId xmlns:p14="http://schemas.microsoft.com/office/powerpoint/2010/main" val="2128978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 그림은 한 단계 더 나아가 은닉 계층의 오차 값을 이용해 입력 계층의 오차를 구하는 것을 보여줍니다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14</a:t>
            </a:fld>
            <a:endParaRPr lang="ko-KR" altLang="en-US"/>
          </a:p>
        </p:txBody>
      </p:sp>
    </p:spTree>
    <p:extLst>
      <p:ext uri="{BB962C8B-B14F-4D97-AF65-F5344CB8AC3E}">
        <p14:creationId xmlns:p14="http://schemas.microsoft.com/office/powerpoint/2010/main" val="1745934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15</a:t>
            </a:fld>
            <a:endParaRPr lang="ko-KR" altLang="en-US"/>
          </a:p>
        </p:txBody>
      </p:sp>
    </p:spTree>
    <p:extLst>
      <p:ext uri="{BB962C8B-B14F-4D97-AF65-F5344CB8AC3E}">
        <p14:creationId xmlns:p14="http://schemas.microsoft.com/office/powerpoint/2010/main" val="2454620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16</a:t>
            </a:fld>
            <a:endParaRPr lang="ko-KR" altLang="en-US"/>
          </a:p>
        </p:txBody>
      </p:sp>
    </p:spTree>
    <p:extLst>
      <p:ext uri="{BB962C8B-B14F-4D97-AF65-F5344CB8AC3E}">
        <p14:creationId xmlns:p14="http://schemas.microsoft.com/office/powerpoint/2010/main" val="7215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 장에서 숫자를 대입해서 </a:t>
            </a:r>
            <a:r>
              <a:rPr lang="ko-KR" altLang="en-US" dirty="0" err="1"/>
              <a:t>역전파를</a:t>
            </a:r>
            <a:r>
              <a:rPr lang="ko-KR" altLang="en-US" dirty="0"/>
              <a:t> 이해해 보았습니다</a:t>
            </a:r>
            <a:r>
              <a:rPr lang="en-US" altLang="ko-KR" dirty="0"/>
              <a:t>. </a:t>
            </a:r>
          </a:p>
          <a:p>
            <a:r>
              <a:rPr lang="ko-KR" altLang="en-US" dirty="0"/>
              <a:t>그러나 실제 역전파는 매우 복잡합니다</a:t>
            </a:r>
            <a:r>
              <a:rPr lang="en-US" altLang="ko-KR" dirty="0"/>
              <a:t>.</a:t>
            </a:r>
          </a:p>
          <a:p>
            <a:r>
              <a:rPr lang="ko-KR" altLang="en-US" dirty="0"/>
              <a:t>우리는 역전파에도 </a:t>
            </a:r>
            <a:r>
              <a:rPr lang="ko-KR" altLang="en-US" dirty="0" err="1"/>
              <a:t>행렬곱을</a:t>
            </a:r>
            <a:r>
              <a:rPr lang="ko-KR" altLang="en-US" dirty="0"/>
              <a:t> 이용해 표현해 보겠습니다</a:t>
            </a:r>
            <a:r>
              <a:rPr lang="en-US" altLang="ko-KR" dirty="0"/>
              <a:t>.</a:t>
            </a:r>
          </a:p>
          <a:p>
            <a:r>
              <a:rPr lang="ko-KR" altLang="en-US" dirty="0"/>
              <a:t>이렇게 </a:t>
            </a:r>
            <a:r>
              <a:rPr lang="ko-KR" altLang="en-US" dirty="0" err="1"/>
              <a:t>행렬곱으로</a:t>
            </a:r>
            <a:r>
              <a:rPr lang="ko-KR" altLang="en-US" dirty="0"/>
              <a:t> 표현하는 방식을 </a:t>
            </a:r>
            <a:r>
              <a:rPr lang="ko-KR" altLang="en-US" dirty="0" err="1"/>
              <a:t>벡터화</a:t>
            </a:r>
            <a:r>
              <a:rPr lang="ko-KR" altLang="en-US" dirty="0"/>
              <a:t> 한다고 말합니다</a:t>
            </a:r>
            <a:r>
              <a:rPr lang="en-US" altLang="ko-KR" dirty="0"/>
              <a:t>.</a:t>
            </a:r>
          </a:p>
          <a:p>
            <a:endParaRPr lang="en-US" altLang="ko-KR" dirty="0"/>
          </a:p>
          <a:p>
            <a:r>
              <a:rPr lang="ko-KR" altLang="en-US" dirty="0"/>
              <a:t>수많은 연산을 행렬의 형태로 표현하게 되면 우리가 손으로 쓰기에도 편하지만 </a:t>
            </a:r>
            <a:endParaRPr lang="en-US" altLang="ko-KR" dirty="0"/>
          </a:p>
          <a:p>
            <a:r>
              <a:rPr lang="ko-KR" altLang="en-US" dirty="0"/>
              <a:t>무엇보다도 컴퓨터가 반복하여 유사한 연산을 순식간에 처리하게 되므로</a:t>
            </a:r>
            <a:r>
              <a:rPr lang="en-US" altLang="ko-KR" baseline="0" dirty="0"/>
              <a:t> </a:t>
            </a:r>
            <a:r>
              <a:rPr lang="ko-KR" altLang="en-US" dirty="0"/>
              <a:t>훨씬 더 효율적으로 작업을 수행할 수 있게 됩니다</a:t>
            </a:r>
            <a:r>
              <a:rPr lang="en-US" altLang="ko-KR" dirty="0"/>
              <a:t>.</a:t>
            </a:r>
          </a:p>
          <a:p>
            <a:endParaRPr lang="en-US" altLang="ko-KR" dirty="0"/>
          </a:p>
          <a:p>
            <a:r>
              <a:rPr lang="ko-KR" altLang="en-US" dirty="0"/>
              <a:t>최종 출력 계층으로부터 나오는 </a:t>
            </a:r>
            <a:r>
              <a:rPr lang="ko-KR" altLang="en-US" dirty="0" err="1"/>
              <a:t>오차로부터</a:t>
            </a:r>
            <a:r>
              <a:rPr lang="ko-KR" altLang="en-US" dirty="0"/>
              <a:t> 시작해보겠습니다</a:t>
            </a:r>
            <a:r>
              <a:rPr lang="en-US" altLang="ko-KR" dirty="0"/>
              <a:t>. </a:t>
            </a:r>
          </a:p>
          <a:p>
            <a:r>
              <a:rPr lang="ko-KR" altLang="en-US" dirty="0"/>
              <a:t>출력 계층에 </a:t>
            </a:r>
            <a:r>
              <a:rPr lang="en-US" altLang="ko-KR" dirty="0"/>
              <a:t>2</a:t>
            </a:r>
            <a:r>
              <a:rPr lang="ko-KR" altLang="en-US" dirty="0"/>
              <a:t>개의 노드가 있는 예제의 오차를</a:t>
            </a:r>
            <a:r>
              <a:rPr lang="ko-KR" altLang="en-US" baseline="0" dirty="0"/>
              <a:t> </a:t>
            </a:r>
            <a:r>
              <a:rPr lang="en-US" altLang="ko-KR" baseline="0" dirty="0"/>
              <a:t>e1</a:t>
            </a:r>
            <a:r>
              <a:rPr lang="ko-KR" altLang="en-US" baseline="0" dirty="0"/>
              <a:t>과</a:t>
            </a:r>
            <a:r>
              <a:rPr lang="en-US" altLang="ko-KR" baseline="0" dirty="0"/>
              <a:t> e2</a:t>
            </a:r>
            <a:r>
              <a:rPr lang="ko-KR" altLang="en-US" baseline="0" dirty="0"/>
              <a:t>로 </a:t>
            </a:r>
            <a:r>
              <a:rPr lang="ko-KR" altLang="en-US" dirty="0"/>
              <a:t>표현하겠습니다</a:t>
            </a:r>
            <a:r>
              <a:rPr lang="en-US" altLang="ko-KR" dirty="0"/>
              <a:t>.</a:t>
            </a:r>
          </a:p>
          <a:p>
            <a:endParaRPr lang="en-US" altLang="ko-KR"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17</a:t>
            </a:fld>
            <a:endParaRPr lang="ko-KR" altLang="en-US"/>
          </a:p>
        </p:txBody>
      </p:sp>
    </p:spTree>
    <p:extLst>
      <p:ext uri="{BB962C8B-B14F-4D97-AF65-F5344CB8AC3E}">
        <p14:creationId xmlns:p14="http://schemas.microsoft.com/office/powerpoint/2010/main" val="2316991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이제 은닉 계층의 오차를 행렬로 구성해보겠습니다</a:t>
            </a:r>
            <a:r>
              <a:rPr lang="en-US" altLang="ko-KR" dirty="0"/>
              <a:t>. </a:t>
            </a:r>
            <a:endParaRPr lang="ko-KR" altLang="en-US" dirty="0"/>
          </a:p>
          <a:p>
            <a:r>
              <a:rPr lang="ko-KR" altLang="en-US" sz="1200" dirty="0">
                <a:solidFill>
                  <a:schemeClr val="tx1">
                    <a:lumMod val="50000"/>
                    <a:lumOff val="50000"/>
                  </a:schemeClr>
                </a:solidFill>
              </a:rPr>
              <a:t>은닉 계층의 노드의 오차에 영향을 주는 것은 출력 계층으로부터 오는 </a:t>
            </a:r>
            <a:r>
              <a:rPr lang="en-US" altLang="ko-KR" sz="1200" dirty="0">
                <a:solidFill>
                  <a:schemeClr val="tx1">
                    <a:lumMod val="50000"/>
                    <a:lumOff val="50000"/>
                  </a:schemeClr>
                </a:solidFill>
              </a:rPr>
              <a:t>2</a:t>
            </a:r>
            <a:r>
              <a:rPr lang="ko-KR" altLang="en-US" sz="1200" dirty="0">
                <a:solidFill>
                  <a:schemeClr val="tx1">
                    <a:lumMod val="50000"/>
                    <a:lumOff val="50000"/>
                  </a:schemeClr>
                </a:solidFill>
              </a:rPr>
              <a:t>개의 경로입니다</a:t>
            </a:r>
            <a:r>
              <a:rPr lang="en-US" altLang="ko-KR" sz="1200" dirty="0">
                <a:solidFill>
                  <a:schemeClr val="tx1">
                    <a:lumMod val="50000"/>
                    <a:lumOff val="50000"/>
                  </a:schemeClr>
                </a:solidFill>
              </a:rPr>
              <a:t>.</a:t>
            </a:r>
          </a:p>
          <a:p>
            <a:r>
              <a:rPr lang="ko-KR" altLang="en-US" dirty="0"/>
              <a:t>이 두 경로를 통해 전달되는 오차 신호를 수식으로 표현해 본 것입니다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18</a:t>
            </a:fld>
            <a:endParaRPr lang="ko-KR" altLang="en-US"/>
          </a:p>
        </p:txBody>
      </p:sp>
    </p:spTree>
    <p:extLst>
      <p:ext uri="{BB962C8B-B14F-4D97-AF65-F5344CB8AC3E}">
        <p14:creationId xmlns:p14="http://schemas.microsoft.com/office/powerpoint/2010/main" val="296228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ko-KR" altLang="en-US" dirty="0"/>
                  <a:t>이제 은닉 계층의 오류를 이와 같은 행렬로 표현할 수 있습니다</a:t>
                </a:r>
                <a:r>
                  <a:rPr lang="en-US" altLang="ko-KR" dirty="0"/>
                  <a:t>.</a:t>
                </a:r>
              </a:p>
              <a:p>
                <a:endParaRPr lang="en-US" altLang="ko-KR" dirty="0"/>
              </a:p>
              <a:p>
                <a:r>
                  <a:rPr lang="ko-KR" altLang="en-US" dirty="0"/>
                  <a:t>이 행렬을 간결하게 </a:t>
                </a:r>
                <a:r>
                  <a:rPr lang="ko-KR" altLang="en-US" dirty="0" err="1"/>
                  <a:t>행렬곱으로</a:t>
                </a:r>
                <a:r>
                  <a:rPr lang="ko-KR" altLang="en-US" dirty="0"/>
                  <a:t> 다시 쓸 수 있다면 좋을 것 같습니다</a:t>
                </a:r>
                <a:r>
                  <a:rPr lang="en-US" altLang="ko-KR" dirty="0"/>
                  <a:t>. </a:t>
                </a:r>
              </a:p>
              <a:p>
                <a:r>
                  <a:rPr lang="ko-KR" altLang="en-US" dirty="0"/>
                  <a:t>마치 순전파법에서 봤던 것처럼 말입니다</a:t>
                </a:r>
                <a:r>
                  <a:rPr lang="en-US" altLang="ko-KR" dirty="0"/>
                  <a:t>.</a:t>
                </a:r>
              </a:p>
              <a:p>
                <a:r>
                  <a:rPr lang="ko-KR" altLang="en-US" dirty="0"/>
                  <a:t>그러나 순전파법에서 봤던 수준으로 간결하게 이 행렬을 다시 쓸 수는 없네요</a:t>
                </a:r>
                <a:r>
                  <a:rPr lang="en-US" altLang="ko-KR" dirty="0"/>
                  <a:t>. </a:t>
                </a:r>
              </a:p>
              <a:p>
                <a:r>
                  <a:rPr lang="ko-KR" altLang="en-US" dirty="0"/>
                  <a:t>위의 복잡한 수식을 풀어내기가 쉽지는 않기 때문입니다</a:t>
                </a:r>
                <a:r>
                  <a:rPr lang="en-US" altLang="ko-KR" dirty="0"/>
                  <a:t>.</a:t>
                </a:r>
              </a:p>
              <a:p>
                <a:endParaRPr lang="en-US" altLang="ko-KR" dirty="0"/>
              </a:p>
              <a:p>
                <a:r>
                  <a:rPr lang="ko-KR" altLang="en-US" dirty="0"/>
                  <a:t>조금 더 대담해집시다</a:t>
                </a:r>
                <a:r>
                  <a:rPr lang="en-US" altLang="ko-KR" dirty="0"/>
                  <a:t>!</a:t>
                </a:r>
              </a:p>
              <a:p>
                <a:r>
                  <a:rPr lang="ko-KR" altLang="en-US" dirty="0"/>
                  <a:t>위의 수식을 다시 봅시다</a:t>
                </a:r>
                <a:r>
                  <a:rPr lang="en-US" altLang="ko-KR" dirty="0"/>
                  <a:t>. </a:t>
                </a:r>
              </a:p>
              <a:p>
                <a:r>
                  <a:rPr lang="ko-KR" altLang="en-US" dirty="0"/>
                  <a:t>이 수식에서 핵심은 출력 오차인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𝑒</m:t>
                        </m:r>
                      </m:e>
                      <m:sub>
                        <m:r>
                          <a:rPr lang="en-US" altLang="ko-KR" b="0" i="1" smtClean="0">
                            <a:latin typeface="Cambria Math" panose="02040503050406030204" pitchFamily="18" charset="0"/>
                          </a:rPr>
                          <m:t>𝑛</m:t>
                        </m:r>
                      </m:sub>
                    </m:sSub>
                  </m:oMath>
                </a14:m>
                <a:r>
                  <a:rPr lang="ko-KR" altLang="en-US" dirty="0"/>
                  <a:t>과 가중치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𝑗</m:t>
                        </m:r>
                      </m:sub>
                    </m:sSub>
                  </m:oMath>
                </a14:m>
                <a:r>
                  <a:rPr lang="ko-KR" altLang="en-US" dirty="0"/>
                  <a:t>의 곱셈 연산입니다</a:t>
                </a:r>
                <a:r>
                  <a:rPr lang="en-US" altLang="ko-KR" dirty="0"/>
                  <a:t>.</a:t>
                </a:r>
              </a:p>
              <a:p>
                <a:r>
                  <a:rPr lang="ko-KR" altLang="en-US" dirty="0"/>
                  <a:t>가중치가 크면 클수록 더 많은 출력 오차가 은닉 계층으로 돌아오게 됩니다</a:t>
                </a:r>
                <a:r>
                  <a:rPr lang="en-US" altLang="ko-KR" dirty="0"/>
                  <a:t>.</a:t>
                </a:r>
                <a:r>
                  <a:rPr lang="ko-KR" altLang="en-US" dirty="0"/>
                  <a:t> </a:t>
                </a:r>
                <a:endParaRPr lang="en-US" altLang="ko-KR" dirty="0"/>
              </a:p>
              <a:p>
                <a:r>
                  <a:rPr lang="ko-KR" altLang="en-US" dirty="0"/>
                  <a:t>이것이 핵심입니다</a:t>
                </a:r>
                <a:r>
                  <a:rPr lang="en-US" altLang="ko-KR" dirty="0"/>
                  <a:t>.</a:t>
                </a:r>
              </a:p>
              <a:p>
                <a:endParaRPr lang="en-US" altLang="ko-KR" dirty="0"/>
              </a:p>
              <a:p>
                <a:r>
                  <a:rPr lang="ko-KR" altLang="en-US" dirty="0"/>
                  <a:t>분수에서 분모 부분은 일종의 정규화</a:t>
                </a:r>
                <a:r>
                  <a:rPr lang="en-US" altLang="ko-KR" dirty="0"/>
                  <a:t>(normalization)</a:t>
                </a:r>
                <a:r>
                  <a:rPr lang="ko-KR" altLang="en-US" dirty="0"/>
                  <a:t> 인자라고 할 수 있습니다</a:t>
                </a:r>
                <a:r>
                  <a:rPr lang="en-US" altLang="ko-KR" dirty="0"/>
                  <a:t>. </a:t>
                </a:r>
              </a:p>
              <a:p>
                <a:r>
                  <a:rPr lang="ko-KR" altLang="en-US" dirty="0"/>
                  <a:t>만약 이 정규화 인자를 무시한다고 해도 우리는 되돌아 오는 오차의 일정 비율 정도를 잃을 뿐입니다</a:t>
                </a:r>
                <a:r>
                  <a:rPr lang="en-US" altLang="ko-KR" dirty="0"/>
                  <a:t>.</a:t>
                </a:r>
              </a:p>
              <a:p>
                <a:r>
                  <a:rPr lang="ko-KR" altLang="en-US" dirty="0"/>
                  <a:t>따라서 하단의 식과 같이 간단하게 표현해도 됩니다</a:t>
                </a:r>
                <a:r>
                  <a:rPr lang="en-US" altLang="ko-KR" dirty="0"/>
                  <a:t>.</a:t>
                </a:r>
              </a:p>
              <a:p>
                <a:endParaRPr lang="en-US" altLang="ko-KR" dirty="0"/>
              </a:p>
              <a:p>
                <a:r>
                  <a:rPr lang="ko-KR" altLang="en-US" dirty="0"/>
                  <a:t>그런데</a:t>
                </a:r>
                <a:r>
                  <a:rPr lang="en-US" altLang="ko-KR" dirty="0"/>
                  <a:t>,</a:t>
                </a:r>
                <a:r>
                  <a:rPr lang="ko-KR" altLang="en-US" dirty="0"/>
                  <a:t> 이 가중치 행렬은 교재 </a:t>
                </a:r>
                <a:r>
                  <a:rPr lang="en-US" altLang="ko-KR" dirty="0"/>
                  <a:t>8</a:t>
                </a:r>
                <a:r>
                  <a:rPr lang="ko-KR" altLang="en-US" dirty="0"/>
                  <a:t>장</a:t>
                </a:r>
                <a:r>
                  <a:rPr lang="en-US" altLang="ko-KR" dirty="0"/>
                  <a:t>(p82)</a:t>
                </a:r>
                <a:r>
                  <a:rPr lang="ko-KR" altLang="en-US" dirty="0"/>
                  <a:t>에서 만들었던 행렬과 유사해 보이지만 자세히 보면 대각선 방향으로 원소가 뒤바뀐 것을 알 수 있습니다</a:t>
                </a:r>
                <a:r>
                  <a:rPr lang="en-US" altLang="ko-KR" dirty="0"/>
                  <a:t>.</a:t>
                </a:r>
              </a:p>
              <a:p>
                <a:r>
                  <a:rPr lang="ko-KR" altLang="en-US" dirty="0"/>
                  <a:t>즉</a:t>
                </a:r>
                <a:r>
                  <a:rPr lang="en-US" altLang="ko-KR" dirty="0"/>
                  <a:t>,</a:t>
                </a:r>
                <a:r>
                  <a:rPr lang="ko-KR" altLang="en-US" dirty="0"/>
                  <a:t> 우측 상단의 가중치와 좌측 하단의 가중치가 바뀌어 있습니다</a:t>
                </a:r>
                <a:r>
                  <a:rPr lang="en-US" altLang="ko-KR" dirty="0"/>
                  <a:t>. </a:t>
                </a:r>
              </a:p>
            </p:txBody>
          </p:sp>
        </mc:Choice>
        <mc:Fallback xmlns="">
          <p:sp>
            <p:nvSpPr>
              <p:cNvPr id="3" name="슬라이드 노트 개체 틀 2"/>
              <p:cNvSpPr>
                <a:spLocks noGrp="1"/>
              </p:cNvSpPr>
              <p:nvPr>
                <p:ph type="body" idx="1"/>
              </p:nvPr>
            </p:nvSpPr>
            <p:spPr/>
            <p:txBody>
              <a:bodyPr/>
              <a:lstStyle/>
              <a:p>
                <a:r>
                  <a:rPr lang="ko-KR" altLang="en-US" dirty="0"/>
                  <a:t>이제 은닉 계층의 오류를 다음과 같이 행렬로 표현할 수 있습니다</a:t>
                </a:r>
                <a:r>
                  <a:rPr lang="en-US" altLang="ko-KR" dirty="0"/>
                  <a:t>.</a:t>
                </a:r>
              </a:p>
              <a:p>
                <a:endParaRPr lang="en-US" altLang="ko-KR" dirty="0"/>
              </a:p>
              <a:p>
                <a:r>
                  <a:rPr lang="ko-KR" altLang="en-US" dirty="0"/>
                  <a:t>이 행렬을 간결하게 </a:t>
                </a:r>
                <a:r>
                  <a:rPr lang="ko-KR" altLang="en-US" dirty="0" err="1"/>
                  <a:t>행렬곱으로</a:t>
                </a:r>
                <a:r>
                  <a:rPr lang="ko-KR" altLang="en-US" dirty="0"/>
                  <a:t> 다시 쓸 수 있다면 좋을 것 같습니다</a:t>
                </a:r>
                <a:r>
                  <a:rPr lang="en-US" altLang="ko-KR" dirty="0"/>
                  <a:t>. </a:t>
                </a:r>
                <a:r>
                  <a:rPr lang="ko-KR" altLang="en-US" dirty="0"/>
                  <a:t>마치 전파법에서 봤던 것처럼 말입니다</a:t>
                </a:r>
                <a:r>
                  <a:rPr lang="en-US" altLang="ko-KR" dirty="0"/>
                  <a:t>.</a:t>
                </a:r>
              </a:p>
              <a:p>
                <a:r>
                  <a:rPr lang="ko-KR" altLang="en-US" dirty="0"/>
                  <a:t>하지만 전파법에서 봤던 수준으로 간결하게 이 행렬을 다시 쓸 수는 없습니다</a:t>
                </a:r>
                <a:r>
                  <a:rPr lang="en-US" altLang="ko-KR" dirty="0"/>
                  <a:t>. </a:t>
                </a:r>
                <a:r>
                  <a:rPr lang="ko-KR" altLang="en-US" dirty="0"/>
                  <a:t>위의 복잡한 수식을 풀어내기가 쉽지는 않기 때문입니다</a:t>
                </a:r>
                <a:r>
                  <a:rPr lang="en-US" altLang="ko-KR" dirty="0" smtClean="0"/>
                  <a:t>.</a:t>
                </a:r>
              </a:p>
              <a:p>
                <a:endParaRPr lang="en-US" altLang="ko-KR" dirty="0" smtClean="0"/>
              </a:p>
              <a:p>
                <a:r>
                  <a:rPr lang="ko-KR" altLang="en-US" dirty="0" smtClean="0"/>
                  <a:t>조금 더 대담해집시다</a:t>
                </a:r>
                <a:r>
                  <a:rPr lang="en-US" altLang="ko-KR" dirty="0"/>
                  <a:t>!</a:t>
                </a:r>
              </a:p>
              <a:p>
                <a:r>
                  <a:rPr lang="ko-KR" altLang="en-US" dirty="0"/>
                  <a:t>위의 수식을 다시 봅시다</a:t>
                </a:r>
                <a:r>
                  <a:rPr lang="en-US" altLang="ko-KR" dirty="0"/>
                  <a:t>. </a:t>
                </a:r>
                <a:r>
                  <a:rPr lang="ko-KR" altLang="en-US" dirty="0"/>
                  <a:t>이 수식에서 핵심은 출력 오차인 </a:t>
                </a:r>
                <a:r>
                  <a:rPr lang="en-US" altLang="ko-KR" b="0" i="0" smtClean="0">
                    <a:latin typeface="Cambria Math" panose="02040503050406030204" pitchFamily="18" charset="0"/>
                  </a:rPr>
                  <a:t>𝑒_𝑛</a:t>
                </a:r>
                <a:r>
                  <a:rPr lang="ko-KR" altLang="en-US" dirty="0"/>
                  <a:t>과 가중치 </a:t>
                </a:r>
                <a:r>
                  <a:rPr lang="en-US" altLang="ko-KR" b="0" i="0" smtClean="0">
                    <a:latin typeface="Cambria Math" panose="02040503050406030204" pitchFamily="18" charset="0"/>
                  </a:rPr>
                  <a:t>𝑤_(𝑖,𝑗)</a:t>
                </a:r>
                <a:r>
                  <a:rPr lang="ko-KR" altLang="en-US" dirty="0"/>
                  <a:t>의 곱셈 연산입니다</a:t>
                </a:r>
                <a:r>
                  <a:rPr lang="en-US" altLang="ko-KR" dirty="0"/>
                  <a:t>.</a:t>
                </a:r>
              </a:p>
              <a:p>
                <a:r>
                  <a:rPr lang="ko-KR" altLang="en-US" dirty="0"/>
                  <a:t>가중치가 크면 클수록 더 많은 출력 오차가 은닉 계층으로 돌아오게 됩니다</a:t>
                </a:r>
                <a:r>
                  <a:rPr lang="en-US" altLang="ko-KR" dirty="0"/>
                  <a:t>.</a:t>
                </a:r>
                <a:r>
                  <a:rPr lang="ko-KR" altLang="en-US" dirty="0"/>
                  <a:t> 이것이 핵심입니다</a:t>
                </a:r>
                <a:r>
                  <a:rPr lang="en-US" altLang="ko-KR" dirty="0"/>
                  <a:t>.</a:t>
                </a:r>
              </a:p>
              <a:p>
                <a:r>
                  <a:rPr lang="ko-KR" altLang="en-US" dirty="0"/>
                  <a:t>분수에서 분모 부분은 일종의 정규화 인자라고 할 수 있습니다</a:t>
                </a:r>
                <a:r>
                  <a:rPr lang="en-US" altLang="ko-KR" dirty="0"/>
                  <a:t>. </a:t>
                </a:r>
              </a:p>
              <a:p>
                <a:r>
                  <a:rPr lang="ko-KR" altLang="en-US" dirty="0"/>
                  <a:t>만약 이 정규화 인자를 무시한다고 해도 우리는 되돌아 오는 오차의 일정 비율 정도를 잃을 뿐입니다</a:t>
                </a:r>
                <a:r>
                  <a:rPr lang="en-US" altLang="ko-KR" dirty="0"/>
                  <a:t>.</a:t>
                </a:r>
              </a:p>
              <a:p>
                <a:r>
                  <a:rPr lang="ko-KR" altLang="en-US" dirty="0"/>
                  <a:t>따라서 다음과 같이 간단하게 표현해도 되는 것입니다</a:t>
                </a:r>
                <a:r>
                  <a:rPr lang="en-US" altLang="ko-KR" dirty="0" smtClean="0"/>
                  <a:t>.</a:t>
                </a:r>
                <a:endParaRPr lang="en-US" altLang="ko-KR" dirty="0"/>
              </a:p>
            </p:txBody>
          </p:sp>
        </mc:Fallback>
      </mc:AlternateContent>
      <p:sp>
        <p:nvSpPr>
          <p:cNvPr id="4" name="슬라이드 번호 개체 틀 3"/>
          <p:cNvSpPr>
            <a:spLocks noGrp="1"/>
          </p:cNvSpPr>
          <p:nvPr>
            <p:ph type="sldNum" sz="quarter" idx="10"/>
          </p:nvPr>
        </p:nvSpPr>
        <p:spPr/>
        <p:txBody>
          <a:bodyPr/>
          <a:lstStyle/>
          <a:p>
            <a:fld id="{3CF70147-22CF-48F7-93F3-AEE5688C4118}" type="slidenum">
              <a:rPr lang="ko-KR" altLang="en-US" smtClean="0"/>
              <a:t>19</a:t>
            </a:fld>
            <a:endParaRPr lang="ko-KR" altLang="en-US"/>
          </a:p>
        </p:txBody>
      </p:sp>
    </p:spTree>
    <p:extLst>
      <p:ext uri="{BB962C8B-B14F-4D97-AF65-F5344CB8AC3E}">
        <p14:creationId xmlns:p14="http://schemas.microsoft.com/office/powerpoint/2010/main" val="34077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2</a:t>
            </a:fld>
            <a:endParaRPr lang="ko-KR" altLang="en-US"/>
          </a:p>
        </p:txBody>
      </p:sp>
    </p:spTree>
    <p:extLst>
      <p:ext uri="{BB962C8B-B14F-4D97-AF65-F5344CB8AC3E}">
        <p14:creationId xmlns:p14="http://schemas.microsoft.com/office/powerpoint/2010/main" val="1399536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ko-KR" altLang="en-US" dirty="0"/>
                  <a:t>이처럼 행렬의 행과 열을 바꾸는 것을 전치</a:t>
                </a:r>
                <a:r>
                  <a:rPr lang="en-US" altLang="ko-KR" dirty="0"/>
                  <a:t>(transpose)</a:t>
                </a:r>
                <a:r>
                  <a:rPr lang="ko-KR" altLang="en-US" dirty="0"/>
                  <a:t>라고 부르며</a:t>
                </a:r>
                <a:r>
                  <a:rPr lang="en-US" altLang="ko-KR" dirty="0"/>
                  <a:t>, </a:t>
                </a:r>
                <a:r>
                  <a:rPr lang="ko-KR" altLang="en-US" dirty="0"/>
                  <a:t>행렬 </a:t>
                </a:r>
                <a:r>
                  <a:rPr lang="en-US" altLang="ko-KR" b="1" dirty="0"/>
                  <a:t>W</a:t>
                </a:r>
                <a:r>
                  <a:rPr lang="ko-KR" altLang="en-US" b="0" dirty="0"/>
                  <a:t>의 전치행렬을 기호로는 </a:t>
                </a:r>
                <a14:m>
                  <m:oMath xmlns:m="http://schemas.openxmlformats.org/officeDocument/2006/math">
                    <m:sSup>
                      <m:sSupPr>
                        <m:ctrlPr>
                          <a:rPr lang="en-US" altLang="ko-KR" b="1" i="1" smtClean="0">
                            <a:latin typeface="Cambria Math" panose="02040503050406030204" pitchFamily="18" charset="0"/>
                          </a:rPr>
                        </m:ctrlPr>
                      </m:sSupPr>
                      <m:e>
                        <m:r>
                          <a:rPr lang="en-US" altLang="ko-KR" b="1" i="0" smtClean="0">
                            <a:latin typeface="Cambria Math" panose="02040503050406030204" pitchFamily="18" charset="0"/>
                          </a:rPr>
                          <m:t>𝐖</m:t>
                        </m:r>
                      </m:e>
                      <m:sup>
                        <m:r>
                          <m:rPr>
                            <m:sty m:val="p"/>
                          </m:rPr>
                          <a:rPr lang="en-US" altLang="ko-KR" b="0" i="0" smtClean="0">
                            <a:latin typeface="Cambria Math" panose="02040503050406030204" pitchFamily="18" charset="0"/>
                          </a:rPr>
                          <m:t>t</m:t>
                        </m:r>
                      </m:sup>
                    </m:sSup>
                  </m:oMath>
                </a14:m>
                <a:r>
                  <a:rPr lang="ko-KR" altLang="en-US" b="0" dirty="0"/>
                  <a:t>라고 표기합니다</a:t>
                </a:r>
                <a:r>
                  <a:rPr lang="en-US" altLang="ko-KR" b="0" dirty="0"/>
                  <a:t>.</a:t>
                </a:r>
              </a:p>
              <a:p>
                <a:endParaRPr lang="en-US" altLang="ko-KR" b="0" dirty="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이제 오차의 </a:t>
                </a:r>
                <a:r>
                  <a:rPr lang="ko-KR" altLang="en-US" dirty="0" err="1"/>
                  <a:t>역전파를</a:t>
                </a:r>
                <a:r>
                  <a:rPr lang="ko-KR" altLang="en-US" dirty="0"/>
                  <a:t> 하단의 식처럼 행렬로 간결하게 표현할 수 있게 되었습니다</a:t>
                </a:r>
                <a:r>
                  <a:rPr lang="en-US" altLang="ko-KR" dirty="0"/>
                  <a:t>.</a:t>
                </a:r>
              </a:p>
              <a:p>
                <a:endParaRPr lang="ko-KR" altLang="en-US" b="0" dirty="0"/>
              </a:p>
            </p:txBody>
          </p:sp>
        </mc:Choice>
        <mc:Fallback xmlns="">
          <p:sp>
            <p:nvSpPr>
              <p:cNvPr id="3" name="슬라이드 노트 개체 틀 2"/>
              <p:cNvSpPr>
                <a:spLocks noGrp="1"/>
              </p:cNvSpPr>
              <p:nvPr>
                <p:ph type="body" idx="1"/>
              </p:nvPr>
            </p:nvSpPr>
            <p:spPr/>
            <p:txBody>
              <a:bodyPr/>
              <a:lstStyle/>
              <a:p>
                <a:r>
                  <a:rPr lang="ko-KR" altLang="en-US" dirty="0"/>
                  <a:t>가중치 행렬은 앞에서 만들었던 행렬과 유사해 보이지만 자세히 보면 대각선 방향으로 원소가 뒤바뀐 것을 알 수 있습니다</a:t>
                </a:r>
                <a:r>
                  <a:rPr lang="en-US" altLang="ko-KR" dirty="0"/>
                  <a:t>.</a:t>
                </a:r>
              </a:p>
              <a:p>
                <a:r>
                  <a:rPr lang="ko-KR" altLang="en-US" dirty="0"/>
                  <a:t>즉 우측 상단의 가중치와 좌측 하단의 가중치가 바뀌어 있습니다</a:t>
                </a:r>
                <a:r>
                  <a:rPr lang="en-US" altLang="ko-KR" dirty="0"/>
                  <a:t>. </a:t>
                </a:r>
              </a:p>
              <a:p>
                <a:r>
                  <a:rPr lang="ko-KR" altLang="en-US" dirty="0"/>
                  <a:t>이처럼 행렬의 행과 열을 바꾸는 것을 </a:t>
                </a:r>
                <a:r>
                  <a:rPr lang="ko-KR" altLang="en-US" dirty="0" err="1"/>
                  <a:t>전치한다라고</a:t>
                </a:r>
                <a:r>
                  <a:rPr lang="ko-KR" altLang="en-US" dirty="0"/>
                  <a:t> 부르며</a:t>
                </a:r>
                <a:r>
                  <a:rPr lang="en-US" altLang="ko-KR" dirty="0"/>
                  <a:t>, </a:t>
                </a:r>
                <a:r>
                  <a:rPr lang="ko-KR" altLang="en-US" dirty="0"/>
                  <a:t>행렬 </a:t>
                </a:r>
                <a:r>
                  <a:rPr lang="en-US" altLang="ko-KR" b="1" dirty="0"/>
                  <a:t>W</a:t>
                </a:r>
                <a:r>
                  <a:rPr lang="ko-KR" altLang="en-US" b="0" dirty="0"/>
                  <a:t>의 전치행렬을 기호로는 </a:t>
                </a:r>
                <a:r>
                  <a:rPr lang="en-US" altLang="ko-KR" b="1" i="0">
                    <a:latin typeface="Cambria Math" panose="02040503050406030204" pitchFamily="18" charset="0"/>
                  </a:rPr>
                  <a:t>𝐖^</a:t>
                </a:r>
                <a:r>
                  <a:rPr lang="en-US" altLang="ko-KR" b="0" i="0">
                    <a:latin typeface="Cambria Math" panose="02040503050406030204" pitchFamily="18" charset="0"/>
                  </a:rPr>
                  <a:t>t</a:t>
                </a:r>
                <a:r>
                  <a:rPr lang="ko-KR" altLang="en-US" b="0" dirty="0"/>
                  <a:t>라고 표기합니다</a:t>
                </a:r>
                <a:r>
                  <a:rPr lang="en-US" altLang="ko-KR" b="0" dirty="0"/>
                  <a:t>.</a:t>
                </a:r>
              </a:p>
              <a:p>
                <a:endParaRPr lang="ko-KR" altLang="en-US" b="0" dirty="0"/>
              </a:p>
            </p:txBody>
          </p:sp>
        </mc:Fallback>
      </mc:AlternateContent>
      <p:sp>
        <p:nvSpPr>
          <p:cNvPr id="4" name="슬라이드 번호 개체 틀 3"/>
          <p:cNvSpPr>
            <a:spLocks noGrp="1"/>
          </p:cNvSpPr>
          <p:nvPr>
            <p:ph type="sldNum" sz="quarter" idx="10"/>
          </p:nvPr>
        </p:nvSpPr>
        <p:spPr/>
        <p:txBody>
          <a:bodyPr/>
          <a:lstStyle/>
          <a:p>
            <a:fld id="{3CF70147-22CF-48F7-93F3-AEE5688C4118}" type="slidenum">
              <a:rPr lang="ko-KR" altLang="en-US" smtClean="0"/>
              <a:t>20</a:t>
            </a:fld>
            <a:endParaRPr lang="ko-KR" altLang="en-US"/>
          </a:p>
        </p:txBody>
      </p:sp>
    </p:spTree>
    <p:extLst>
      <p:ext uri="{BB962C8B-B14F-4D97-AF65-F5344CB8AC3E}">
        <p14:creationId xmlns:p14="http://schemas.microsoft.com/office/powerpoint/2010/main" val="2088484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간결하게 표현해서 좋기는 하지만 정규화 인자를 생략했다는 점이 마음에 걸립니다</a:t>
            </a:r>
            <a:r>
              <a:rPr lang="en-US" altLang="ko-KR" dirty="0"/>
              <a:t>.</a:t>
            </a:r>
          </a:p>
          <a:p>
            <a:r>
              <a:rPr lang="ko-KR" altLang="en-US" dirty="0"/>
              <a:t>생략을 해도 괜찮은 것일까요</a:t>
            </a:r>
            <a:r>
              <a:rPr lang="en-US" altLang="ko-KR" dirty="0"/>
              <a:t>?</a:t>
            </a:r>
          </a:p>
          <a:p>
            <a:r>
              <a:rPr lang="ko-KR" altLang="en-US" dirty="0"/>
              <a:t>결론부터 말하면 이처럼 오차 신호의 피드백을 단순화하더라도 정규화 인자가 있을 때와 마찬가지로 잘 동작 한다는 사실이 밝혀졌습니다</a:t>
            </a:r>
            <a:r>
              <a:rPr lang="en-US" altLang="ko-KR" dirty="0"/>
              <a:t>.</a:t>
            </a:r>
          </a:p>
          <a:p>
            <a:r>
              <a:rPr lang="ko-KR" altLang="en-US" dirty="0"/>
              <a:t>다소 크거나 작은 오차가 </a:t>
            </a:r>
            <a:r>
              <a:rPr lang="ko-KR" altLang="en-US" dirty="0" err="1"/>
              <a:t>역전파</a:t>
            </a:r>
            <a:r>
              <a:rPr lang="ko-KR" altLang="en-US" dirty="0"/>
              <a:t> 되었다고 하더라도 우리의 인공 신경망은 다음 학습 단계에서 이를 스스로 바로잡아가기 때문입니다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21</a:t>
            </a:fld>
            <a:endParaRPr lang="ko-KR" altLang="en-US"/>
          </a:p>
        </p:txBody>
      </p:sp>
    </p:spTree>
    <p:extLst>
      <p:ext uri="{BB962C8B-B14F-4D97-AF65-F5344CB8AC3E}">
        <p14:creationId xmlns:p14="http://schemas.microsoft.com/office/powerpoint/2010/main" val="2608862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22</a:t>
            </a:fld>
            <a:endParaRPr lang="ko-KR" altLang="en-US"/>
          </a:p>
        </p:txBody>
      </p:sp>
    </p:spTree>
    <p:extLst>
      <p:ext uri="{BB962C8B-B14F-4D97-AF65-F5344CB8AC3E}">
        <p14:creationId xmlns:p14="http://schemas.microsoft.com/office/powerpoint/2010/main" val="263864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23</a:t>
            </a:fld>
            <a:endParaRPr lang="ko-KR" altLang="en-US"/>
          </a:p>
        </p:txBody>
      </p:sp>
    </p:spTree>
    <p:extLst>
      <p:ext uri="{BB962C8B-B14F-4D97-AF65-F5344CB8AC3E}">
        <p14:creationId xmlns:p14="http://schemas.microsoft.com/office/powerpoint/2010/main" val="1689942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아직 우리는 인공 신경망에서 가중치를 어떻게 업데이트해야 하는가의 핵심적인 질문에 답하지 않았습니다</a:t>
            </a:r>
            <a:r>
              <a:rPr lang="en-US" altLang="ko-KR" dirty="0"/>
              <a:t>.</a:t>
            </a:r>
          </a:p>
          <a:p>
            <a:r>
              <a:rPr lang="ko-KR" altLang="en-US" dirty="0"/>
              <a:t>지금까지는 네트워크의 각 계층에 걸쳐 </a:t>
            </a:r>
            <a:r>
              <a:rPr lang="ko-KR" altLang="en-US" dirty="0" err="1"/>
              <a:t>역전파되는</a:t>
            </a:r>
            <a:r>
              <a:rPr lang="ko-KR" altLang="en-US" dirty="0"/>
              <a:t> 오차를 구해봤습니다</a:t>
            </a:r>
            <a:r>
              <a:rPr lang="en-US" altLang="ko-KR" dirty="0"/>
              <a:t>.</a:t>
            </a:r>
          </a:p>
          <a:p>
            <a:r>
              <a:rPr lang="ko-KR" altLang="en-US" dirty="0"/>
              <a:t>오차를 구하는 이유는 인공 신경망이 보다 나은 답을 출력하게 하기 위해 가중치를 </a:t>
            </a:r>
            <a:r>
              <a:rPr lang="ko-KR" altLang="en-US" dirty="0" err="1"/>
              <a:t>조정해나가는</a:t>
            </a:r>
            <a:r>
              <a:rPr lang="ko-KR" altLang="en-US" dirty="0"/>
              <a:t> 지침 역할을 하기 때문입니다</a:t>
            </a:r>
            <a:r>
              <a:rPr lang="en-US" altLang="ko-KR" dirty="0"/>
              <a:t>.</a:t>
            </a:r>
          </a:p>
          <a:p>
            <a:r>
              <a:rPr lang="ko-KR" altLang="en-US" dirty="0"/>
              <a:t>그러나</a:t>
            </a:r>
            <a:r>
              <a:rPr lang="en-US" altLang="ko-KR" dirty="0"/>
              <a:t>,</a:t>
            </a:r>
            <a:r>
              <a:rPr lang="ko-KR" altLang="en-US" dirty="0"/>
              <a:t> 신경망에서 노드는 단순한 선형 분류자가 아닙니다</a:t>
            </a:r>
            <a:r>
              <a:rPr lang="en-US" altLang="ko-KR" dirty="0"/>
              <a:t>. </a:t>
            </a:r>
          </a:p>
          <a:p>
            <a:r>
              <a:rPr lang="ko-KR" altLang="en-US" dirty="0"/>
              <a:t>노드는 입력되는 신호에 가중치를 적용한 후 이의 합을 구하고 다시 여기에 </a:t>
            </a:r>
            <a:r>
              <a:rPr lang="ko-KR" altLang="en-US" dirty="0" err="1"/>
              <a:t>시그모이드</a:t>
            </a:r>
            <a:r>
              <a:rPr lang="ko-KR" altLang="en-US" dirty="0"/>
              <a:t> 활성화 함수를 적용하는 식으로 좀더 복잡한 구조를 가집니다</a:t>
            </a:r>
            <a:r>
              <a:rPr lang="en-US" altLang="ko-KR" dirty="0"/>
              <a:t>.</a:t>
            </a:r>
          </a:p>
          <a:p>
            <a:endParaRPr lang="en-US" altLang="ko-KR" dirty="0"/>
          </a:p>
          <a:p>
            <a:r>
              <a:rPr lang="ko-KR" altLang="en-US" dirty="0"/>
              <a:t>신경망에는 너무나도 많은 가중치의 조합이 존재합니다</a:t>
            </a:r>
            <a:r>
              <a:rPr lang="en-US" altLang="ko-KR" dirty="0"/>
              <a:t>. </a:t>
            </a:r>
          </a:p>
          <a:p>
            <a:r>
              <a:rPr lang="ko-KR" altLang="en-US" dirty="0"/>
              <a:t>따라서</a:t>
            </a:r>
            <a:r>
              <a:rPr lang="en-US" altLang="ko-KR" dirty="0"/>
              <a:t>, </a:t>
            </a:r>
            <a:r>
              <a:rPr lang="ko-KR" altLang="en-US" dirty="0"/>
              <a:t>수학 연산의 과정이 너무 복잡하게 되므로 가중치를 한 방에 풀어주는 대수학을 활용하기 어렵습니다</a:t>
            </a:r>
            <a:r>
              <a:rPr lang="en-US" altLang="ko-KR" dirty="0"/>
              <a:t>.</a:t>
            </a:r>
          </a:p>
          <a:p>
            <a:r>
              <a:rPr lang="ko-KR" altLang="en-US" dirty="0"/>
              <a:t>가중치 계산 방법에 크게 </a:t>
            </a:r>
            <a:r>
              <a:rPr lang="en-US" altLang="ko-KR" dirty="0"/>
              <a:t>3</a:t>
            </a:r>
            <a:r>
              <a:rPr lang="ko-KR" altLang="en-US" dirty="0"/>
              <a:t>가지가 있습니다</a:t>
            </a:r>
            <a:r>
              <a:rPr lang="en-US" altLang="ko-KR" dirty="0"/>
              <a:t>.</a:t>
            </a:r>
          </a:p>
          <a:p>
            <a:r>
              <a:rPr lang="ko-KR" altLang="en-US" dirty="0"/>
              <a:t>각각에 대해 좀 더 알아보겠습니다</a:t>
            </a:r>
            <a:r>
              <a:rPr lang="en-US" altLang="ko-KR" dirty="0"/>
              <a:t>.</a:t>
            </a:r>
          </a:p>
          <a:p>
            <a:endParaRPr lang="en-US" altLang="ko-KR"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24</a:t>
            </a:fld>
            <a:endParaRPr lang="ko-KR" altLang="en-US"/>
          </a:p>
        </p:txBody>
      </p:sp>
    </p:spTree>
    <p:extLst>
      <p:ext uri="{BB962C8B-B14F-4D97-AF65-F5344CB8AC3E}">
        <p14:creationId xmlns:p14="http://schemas.microsoft.com/office/powerpoint/2010/main" val="415015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00000"/>
              </a:lnSpc>
              <a:spcBef>
                <a:spcPts val="0"/>
              </a:spcBef>
            </a:pPr>
            <a:r>
              <a:rPr lang="ko-KR" altLang="en-US" sz="1200" spc="-5" dirty="0">
                <a:solidFill>
                  <a:schemeClr val="tx1">
                    <a:lumMod val="50000"/>
                    <a:lumOff val="50000"/>
                  </a:schemeClr>
                </a:solidFill>
                <a:latin typeface="나눔스퀘어" panose="020B0600000101010101" pitchFamily="50" charset="-127"/>
                <a:cs typeface="Arial"/>
              </a:rPr>
              <a:t>이 식은 </a:t>
            </a:r>
            <a:r>
              <a:rPr lang="en-US" altLang="ko-KR" sz="1200" spc="-5" dirty="0">
                <a:solidFill>
                  <a:schemeClr val="tx1">
                    <a:lumMod val="50000"/>
                    <a:lumOff val="50000"/>
                  </a:schemeClr>
                </a:solidFill>
                <a:latin typeface="나눔스퀘어" panose="020B0600000101010101" pitchFamily="50" charset="-127"/>
                <a:cs typeface="Arial"/>
              </a:rPr>
              <a:t>1</a:t>
            </a:r>
            <a:r>
              <a:rPr lang="ko-KR" altLang="en-US" sz="1200" spc="-5" dirty="0">
                <a:solidFill>
                  <a:schemeClr val="tx1">
                    <a:lumMod val="50000"/>
                    <a:lumOff val="50000"/>
                  </a:schemeClr>
                </a:solidFill>
                <a:latin typeface="나눔스퀘어" panose="020B0600000101010101" pitchFamily="50" charset="-127"/>
                <a:cs typeface="Arial"/>
              </a:rPr>
              <a:t>개의 은닉 계층을 가지며 각 계층이 </a:t>
            </a:r>
            <a:r>
              <a:rPr lang="en-US" altLang="ko-KR" sz="1200" spc="-5" dirty="0">
                <a:solidFill>
                  <a:schemeClr val="tx1">
                    <a:lumMod val="50000"/>
                    <a:lumOff val="50000"/>
                  </a:schemeClr>
                </a:solidFill>
                <a:latin typeface="나눔스퀘어" panose="020B0600000101010101" pitchFamily="50" charset="-127"/>
                <a:cs typeface="Arial"/>
              </a:rPr>
              <a:t>3</a:t>
            </a:r>
            <a:r>
              <a:rPr lang="ko-KR" altLang="en-US" sz="1200" spc="-5" dirty="0">
                <a:solidFill>
                  <a:schemeClr val="tx1">
                    <a:lumMod val="50000"/>
                    <a:lumOff val="50000"/>
                  </a:schemeClr>
                </a:solidFill>
                <a:latin typeface="나눔스퀘어" panose="020B0600000101010101" pitchFamily="50" charset="-127"/>
                <a:cs typeface="Arial"/>
              </a:rPr>
              <a:t>개 노드로 구성되는 간단한 신경망에서 출력 노드의 결과 값을 입력 노드와 가중치의 함수로 표현한 것입니다</a:t>
            </a:r>
            <a:r>
              <a:rPr lang="en-US" altLang="ko-KR" sz="1200" spc="-5" dirty="0">
                <a:solidFill>
                  <a:schemeClr val="tx1">
                    <a:lumMod val="50000"/>
                    <a:lumOff val="50000"/>
                  </a:schemeClr>
                </a:solidFill>
                <a:latin typeface="나눔스퀘어" panose="020B0600000101010101" pitchFamily="50" charset="-127"/>
                <a:cs typeface="Arial"/>
              </a:rPr>
              <a:t>.</a:t>
            </a:r>
            <a:r>
              <a:rPr lang="ko-KR" altLang="en-US" sz="1200" spc="-5" dirty="0">
                <a:solidFill>
                  <a:schemeClr val="tx1">
                    <a:lumMod val="50000"/>
                    <a:lumOff val="50000"/>
                  </a:schemeClr>
                </a:solidFill>
                <a:latin typeface="나눔스퀘어" panose="020B0600000101010101" pitchFamily="50" charset="-127"/>
                <a:cs typeface="Arial"/>
              </a:rPr>
              <a:t>  </a:t>
            </a:r>
            <a:endParaRPr lang="ko-KR" altLang="en-US" sz="1200" dirty="0">
              <a:solidFill>
                <a:schemeClr val="tx1">
                  <a:lumMod val="50000"/>
                  <a:lumOff val="50000"/>
                </a:schemeClr>
              </a:solidFill>
              <a:latin typeface="나눔스퀘어" panose="020B0600000101010101" pitchFamily="50" charset="-127"/>
            </a:endParaRPr>
          </a:p>
          <a:p>
            <a:endParaRPr lang="en-US" altLang="ko-KR" dirty="0"/>
          </a:p>
          <a:p>
            <a:r>
              <a:rPr lang="ko-KR" altLang="en-US" dirty="0"/>
              <a:t>이런 식으로 문제를 풀 바에는 차라리 가중치들을 </a:t>
            </a:r>
            <a:r>
              <a:rPr lang="ko-KR" altLang="en-US" dirty="0" err="1"/>
              <a:t>랜덤하게</a:t>
            </a:r>
            <a:r>
              <a:rPr lang="ko-KR" altLang="en-US" dirty="0"/>
              <a:t> 추측해서 구해보는 것은 어떨까요</a:t>
            </a:r>
            <a:r>
              <a:rPr lang="en-US" altLang="ko-KR" dirty="0"/>
              <a:t>?</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25</a:t>
            </a:fld>
            <a:endParaRPr lang="ko-KR" altLang="en-US"/>
          </a:p>
        </p:txBody>
      </p:sp>
    </p:spTree>
    <p:extLst>
      <p:ext uri="{BB962C8B-B14F-4D97-AF65-F5344CB8AC3E}">
        <p14:creationId xmlns:p14="http://schemas.microsoft.com/office/powerpoint/2010/main" val="3710856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defTabSz="914400">
              <a:spcBef>
                <a:spcPts val="0"/>
              </a:spcBef>
              <a:buNone/>
              <a:defRPr/>
            </a:pPr>
            <a:r>
              <a:rPr lang="ko-KR" altLang="en-US" dirty="0"/>
              <a:t>무차별 대입 방법은 비밀번호를 크래킹 하는데도 사용되기도 합니다</a:t>
            </a:r>
            <a:r>
              <a:rPr lang="en-US" altLang="ko-KR" dirty="0"/>
              <a:t>.</a:t>
            </a:r>
          </a:p>
          <a:p>
            <a:endParaRPr lang="en-US" altLang="ko-KR" dirty="0"/>
          </a:p>
          <a:p>
            <a:r>
              <a:rPr lang="ko-KR" altLang="en-US" dirty="0"/>
              <a:t>가중치가 </a:t>
            </a:r>
            <a:r>
              <a:rPr lang="en-US" altLang="ko-KR" dirty="0"/>
              <a:t>-1</a:t>
            </a:r>
            <a:r>
              <a:rPr lang="ko-KR" altLang="en-US" dirty="0"/>
              <a:t>과 </a:t>
            </a:r>
            <a:r>
              <a:rPr lang="en-US" altLang="ko-KR" dirty="0"/>
              <a:t>1</a:t>
            </a:r>
            <a:r>
              <a:rPr lang="ko-KR" altLang="en-US" dirty="0"/>
              <a:t>사이의 값으로 설정되어 있고</a:t>
            </a:r>
            <a:r>
              <a:rPr lang="en-US" altLang="ko-KR" dirty="0"/>
              <a:t>,</a:t>
            </a:r>
            <a:r>
              <a:rPr lang="ko-KR" altLang="en-US" dirty="0"/>
              <a:t> </a:t>
            </a:r>
            <a:r>
              <a:rPr lang="en-US" altLang="ko-KR" dirty="0"/>
              <a:t>1000 </a:t>
            </a:r>
            <a:r>
              <a:rPr lang="ko-KR" altLang="en-US" dirty="0"/>
              <a:t>가지 값 중 하나라고 상상해보겠습니다</a:t>
            </a:r>
            <a:r>
              <a:rPr lang="en-US" altLang="ko-KR" dirty="0"/>
              <a:t>.</a:t>
            </a:r>
          </a:p>
          <a:p>
            <a:r>
              <a:rPr lang="ko-KR" altLang="en-US" dirty="0"/>
              <a:t>은닉 계층이 한 개 있고</a:t>
            </a:r>
            <a:r>
              <a:rPr lang="en-US" altLang="ko-KR" dirty="0"/>
              <a:t>,</a:t>
            </a:r>
            <a:r>
              <a:rPr lang="ko-KR" altLang="en-US" dirty="0"/>
              <a:t> 각 계층이 </a:t>
            </a:r>
            <a:r>
              <a:rPr lang="en-US" altLang="ko-KR" dirty="0"/>
              <a:t>3</a:t>
            </a:r>
            <a:r>
              <a:rPr lang="ko-KR" altLang="en-US" dirty="0"/>
              <a:t>개의 노드로 구성된 신경망에는 총 </a:t>
            </a:r>
            <a:r>
              <a:rPr lang="en-US" altLang="ko-KR" dirty="0"/>
              <a:t>18</a:t>
            </a:r>
            <a:r>
              <a:rPr lang="ko-KR" altLang="en-US" dirty="0"/>
              <a:t>개의 가중치가 존재합니다</a:t>
            </a:r>
            <a:r>
              <a:rPr lang="en-US" altLang="ko-KR" dirty="0"/>
              <a:t>.</a:t>
            </a:r>
          </a:p>
          <a:p>
            <a:r>
              <a:rPr lang="ko-KR" altLang="en-US" dirty="0"/>
              <a:t>그러므로</a:t>
            </a:r>
            <a:r>
              <a:rPr lang="en-US" altLang="ko-KR" dirty="0"/>
              <a:t>,</a:t>
            </a:r>
            <a:r>
              <a:rPr lang="ko-KR" altLang="en-US" dirty="0"/>
              <a:t> </a:t>
            </a:r>
            <a:r>
              <a:rPr lang="en-US" altLang="ko-KR" dirty="0"/>
              <a:t>18,000 </a:t>
            </a:r>
            <a:r>
              <a:rPr lang="ko-KR" altLang="en-US" dirty="0"/>
              <a:t>가지 경우에 대해 테스트 해봐야 합니다</a:t>
            </a:r>
            <a:r>
              <a:rPr lang="en-US" altLang="ko-KR" dirty="0"/>
              <a:t>.</a:t>
            </a:r>
          </a:p>
          <a:p>
            <a:r>
              <a:rPr lang="ko-KR" altLang="en-US" dirty="0"/>
              <a:t>만일</a:t>
            </a:r>
            <a:r>
              <a:rPr lang="en-US" altLang="ko-KR" dirty="0"/>
              <a:t>, </a:t>
            </a:r>
            <a:r>
              <a:rPr lang="ko-KR" altLang="en-US" dirty="0"/>
              <a:t>각각의 계층이 </a:t>
            </a:r>
            <a:r>
              <a:rPr lang="en-US" altLang="ko-KR" dirty="0"/>
              <a:t>500</a:t>
            </a:r>
            <a:r>
              <a:rPr lang="ko-KR" altLang="en-US" dirty="0"/>
              <a:t>개의 노드를 가진다면 총 가중치의 개수는 </a:t>
            </a:r>
            <a:r>
              <a:rPr lang="en-US" altLang="ko-KR" dirty="0"/>
              <a:t>50</a:t>
            </a:r>
            <a:r>
              <a:rPr lang="ko-KR" altLang="en-US" dirty="0"/>
              <a:t>만개가 되므로</a:t>
            </a:r>
            <a:r>
              <a:rPr lang="en-US" altLang="ko-KR" dirty="0"/>
              <a:t>, </a:t>
            </a:r>
          </a:p>
          <a:p>
            <a:r>
              <a:rPr lang="ko-KR" altLang="en-US" dirty="0"/>
              <a:t>총 </a:t>
            </a:r>
            <a:r>
              <a:rPr lang="en-US" altLang="ko-KR" dirty="0"/>
              <a:t>5</a:t>
            </a:r>
            <a:r>
              <a:rPr lang="ko-KR" altLang="en-US" dirty="0" err="1"/>
              <a:t>억가지의</a:t>
            </a:r>
            <a:r>
              <a:rPr lang="ko-KR" altLang="en-US" dirty="0"/>
              <a:t> 가능성에 대해 가중치를 테스트 해봐야 합니다</a:t>
            </a:r>
            <a:r>
              <a:rPr lang="en-US" altLang="ko-KR" dirty="0"/>
              <a:t>.</a:t>
            </a:r>
          </a:p>
          <a:p>
            <a:r>
              <a:rPr lang="ko-KR" altLang="en-US" dirty="0"/>
              <a:t>이 방법은 전혀 실용적이지 못합니다</a:t>
            </a:r>
            <a:r>
              <a:rPr lang="en-US" altLang="ko-KR" dirty="0"/>
              <a:t>.</a:t>
            </a:r>
          </a:p>
          <a:p>
            <a:endParaRPr lang="en-US" altLang="ko-KR" dirty="0"/>
          </a:p>
          <a:p>
            <a:r>
              <a:rPr lang="ko-KR" altLang="en-US" dirty="0"/>
              <a:t>그렇다면 어떻게 가중치를 구해야 할까요</a:t>
            </a:r>
            <a:r>
              <a:rPr lang="en-US" altLang="ko-KR" dirty="0"/>
              <a:t>?</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26</a:t>
            </a:fld>
            <a:endParaRPr lang="ko-KR" altLang="en-US"/>
          </a:p>
        </p:txBody>
      </p:sp>
    </p:spTree>
    <p:extLst>
      <p:ext uri="{BB962C8B-B14F-4D97-AF65-F5344CB8AC3E}">
        <p14:creationId xmlns:p14="http://schemas.microsoft.com/office/powerpoint/2010/main" val="1489942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20000"/>
              </a:lnSpc>
            </a:pPr>
            <a:r>
              <a:rPr lang="ko-KR" altLang="en-US" dirty="0"/>
              <a:t>만약 우리가 등산을 갔다가 불행히도 어두운 밤에 험난한 산속에서 조난을 당했다고 상상해보겠습니다</a:t>
            </a:r>
            <a:r>
              <a:rPr lang="en-US" altLang="ko-KR" dirty="0"/>
              <a:t>. </a:t>
            </a:r>
          </a:p>
          <a:p>
            <a:pPr>
              <a:lnSpc>
                <a:spcPct val="120000"/>
              </a:lnSpc>
            </a:pPr>
            <a:r>
              <a:rPr lang="ko-KR" altLang="en-US" dirty="0"/>
              <a:t>커다란 골짜기들이 있고 중간중간에는 </a:t>
            </a:r>
            <a:r>
              <a:rPr lang="ko-KR" altLang="en-US" dirty="0" err="1"/>
              <a:t>돌출부위나</a:t>
            </a:r>
            <a:r>
              <a:rPr lang="ko-KR" altLang="en-US" dirty="0"/>
              <a:t> 틈이 존재합니다</a:t>
            </a:r>
            <a:r>
              <a:rPr lang="en-US" altLang="ko-KR" dirty="0"/>
              <a:t>.</a:t>
            </a:r>
          </a:p>
          <a:p>
            <a:pPr>
              <a:lnSpc>
                <a:spcPct val="120000"/>
              </a:lnSpc>
            </a:pPr>
            <a:r>
              <a:rPr lang="ko-KR" altLang="en-US" dirty="0"/>
              <a:t>어둡기 때문에 제대로 보이지 않지만 작은 손전등으로 몇 미터 안되지만 살펴볼 수 있다고 해보겠습니다</a:t>
            </a:r>
            <a:r>
              <a:rPr lang="en-US" altLang="ko-KR" dirty="0"/>
              <a:t>.</a:t>
            </a:r>
          </a:p>
          <a:p>
            <a:pPr>
              <a:lnSpc>
                <a:spcPct val="120000"/>
              </a:lnSpc>
            </a:pPr>
            <a:r>
              <a:rPr lang="ko-KR" altLang="en-US" dirty="0"/>
              <a:t>이런 상황에서 우리는 어떻게 행동할까요</a:t>
            </a:r>
            <a:r>
              <a:rPr lang="en-US" altLang="ko-KR" dirty="0"/>
              <a:t>? </a:t>
            </a:r>
          </a:p>
          <a:p>
            <a:pPr>
              <a:lnSpc>
                <a:spcPct val="120000"/>
              </a:lnSpc>
            </a:pPr>
            <a:r>
              <a:rPr lang="ko-KR" altLang="en-US" dirty="0"/>
              <a:t>아마 손전등을 이용해 발 주변을 살펴보고</a:t>
            </a:r>
            <a:r>
              <a:rPr lang="en-US" altLang="ko-KR" dirty="0"/>
              <a:t>, </a:t>
            </a:r>
            <a:r>
              <a:rPr lang="ko-KR" altLang="en-US" dirty="0"/>
              <a:t>아래로 내려가는 쪽으로 한걸음 내딛게 될 것입니다</a:t>
            </a:r>
            <a:r>
              <a:rPr lang="en-US" altLang="ko-KR" dirty="0"/>
              <a:t>.</a:t>
            </a:r>
          </a:p>
          <a:p>
            <a:pPr>
              <a:lnSpc>
                <a:spcPct val="120000"/>
              </a:lnSpc>
            </a:pPr>
            <a:r>
              <a:rPr lang="ko-KR" altLang="en-US" dirty="0"/>
              <a:t>한번도 가 본적은 없지만 이런 식으로 한걸음씩 느리게 내려오게 될 것입니다</a:t>
            </a:r>
            <a:r>
              <a:rPr lang="en-US" altLang="ko-KR" dirty="0"/>
              <a:t>.</a:t>
            </a:r>
          </a:p>
          <a:p>
            <a:pPr>
              <a:lnSpc>
                <a:spcPct val="120000"/>
              </a:lnSpc>
            </a:pPr>
            <a:endParaRPr lang="en-US" altLang="ko-KR" dirty="0"/>
          </a:p>
          <a:p>
            <a:pPr>
              <a:lnSpc>
                <a:spcPct val="120000"/>
              </a:lnSpc>
            </a:pPr>
            <a:r>
              <a:rPr lang="ko-KR" altLang="en-US" dirty="0"/>
              <a:t>수학에서는 이러한 접근 방식을 경사 </a:t>
            </a:r>
            <a:r>
              <a:rPr lang="ko-KR" altLang="en-US" dirty="0" err="1"/>
              <a:t>하강법</a:t>
            </a:r>
            <a:r>
              <a:rPr lang="en-US" altLang="ko-KR" dirty="0"/>
              <a:t>(gradient descent)</a:t>
            </a:r>
            <a:r>
              <a:rPr lang="ko-KR" altLang="en-US" dirty="0"/>
              <a:t> 이라고 부릅니다</a:t>
            </a:r>
            <a:r>
              <a:rPr lang="en-US" altLang="ko-KR" dirty="0"/>
              <a:t>.</a:t>
            </a:r>
          </a:p>
          <a:p>
            <a:pPr>
              <a:lnSpc>
                <a:spcPct val="120000"/>
              </a:lnSpc>
            </a:pPr>
            <a:r>
              <a:rPr lang="ko-KR" altLang="en-US" dirty="0"/>
              <a:t>우리는 한걸음 내딛고 나서 다시 한번 어느 방향이 우리의 목적지인 산의 최저점으로 가는 가장 빠른 지름길인지를 파악하기 위해 주변을 살피고 다시 내려갑니다</a:t>
            </a:r>
            <a:r>
              <a:rPr lang="en-US" altLang="ko-KR" dirty="0"/>
              <a:t>.</a:t>
            </a:r>
          </a:p>
          <a:p>
            <a:pPr>
              <a:lnSpc>
                <a:spcPct val="120000"/>
              </a:lnSpc>
            </a:pPr>
            <a:r>
              <a:rPr lang="ko-KR" altLang="en-US" dirty="0"/>
              <a:t>이 과정을 계속해서 반복하게 됩니다</a:t>
            </a:r>
            <a:r>
              <a:rPr lang="en-US" altLang="ko-KR" dirty="0"/>
              <a:t>. </a:t>
            </a:r>
          </a:p>
          <a:p>
            <a:pPr>
              <a:lnSpc>
                <a:spcPct val="120000"/>
              </a:lnSpc>
            </a:pPr>
            <a:r>
              <a:rPr lang="ko-KR" altLang="en-US" dirty="0"/>
              <a:t>여기서 </a:t>
            </a:r>
            <a:r>
              <a:rPr lang="ko-KR" altLang="en-US" dirty="0" err="1"/>
              <a:t>경사란</a:t>
            </a:r>
            <a:r>
              <a:rPr lang="ko-KR" altLang="en-US" dirty="0"/>
              <a:t> 지형의 기울기</a:t>
            </a:r>
            <a:r>
              <a:rPr lang="en-US" altLang="ko-KR" dirty="0"/>
              <a:t>(gradient)</a:t>
            </a:r>
            <a:r>
              <a:rPr lang="ko-KR" altLang="en-US" dirty="0"/>
              <a:t>를 의미합니다</a:t>
            </a:r>
            <a:r>
              <a:rPr lang="en-US" altLang="ko-KR" dirty="0"/>
              <a:t>. </a:t>
            </a:r>
          </a:p>
          <a:p>
            <a:pPr>
              <a:lnSpc>
                <a:spcPct val="120000"/>
              </a:lnSpc>
            </a:pPr>
            <a:r>
              <a:rPr lang="ko-KR" altLang="en-US" dirty="0"/>
              <a:t>즉 우리는 매 상황에서 경사가 가장 급한 방향으로 한 걸음씩 내딛는 과정을 반복하게 됩니다</a:t>
            </a:r>
            <a:r>
              <a:rPr lang="en-US" altLang="ko-KR" dirty="0"/>
              <a:t>.</a:t>
            </a:r>
          </a:p>
          <a:p>
            <a:pPr>
              <a:lnSpc>
                <a:spcPct val="120000"/>
              </a:lnSpc>
            </a:pPr>
            <a:endParaRPr lang="en-US" altLang="ko-KR" dirty="0"/>
          </a:p>
          <a:p>
            <a:pPr>
              <a:lnSpc>
                <a:spcPct val="120000"/>
              </a:lnSpc>
            </a:pPr>
            <a:r>
              <a:rPr lang="ko-KR" altLang="en-US" dirty="0"/>
              <a:t>그림과 같은 복잡한 지형을 수학에서의 함수라고 상상해 보겠습니다</a:t>
            </a:r>
            <a:r>
              <a:rPr lang="en-US" altLang="ko-KR" dirty="0"/>
              <a:t>. </a:t>
            </a:r>
          </a:p>
          <a:p>
            <a:pPr>
              <a:lnSpc>
                <a:spcPct val="120000"/>
              </a:lnSpc>
            </a:pPr>
            <a:r>
              <a:rPr lang="ko-KR" altLang="en-US" dirty="0"/>
              <a:t>복잡한 함수에 대한 이해가 없더라도 경사 </a:t>
            </a:r>
            <a:r>
              <a:rPr lang="ko-KR" altLang="en-US" dirty="0" err="1"/>
              <a:t>하강법을</a:t>
            </a:r>
            <a:r>
              <a:rPr lang="ko-KR" altLang="en-US" dirty="0"/>
              <a:t> 이용해 최저점을 찾을 수는 있습니다</a:t>
            </a:r>
            <a:r>
              <a:rPr lang="en-US" altLang="ko-KR" dirty="0"/>
              <a:t>.</a:t>
            </a:r>
          </a:p>
          <a:p>
            <a:pPr>
              <a:lnSpc>
                <a:spcPct val="120000"/>
              </a:lnSpc>
            </a:pPr>
            <a:r>
              <a:rPr lang="ko-KR" altLang="en-US" dirty="0"/>
              <a:t>경사 하강법에서는 정답을 구하기 위해 단계적인 접근 방식을 취하면서 우리의 위치를 조금씩 개선해 나가기 때문에 정확한 해답을 얻지 못할 수도 있습니다</a:t>
            </a:r>
            <a:r>
              <a:rPr lang="en-US" altLang="ko-KR" dirty="0"/>
              <a:t>.</a:t>
            </a:r>
          </a:p>
          <a:p>
            <a:pPr>
              <a:lnSpc>
                <a:spcPct val="120000"/>
              </a:lnSpc>
            </a:pPr>
            <a:r>
              <a:rPr lang="ko-KR" altLang="en-US" dirty="0"/>
              <a:t>하지만 답을 전혀 얻지 못하는 것보다는 훨씬 낫습니다</a:t>
            </a:r>
            <a:r>
              <a:rPr lang="en-US" altLang="ko-KR" dirty="0"/>
              <a:t>.</a:t>
            </a:r>
          </a:p>
          <a:p>
            <a:pPr>
              <a:lnSpc>
                <a:spcPct val="120000"/>
              </a:lnSpc>
            </a:pPr>
            <a:endParaRPr lang="en-US" altLang="ko-KR" dirty="0"/>
          </a:p>
          <a:p>
            <a:pPr>
              <a:lnSpc>
                <a:spcPct val="120000"/>
              </a:lnSpc>
            </a:pPr>
            <a:r>
              <a:rPr lang="ko-KR" altLang="en-US" dirty="0"/>
              <a:t>경사 </a:t>
            </a:r>
            <a:r>
              <a:rPr lang="ko-KR" altLang="en-US" dirty="0" err="1"/>
              <a:t>하강법과</a:t>
            </a:r>
            <a:r>
              <a:rPr lang="ko-KR" altLang="en-US" dirty="0"/>
              <a:t> 신경망의 관계는 무엇일까요</a:t>
            </a:r>
            <a:r>
              <a:rPr lang="en-US" altLang="ko-KR" dirty="0"/>
              <a:t>? </a:t>
            </a:r>
            <a:r>
              <a:rPr lang="ko-KR" altLang="en-US" dirty="0"/>
              <a:t>복잡하고 어려운 함수가 신경망의 </a:t>
            </a:r>
            <a:r>
              <a:rPr lang="ko-KR" altLang="en-US" dirty="0" err="1"/>
              <a:t>오차라고</a:t>
            </a:r>
            <a:r>
              <a:rPr lang="ko-KR" altLang="en-US" dirty="0"/>
              <a:t> 한다면</a:t>
            </a:r>
            <a:r>
              <a:rPr lang="en-US" altLang="ko-KR" dirty="0"/>
              <a:t>, </a:t>
            </a:r>
            <a:r>
              <a:rPr lang="ko-KR" altLang="en-US" dirty="0"/>
              <a:t>최저점을 찾기 위해 아래로 내려가는 것은 오차를 최소화해 나가는 과정이라고 할 수 있습니다</a:t>
            </a:r>
            <a:r>
              <a:rPr lang="en-US" altLang="ko-KR" dirty="0"/>
              <a:t>.</a:t>
            </a:r>
          </a:p>
          <a:p>
            <a:pPr>
              <a:lnSpc>
                <a:spcPct val="120000"/>
              </a:lnSpc>
            </a:pPr>
            <a:endParaRPr lang="en-US" altLang="ko-KR" dirty="0"/>
          </a:p>
          <a:p>
            <a:pPr>
              <a:lnSpc>
                <a:spcPct val="120000"/>
              </a:lnSpc>
            </a:pPr>
            <a:r>
              <a:rPr lang="ko-KR" altLang="en-US" dirty="0"/>
              <a:t>경사 </a:t>
            </a:r>
            <a:r>
              <a:rPr lang="ko-KR" altLang="en-US" dirty="0" err="1"/>
              <a:t>하강법의</a:t>
            </a:r>
            <a:r>
              <a:rPr lang="ko-KR" altLang="en-US" dirty="0"/>
              <a:t> 아이디어를 이해하기 위해 아주 간단한 예제를 보겠습니다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27</a:t>
            </a:fld>
            <a:endParaRPr lang="ko-KR" altLang="en-US"/>
          </a:p>
        </p:txBody>
      </p:sp>
    </p:spTree>
    <p:extLst>
      <p:ext uri="{BB962C8B-B14F-4D97-AF65-F5344CB8AC3E}">
        <p14:creationId xmlns:p14="http://schemas.microsoft.com/office/powerpoint/2010/main" val="3967360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20000"/>
              </a:lnSpc>
            </a:pPr>
            <a:r>
              <a:rPr lang="ko-KR" altLang="en-US" dirty="0"/>
              <a:t>여기 있는 그래프에서 </a:t>
            </a:r>
            <a:r>
              <a:rPr lang="en-US" altLang="ko-KR" dirty="0"/>
              <a:t>y</a:t>
            </a:r>
            <a:r>
              <a:rPr lang="ko-KR" altLang="en-US" dirty="0"/>
              <a:t>가 오차라면 우리는 이 </a:t>
            </a:r>
            <a:r>
              <a:rPr lang="en-US" altLang="ko-KR" dirty="0"/>
              <a:t>y</a:t>
            </a:r>
            <a:r>
              <a:rPr lang="ko-KR" altLang="en-US" dirty="0"/>
              <a:t>를 최소화하는 </a:t>
            </a:r>
            <a:r>
              <a:rPr lang="en-US" altLang="ko-KR" dirty="0"/>
              <a:t>x</a:t>
            </a:r>
            <a:r>
              <a:rPr lang="ko-KR" altLang="en-US" dirty="0"/>
              <a:t>를 찾아가 보겠습니다</a:t>
            </a:r>
            <a:r>
              <a:rPr lang="en-US" altLang="ko-KR" dirty="0"/>
              <a:t>. </a:t>
            </a:r>
          </a:p>
          <a:p>
            <a:pPr>
              <a:lnSpc>
                <a:spcPct val="120000"/>
              </a:lnSpc>
            </a:pPr>
            <a:r>
              <a:rPr lang="ko-KR" altLang="en-US" dirty="0"/>
              <a:t>이 함수가 복잡하고 어려운 함수라고 생각하고 여기에 경사 </a:t>
            </a:r>
            <a:r>
              <a:rPr lang="ko-KR" altLang="en-US" dirty="0" err="1"/>
              <a:t>하강법을</a:t>
            </a:r>
            <a:r>
              <a:rPr lang="ko-KR" altLang="en-US" dirty="0"/>
              <a:t> 적용해 보겠습니다</a:t>
            </a:r>
            <a:r>
              <a:rPr lang="en-US" altLang="ko-KR" dirty="0"/>
              <a:t>.</a:t>
            </a:r>
          </a:p>
          <a:p>
            <a:pPr>
              <a:lnSpc>
                <a:spcPct val="120000"/>
              </a:lnSpc>
            </a:pPr>
            <a:r>
              <a:rPr lang="ko-KR" altLang="en-US" dirty="0"/>
              <a:t>그래프의 빨간색 점을</a:t>
            </a:r>
            <a:r>
              <a:rPr lang="en-US" altLang="ko-KR" dirty="0"/>
              <a:t> </a:t>
            </a:r>
            <a:r>
              <a:rPr lang="ko-KR" altLang="en-US" dirty="0"/>
              <a:t>시작 위치라고 가정합니다</a:t>
            </a:r>
            <a:r>
              <a:rPr lang="en-US" altLang="ko-KR" dirty="0"/>
              <a:t>.</a:t>
            </a:r>
          </a:p>
          <a:p>
            <a:pPr>
              <a:lnSpc>
                <a:spcPct val="120000"/>
              </a:lnSpc>
            </a:pPr>
            <a:endParaRPr lang="en-US" altLang="ko-KR" dirty="0"/>
          </a:p>
          <a:p>
            <a:pPr>
              <a:lnSpc>
                <a:spcPct val="120000"/>
              </a:lnSpc>
            </a:pPr>
            <a:r>
              <a:rPr lang="ko-KR" altLang="en-US" dirty="0"/>
              <a:t>왼쪽 그래프에 화살표로 표시된 기울기는 음의 기울기임을 알 수 있습니다</a:t>
            </a:r>
            <a:r>
              <a:rPr lang="en-US" altLang="ko-KR" dirty="0"/>
              <a:t>. </a:t>
            </a:r>
          </a:p>
          <a:p>
            <a:pPr>
              <a:lnSpc>
                <a:spcPct val="120000"/>
              </a:lnSpc>
            </a:pPr>
            <a:r>
              <a:rPr lang="ko-KR" altLang="en-US" dirty="0"/>
              <a:t>우리는 내려가기를 원하므로 </a:t>
            </a:r>
            <a:r>
              <a:rPr lang="en-US" altLang="ko-KR" dirty="0"/>
              <a:t>x</a:t>
            </a:r>
            <a:r>
              <a:rPr lang="ko-KR" altLang="en-US" dirty="0"/>
              <a:t>축 방향으로 오른쪽으로 이동하겠습니다</a:t>
            </a:r>
            <a:r>
              <a:rPr lang="en-US" altLang="ko-KR" dirty="0"/>
              <a:t>.</a:t>
            </a:r>
          </a:p>
          <a:p>
            <a:pPr>
              <a:lnSpc>
                <a:spcPct val="120000"/>
              </a:lnSpc>
            </a:pPr>
            <a:r>
              <a:rPr lang="ko-KR" altLang="en-US" dirty="0"/>
              <a:t>그러면 우리의 위치가 조금 개선돼서 최저점에 좀 더 가까운 위치로 이동한 것을 확인할 수 있습니다</a:t>
            </a:r>
            <a:r>
              <a:rPr lang="en-US" altLang="ko-KR" dirty="0"/>
              <a:t>.</a:t>
            </a:r>
          </a:p>
          <a:p>
            <a:pPr>
              <a:lnSpc>
                <a:spcPct val="120000"/>
              </a:lnSpc>
            </a:pPr>
            <a:endParaRPr lang="en-US" altLang="ko-KR" dirty="0"/>
          </a:p>
          <a:p>
            <a:pPr>
              <a:lnSpc>
                <a:spcPct val="120000"/>
              </a:lnSpc>
            </a:pPr>
            <a:r>
              <a:rPr lang="ko-KR" altLang="en-US" dirty="0"/>
              <a:t>가운데 그래프에서는 다른 지점에서 시작한 경우를 살펴보겠습니다</a:t>
            </a:r>
            <a:r>
              <a:rPr lang="en-US" altLang="ko-KR" dirty="0"/>
              <a:t>.</a:t>
            </a:r>
          </a:p>
          <a:p>
            <a:pPr>
              <a:lnSpc>
                <a:spcPct val="120000"/>
              </a:lnSpc>
            </a:pPr>
            <a:endParaRPr lang="en-US" altLang="ko-KR" dirty="0"/>
          </a:p>
          <a:p>
            <a:pPr>
              <a:lnSpc>
                <a:spcPct val="120000"/>
              </a:lnSpc>
            </a:pPr>
            <a:r>
              <a:rPr lang="ko-KR" altLang="en-US" dirty="0"/>
              <a:t>이번에는 기울기가 양의 기울기이므로 우리는 왼쪽으로 이동하게 됩니다</a:t>
            </a:r>
            <a:r>
              <a:rPr lang="en-US" altLang="ko-KR" dirty="0"/>
              <a:t>. </a:t>
            </a:r>
          </a:p>
          <a:p>
            <a:pPr>
              <a:lnSpc>
                <a:spcPct val="120000"/>
              </a:lnSpc>
            </a:pPr>
            <a:r>
              <a:rPr lang="ko-KR" altLang="en-US" dirty="0"/>
              <a:t>다시 말해 </a:t>
            </a:r>
            <a:r>
              <a:rPr lang="en-US" altLang="ko-KR" dirty="0"/>
              <a:t>x</a:t>
            </a:r>
            <a:r>
              <a:rPr lang="ko-KR" altLang="en-US" dirty="0"/>
              <a:t>의 값을 약간 감소시킵니다</a:t>
            </a:r>
            <a:r>
              <a:rPr lang="en-US" altLang="ko-KR" dirty="0"/>
              <a:t>.</a:t>
            </a:r>
          </a:p>
          <a:p>
            <a:pPr>
              <a:lnSpc>
                <a:spcPct val="120000"/>
              </a:lnSpc>
            </a:pPr>
            <a:r>
              <a:rPr lang="ko-KR" altLang="en-US" dirty="0"/>
              <a:t>이번에도 우리는 최저점 방향으로 보다 접근하게 되고</a:t>
            </a:r>
            <a:r>
              <a:rPr lang="en-US" altLang="ko-KR" dirty="0"/>
              <a:t>, </a:t>
            </a:r>
            <a:r>
              <a:rPr lang="ko-KR" altLang="en-US" dirty="0"/>
              <a:t>우리의 위치가 개선된 것을 확인할 수 있습니다</a:t>
            </a:r>
            <a:r>
              <a:rPr lang="en-US" altLang="ko-KR" dirty="0"/>
              <a:t>.</a:t>
            </a:r>
          </a:p>
          <a:p>
            <a:pPr>
              <a:lnSpc>
                <a:spcPct val="120000"/>
              </a:lnSpc>
            </a:pPr>
            <a:endParaRPr lang="en-US" altLang="ko-KR" dirty="0"/>
          </a:p>
          <a:p>
            <a:pPr>
              <a:lnSpc>
                <a:spcPct val="120000"/>
              </a:lnSpc>
            </a:pPr>
            <a:r>
              <a:rPr lang="ko-KR" altLang="en-US" dirty="0"/>
              <a:t>여기서 한 가지 주의해야 할 점은 내딛는 걸음의 크기를 잘 조정해야 한다는 것입니다</a:t>
            </a:r>
            <a:r>
              <a:rPr lang="en-US" altLang="ko-KR" dirty="0"/>
              <a:t>.</a:t>
            </a:r>
          </a:p>
          <a:p>
            <a:pPr>
              <a:lnSpc>
                <a:spcPct val="120000"/>
              </a:lnSpc>
            </a:pPr>
            <a:r>
              <a:rPr lang="ko-KR" altLang="en-US" dirty="0"/>
              <a:t>걸음 폭이 너무 크면 최저점을 단숨에 지나치게 되어 오버슈팅</a:t>
            </a:r>
            <a:r>
              <a:rPr lang="en-US" altLang="ko-KR" dirty="0"/>
              <a:t>(overshooting)</a:t>
            </a:r>
            <a:r>
              <a:rPr lang="ko-KR" altLang="en-US" dirty="0"/>
              <a:t>이 발생하게 되면 영원히 최저점에 도달하지 못하고 양쪽을 왔다 갔다 하는 결과가 되기 때문입니다</a:t>
            </a:r>
            <a:r>
              <a:rPr lang="en-US" altLang="ko-KR" dirty="0"/>
              <a:t>.</a:t>
            </a:r>
          </a:p>
          <a:p>
            <a:pPr>
              <a:lnSpc>
                <a:spcPct val="120000"/>
              </a:lnSpc>
            </a:pPr>
            <a:endParaRPr lang="en-US" altLang="ko-KR" dirty="0"/>
          </a:p>
          <a:p>
            <a:pPr>
              <a:lnSpc>
                <a:spcPct val="120000"/>
              </a:lnSpc>
            </a:pPr>
            <a:r>
              <a:rPr lang="ko-KR" altLang="en-US" dirty="0"/>
              <a:t>만약 이동의 크기를 기울기의 크기에 비례하도록 조정해 줄 수 있다면 목적지에 거의 도달했을 쯤에는 보다 작은 발걸음을 내디딜 것입니다</a:t>
            </a:r>
            <a:r>
              <a:rPr lang="en-US" altLang="ko-KR" dirty="0"/>
              <a:t>.</a:t>
            </a:r>
          </a:p>
          <a:p>
            <a:pPr>
              <a:lnSpc>
                <a:spcPct val="120000"/>
              </a:lnSpc>
            </a:pPr>
            <a:r>
              <a:rPr lang="ko-KR" altLang="en-US" dirty="0"/>
              <a:t>여기서 가정하는 것은 우리가 최저점에 가까워질 수록 기울기는 완만 해진다는 사실입니다</a:t>
            </a:r>
            <a:r>
              <a:rPr lang="en-US" altLang="ko-KR" dirty="0"/>
              <a:t>. </a:t>
            </a:r>
          </a:p>
          <a:p>
            <a:pPr>
              <a:lnSpc>
                <a:spcPct val="120000"/>
              </a:lnSpc>
            </a:pPr>
            <a:r>
              <a:rPr lang="ko-KR" altLang="en-US" dirty="0"/>
              <a:t>이는 대부분의 매끄럽고 연속적인 함수에서 옳은 가정입니다</a:t>
            </a:r>
            <a:r>
              <a:rPr lang="en-US" altLang="ko-KR" dirty="0"/>
              <a:t>.</a:t>
            </a:r>
          </a:p>
          <a:p>
            <a:pPr>
              <a:lnSpc>
                <a:spcPct val="120000"/>
              </a:lnSpc>
            </a:pPr>
            <a:r>
              <a:rPr lang="ko-KR" altLang="en-US" dirty="0"/>
              <a:t>불연속이거나 지그재그 형태의 복잡한 함수에 대해서는 올바른 가정이 아닐 겁니다</a:t>
            </a:r>
            <a:r>
              <a:rPr lang="en-US" altLang="ko-KR" dirty="0"/>
              <a:t>.</a:t>
            </a:r>
          </a:p>
          <a:p>
            <a:pPr>
              <a:lnSpc>
                <a:spcPct val="120000"/>
              </a:lnSpc>
            </a:pPr>
            <a:endParaRPr lang="en-US" altLang="ko-KR" dirty="0"/>
          </a:p>
          <a:p>
            <a:pPr>
              <a:lnSpc>
                <a:spcPct val="120000"/>
              </a:lnSpc>
            </a:pPr>
            <a:r>
              <a:rPr lang="ko-KR" altLang="en-US" dirty="0"/>
              <a:t>오른쪽 그림은 작아지는 발걸음 입니다</a:t>
            </a:r>
            <a:r>
              <a:rPr lang="en-US" altLang="ko-KR" dirty="0"/>
              <a:t>. </a:t>
            </a:r>
          </a:p>
          <a:p>
            <a:pPr>
              <a:lnSpc>
                <a:spcPct val="120000"/>
              </a:lnSpc>
            </a:pPr>
            <a:r>
              <a:rPr lang="ko-KR" altLang="en-US" dirty="0"/>
              <a:t>즉</a:t>
            </a:r>
            <a:r>
              <a:rPr lang="en-US" altLang="ko-KR" dirty="0"/>
              <a:t>,</a:t>
            </a:r>
            <a:r>
              <a:rPr lang="ko-KR" altLang="en-US" dirty="0"/>
              <a:t> 함수의 기울기가 완만 해짐에 따라 발걸음을 작게 조정해 나가는 것을 표현합니다</a:t>
            </a:r>
            <a:r>
              <a:rPr lang="en-US" altLang="ko-KR" dirty="0"/>
              <a:t>. </a:t>
            </a:r>
          </a:p>
          <a:p>
            <a:pPr>
              <a:lnSpc>
                <a:spcPct val="120000"/>
              </a:lnSpc>
            </a:pPr>
            <a:r>
              <a:rPr lang="ko-KR" altLang="en-US" dirty="0"/>
              <a:t>기울기가 완만해 진다는 것은 최저점에 가까워진다는 것을 의미하므로 좋은 신호라고 볼 수 있습니다</a:t>
            </a:r>
            <a:r>
              <a:rPr lang="en-US" altLang="ko-KR" dirty="0"/>
              <a:t>.</a:t>
            </a:r>
          </a:p>
          <a:p>
            <a:pPr>
              <a:lnSpc>
                <a:spcPct val="120000"/>
              </a:lnSpc>
            </a:pPr>
            <a:r>
              <a:rPr lang="ko-KR" altLang="en-US" dirty="0"/>
              <a:t>이 과정을 계속 반복하다 보면 더 이상 개선의 정도가 너무 작아 무시할 정도가 되어</a:t>
            </a:r>
            <a:r>
              <a:rPr lang="en-US" altLang="ko-KR" dirty="0"/>
              <a:t>, </a:t>
            </a:r>
            <a:r>
              <a:rPr lang="ko-KR" altLang="en-US" dirty="0"/>
              <a:t>최저점에 도달하는 순간을 맞이하게 될 것입니다</a:t>
            </a:r>
            <a:r>
              <a:rPr lang="en-US" altLang="ko-KR" dirty="0"/>
              <a:t>.</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28</a:t>
            </a:fld>
            <a:endParaRPr lang="ko-KR" altLang="en-US"/>
          </a:p>
        </p:txBody>
      </p:sp>
    </p:spTree>
    <p:extLst>
      <p:ext uri="{BB962C8B-B14F-4D97-AF65-F5344CB8AC3E}">
        <p14:creationId xmlns:p14="http://schemas.microsoft.com/office/powerpoint/2010/main" val="4123643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경사 하강법을 사용할 때 우리는 앞의 수식이 어려운 함수라고 가정했기 때문에 대수학을 이용해서 한 번에 최저점을 구하지 않았습니다</a:t>
            </a:r>
            <a:r>
              <a:rPr lang="en-US" altLang="ko-KR" dirty="0"/>
              <a:t>.</a:t>
            </a:r>
          </a:p>
          <a:p>
            <a:r>
              <a:rPr lang="ko-KR" altLang="en-US" dirty="0"/>
              <a:t>비록 우리가 수학적 접근을 통해 기울기의 값을 정확히 구한 것은 아니지만 우리는 올바른 방향을 예측해 그 방향으로 이동할 수 있었습니다</a:t>
            </a:r>
            <a:r>
              <a:rPr lang="en-US" altLang="ko-KR" dirty="0"/>
              <a:t>.</a:t>
            </a:r>
          </a:p>
          <a:p>
            <a:endParaRPr lang="en-US" altLang="ko-KR" dirty="0"/>
          </a:p>
          <a:p>
            <a:r>
              <a:rPr lang="ko-KR" altLang="en-US" dirty="0"/>
              <a:t>이 방법이 빛을 발하는 경우는 바로 많은 매개변수를 가지는 함수에 대응해야 하는 경우입니다</a:t>
            </a:r>
            <a:r>
              <a:rPr lang="en-US" altLang="ko-KR" dirty="0"/>
              <a:t>. </a:t>
            </a:r>
          </a:p>
          <a:p>
            <a:r>
              <a:rPr lang="ko-KR" altLang="en-US" dirty="0"/>
              <a:t>즉 </a:t>
            </a:r>
            <a:r>
              <a:rPr lang="en-US" altLang="ko-KR" dirty="0"/>
              <a:t>y</a:t>
            </a:r>
            <a:r>
              <a:rPr lang="ko-KR" altLang="en-US" dirty="0"/>
              <a:t>의 값이 </a:t>
            </a:r>
            <a:r>
              <a:rPr lang="en-US" altLang="ko-KR" dirty="0"/>
              <a:t>x</a:t>
            </a:r>
            <a:r>
              <a:rPr lang="ko-KR" altLang="en-US" dirty="0"/>
              <a:t>라는 한 변수에 의해 결정되는 경우가 아니라 </a:t>
            </a:r>
            <a:r>
              <a:rPr lang="en-US" altLang="ko-KR" dirty="0"/>
              <a:t>a, b, c, d…</a:t>
            </a:r>
            <a:r>
              <a:rPr lang="ko-KR" altLang="en-US" dirty="0"/>
              <a:t>등 여러 변수에 의해 결정되는 경우입니다</a:t>
            </a:r>
            <a:r>
              <a:rPr lang="en-US" altLang="ko-KR" dirty="0"/>
              <a:t>.</a:t>
            </a:r>
          </a:p>
          <a:p>
            <a:r>
              <a:rPr lang="ko-KR" altLang="en-US" dirty="0"/>
              <a:t>생각해보면 신경망의 결과 값 및 오차 값은 바로 이처럼 많은 가중치 매개변수에 의해 결정됩니다</a:t>
            </a:r>
            <a:r>
              <a:rPr lang="en-US" altLang="ko-KR" dirty="0"/>
              <a:t>.</a:t>
            </a:r>
          </a:p>
          <a:p>
            <a:endParaRPr lang="en-US" altLang="ko-KR" dirty="0"/>
          </a:p>
          <a:p>
            <a:r>
              <a:rPr lang="ko-KR" altLang="en-US" dirty="0"/>
              <a:t>이 그림은 </a:t>
            </a:r>
            <a:r>
              <a:rPr lang="en-US" altLang="ko-KR" dirty="0"/>
              <a:t>2</a:t>
            </a:r>
            <a:r>
              <a:rPr lang="ko-KR" altLang="en-US" dirty="0"/>
              <a:t>개의 매개변수에 의해 결정되는 조금 더 복잡한 함수의 예 입니다</a:t>
            </a:r>
            <a:r>
              <a:rPr lang="en-US" altLang="ko-KR" dirty="0"/>
              <a:t>.</a:t>
            </a:r>
          </a:p>
          <a:p>
            <a:r>
              <a:rPr lang="en-US" altLang="ko-KR" dirty="0"/>
              <a:t>2</a:t>
            </a:r>
            <a:r>
              <a:rPr lang="ko-KR" altLang="en-US" dirty="0"/>
              <a:t>개의 매개변수를 가지므로 함수의 결과 값은 높이로 표시되어 </a:t>
            </a:r>
            <a:r>
              <a:rPr lang="en-US" altLang="ko-KR" dirty="0"/>
              <a:t>3</a:t>
            </a:r>
            <a:r>
              <a:rPr lang="ko-KR" altLang="en-US" dirty="0"/>
              <a:t>차원의 형태를 띠게 됩니다</a:t>
            </a:r>
            <a:r>
              <a:rPr lang="en-US" altLang="ko-KR" dirty="0"/>
              <a:t>.</a:t>
            </a:r>
          </a:p>
          <a:p>
            <a:r>
              <a:rPr lang="ko-KR" altLang="en-US" dirty="0"/>
              <a:t>이 </a:t>
            </a:r>
            <a:r>
              <a:rPr lang="en-US" altLang="ko-KR" dirty="0"/>
              <a:t>3</a:t>
            </a:r>
            <a:r>
              <a:rPr lang="ko-KR" altLang="en-US" dirty="0"/>
              <a:t>차원 표면을 보면</a:t>
            </a:r>
            <a:r>
              <a:rPr lang="en-US" altLang="ko-KR" dirty="0"/>
              <a:t>, </a:t>
            </a:r>
            <a:r>
              <a:rPr lang="ko-KR" altLang="en-US" dirty="0"/>
              <a:t>경사 </a:t>
            </a:r>
            <a:r>
              <a:rPr lang="ko-KR" altLang="en-US" dirty="0" err="1"/>
              <a:t>하강법을</a:t>
            </a:r>
            <a:r>
              <a:rPr lang="ko-KR" altLang="en-US" dirty="0"/>
              <a:t> 이용해서 진행될 때 우리의 의도대로 화살표가 표시된 곳이 아니라 엉뚱한 계곡으로 진행 될 수도 있지 않을까 하는 의문이 생깁니다</a:t>
            </a:r>
            <a:r>
              <a:rPr lang="en-US" altLang="ko-KR" dirty="0"/>
              <a:t>.</a:t>
            </a:r>
          </a:p>
          <a:p>
            <a:r>
              <a:rPr lang="ko-KR" altLang="en-US" dirty="0"/>
              <a:t>맞습니다</a:t>
            </a:r>
            <a:r>
              <a:rPr lang="en-US" altLang="ko-KR" dirty="0"/>
              <a:t>. </a:t>
            </a:r>
            <a:r>
              <a:rPr lang="ko-KR" altLang="en-US" dirty="0"/>
              <a:t>최저점이 아닌 엉뚱한 계곡에 빠져서 못 벗어 나는 경우가 생길 수 있습니다</a:t>
            </a:r>
            <a:r>
              <a:rPr lang="en-US" altLang="ko-KR" dirty="0"/>
              <a:t>.</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29</a:t>
            </a:fld>
            <a:endParaRPr lang="ko-KR" altLang="en-US"/>
          </a:p>
        </p:txBody>
      </p:sp>
    </p:spTree>
    <p:extLst>
      <p:ext uri="{BB962C8B-B14F-4D97-AF65-F5344CB8AC3E}">
        <p14:creationId xmlns:p14="http://schemas.microsoft.com/office/powerpoint/2010/main" val="210371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여러 개의 노드가 결과 값과 오차에 영향을 주는 경우에는 어떻게 업데이트를 해야 할까요</a:t>
            </a:r>
            <a:r>
              <a:rPr lang="en-US" altLang="ko-KR" dirty="0"/>
              <a:t>?</a:t>
            </a:r>
            <a:endParaRPr lang="ko-KR" altLang="en-US" dirty="0"/>
          </a:p>
          <a:p>
            <a:endParaRPr lang="en-US" altLang="ko-KR" dirty="0"/>
          </a:p>
          <a:p>
            <a:r>
              <a:rPr lang="ko-KR" altLang="en-US" dirty="0"/>
              <a:t>결과 노드에 영향을 주는 노드가 한 개인 경우에는 훨씬 간단했지만</a:t>
            </a:r>
            <a:r>
              <a:rPr lang="en-US" altLang="ko-KR" dirty="0"/>
              <a:t>, </a:t>
            </a:r>
          </a:p>
          <a:p>
            <a:r>
              <a:rPr lang="en-US" altLang="ko-KR" dirty="0"/>
              <a:t>2</a:t>
            </a:r>
            <a:r>
              <a:rPr lang="ko-KR" altLang="en-US" dirty="0"/>
              <a:t>개의 노드를 가지는 경우에는 결과 값의 오차를 어떻게 활용해야 할까요</a:t>
            </a:r>
            <a:r>
              <a:rPr lang="en-US" altLang="ko-KR" dirty="0"/>
              <a:t>?</a:t>
            </a:r>
          </a:p>
          <a:p>
            <a:endParaRPr lang="en-US" altLang="ko-KR" dirty="0"/>
          </a:p>
          <a:p>
            <a:r>
              <a:rPr lang="ko-KR" altLang="en-US" dirty="0"/>
              <a:t>오차를 하나의 가중치 업데이트에만 사용하는 것은 합리적이지 못합니다</a:t>
            </a:r>
            <a:r>
              <a:rPr lang="en-US" altLang="ko-KR" dirty="0"/>
              <a:t>. </a:t>
            </a:r>
          </a:p>
          <a:p>
            <a:r>
              <a:rPr lang="ko-KR" altLang="en-US" dirty="0"/>
              <a:t>나머지 하나의 가중치를 무시하는 것이기 때문이죠</a:t>
            </a:r>
            <a:r>
              <a:rPr lang="en-US" altLang="ko-KR" dirty="0"/>
              <a:t>.</a:t>
            </a:r>
          </a:p>
          <a:p>
            <a:r>
              <a:rPr lang="ko-KR" altLang="en-US" dirty="0"/>
              <a:t>즉 오차가 발생하는 데에는 이 다른 연결 노드도 공헌을 했다는 사실을 무시할 수 없습니다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3</a:t>
            </a:fld>
            <a:endParaRPr lang="ko-KR" altLang="en-US"/>
          </a:p>
        </p:txBody>
      </p:sp>
    </p:spTree>
    <p:extLst>
      <p:ext uri="{BB962C8B-B14F-4D97-AF65-F5344CB8AC3E}">
        <p14:creationId xmlns:p14="http://schemas.microsoft.com/office/powerpoint/2010/main" val="656453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이처럼 잘못된 계곡에 빠지는 것을 피하려면 각각 다른 출발점에서 시작해서 여러 번 학습하는 방법을 시도하는게 좋습니다</a:t>
            </a:r>
            <a:r>
              <a:rPr lang="en-US" altLang="ko-KR" dirty="0"/>
              <a:t>.</a:t>
            </a:r>
          </a:p>
          <a:p>
            <a:r>
              <a:rPr lang="ko-KR" altLang="en-US" dirty="0"/>
              <a:t>출발점이 다르다는 것은 매개변수의 초기 값을 다르게 준다는 것입니다</a:t>
            </a:r>
            <a:r>
              <a:rPr lang="en-US" altLang="ko-KR" dirty="0"/>
              <a:t>.</a:t>
            </a:r>
          </a:p>
          <a:p>
            <a:r>
              <a:rPr lang="ko-KR" altLang="en-US" dirty="0"/>
              <a:t>그러니까 인공 신경망의 가중치 초기 값을 다르게 준다는 것을 말합니다</a:t>
            </a:r>
            <a:r>
              <a:rPr lang="en-US" altLang="ko-KR" dirty="0"/>
              <a:t>.</a:t>
            </a:r>
          </a:p>
          <a:p>
            <a:endParaRPr lang="en-US" altLang="ko-KR" dirty="0"/>
          </a:p>
          <a:p>
            <a:r>
              <a:rPr lang="ko-KR" altLang="en-US" dirty="0"/>
              <a:t>여기 있는 그림들은 경사 </a:t>
            </a:r>
            <a:r>
              <a:rPr lang="ko-KR" altLang="en-US" dirty="0" err="1"/>
              <a:t>하강법에</a:t>
            </a:r>
            <a:r>
              <a:rPr lang="ko-KR" altLang="en-US" dirty="0"/>
              <a:t> 의해 최저점으로 접근하는 세 가지 경우를 보여줍니다</a:t>
            </a:r>
            <a:r>
              <a:rPr lang="en-US" altLang="ko-KR" dirty="0"/>
              <a:t>.</a:t>
            </a:r>
          </a:p>
          <a:p>
            <a:r>
              <a:rPr lang="ko-KR" altLang="en-US" dirty="0"/>
              <a:t>가운데 그림의 경우에는 잘못된 계곡에 빠진 것을 확인할 수 있습니다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30</a:t>
            </a:fld>
            <a:endParaRPr lang="ko-KR" altLang="en-US"/>
          </a:p>
        </p:txBody>
      </p:sp>
    </p:spTree>
    <p:extLst>
      <p:ext uri="{BB962C8B-B14F-4D97-AF65-F5344CB8AC3E}">
        <p14:creationId xmlns:p14="http://schemas.microsoft.com/office/powerpoint/2010/main" val="2596650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31</a:t>
            </a:fld>
            <a:endParaRPr lang="ko-KR" altLang="en-US"/>
          </a:p>
        </p:txBody>
      </p:sp>
    </p:spTree>
    <p:extLst>
      <p:ext uri="{BB962C8B-B14F-4D97-AF65-F5344CB8AC3E}">
        <p14:creationId xmlns:p14="http://schemas.microsoft.com/office/powerpoint/2010/main" val="2166321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신경망에서는 수많은 가중치 매개변수를 가지는 복잡하고 어려운 함수로 결과 값을 얻습니다</a:t>
            </a:r>
            <a:r>
              <a:rPr lang="en-US" altLang="ko-KR" dirty="0"/>
              <a:t>. </a:t>
            </a:r>
          </a:p>
          <a:p>
            <a:r>
              <a:rPr lang="ko-KR" altLang="en-US" dirty="0"/>
              <a:t>경사 </a:t>
            </a:r>
            <a:r>
              <a:rPr lang="ko-KR" altLang="en-US" dirty="0" err="1"/>
              <a:t>하강법을</a:t>
            </a:r>
            <a:r>
              <a:rPr lang="ko-KR" altLang="en-US" dirty="0"/>
              <a:t> 신경망에 이용할 때 </a:t>
            </a:r>
            <a:r>
              <a:rPr lang="ko-KR" altLang="en-US" dirty="0" err="1"/>
              <a:t>오차함수를</a:t>
            </a:r>
            <a:r>
              <a:rPr lang="ko-KR" altLang="en-US" dirty="0"/>
              <a:t> 올바르게 선택하는 일이 중요합니다</a:t>
            </a:r>
            <a:r>
              <a:rPr lang="en-US" altLang="ko-KR" dirty="0"/>
              <a:t>.</a:t>
            </a:r>
          </a:p>
          <a:p>
            <a:endParaRPr lang="en-US" altLang="ko-KR" dirty="0"/>
          </a:p>
          <a:p>
            <a:r>
              <a:rPr lang="ko-KR" altLang="en-US" dirty="0" err="1"/>
              <a:t>오차함수로</a:t>
            </a:r>
            <a:r>
              <a:rPr lang="ko-KR" altLang="en-US" dirty="0"/>
              <a:t> 쓸 후보에 </a:t>
            </a:r>
            <a:r>
              <a:rPr lang="en-US" altLang="ko-KR" dirty="0"/>
              <a:t>3</a:t>
            </a:r>
            <a:r>
              <a:rPr lang="ko-KR" altLang="en-US" dirty="0"/>
              <a:t>가지가 있습니다</a:t>
            </a:r>
            <a:r>
              <a:rPr lang="en-US" altLang="ko-KR" dirty="0"/>
              <a:t>.</a:t>
            </a:r>
          </a:p>
          <a:p>
            <a:endParaRPr lang="en-US" altLang="ko-KR" dirty="0"/>
          </a:p>
          <a:p>
            <a:r>
              <a:rPr lang="ko-KR" altLang="en-US" dirty="0"/>
              <a:t>첫번째는 단순한 </a:t>
            </a:r>
            <a:r>
              <a:rPr lang="ko-KR" altLang="en-US" dirty="0" err="1"/>
              <a:t>차이값</a:t>
            </a:r>
            <a:r>
              <a:rPr lang="ko-KR" altLang="en-US" dirty="0"/>
              <a:t> 입니다</a:t>
            </a:r>
            <a:r>
              <a:rPr lang="en-US" altLang="ko-KR" dirty="0"/>
              <a:t>.</a:t>
            </a:r>
          </a:p>
          <a:p>
            <a:r>
              <a:rPr lang="ko-KR" altLang="en-US" dirty="0"/>
              <a:t>단점은 음수의 </a:t>
            </a:r>
            <a:r>
              <a:rPr lang="ko-KR" altLang="en-US" dirty="0" err="1"/>
              <a:t>차이값이</a:t>
            </a:r>
            <a:r>
              <a:rPr lang="ko-KR" altLang="en-US" dirty="0"/>
              <a:t> 양수의 </a:t>
            </a:r>
            <a:r>
              <a:rPr lang="ko-KR" altLang="en-US" dirty="0" err="1"/>
              <a:t>차이값과</a:t>
            </a:r>
            <a:r>
              <a:rPr lang="ko-KR" altLang="en-US" dirty="0"/>
              <a:t> 상쇄되어 합리적이지 않습니다</a:t>
            </a:r>
            <a:r>
              <a:rPr lang="en-US" altLang="ko-KR" dirty="0"/>
              <a:t>.</a:t>
            </a:r>
          </a:p>
          <a:p>
            <a:endParaRPr lang="en-US" altLang="ko-KR" dirty="0"/>
          </a:p>
          <a:p>
            <a:r>
              <a:rPr lang="ko-KR" altLang="en-US" dirty="0"/>
              <a:t>두번째는 </a:t>
            </a:r>
            <a:r>
              <a:rPr lang="ko-KR" altLang="en-US" dirty="0" err="1"/>
              <a:t>차이값의</a:t>
            </a:r>
            <a:r>
              <a:rPr lang="ko-KR" altLang="en-US" dirty="0"/>
              <a:t> 절대값입니다</a:t>
            </a:r>
            <a:r>
              <a:rPr lang="en-US" altLang="ko-KR" dirty="0"/>
              <a:t>.</a:t>
            </a:r>
          </a:p>
          <a:p>
            <a:r>
              <a:rPr lang="ko-KR" altLang="en-US" dirty="0"/>
              <a:t>이 방법은 최저점 근처에서 기울기가 연속적이지 않을 수 있어서 </a:t>
            </a:r>
            <a:r>
              <a:rPr lang="en-US" altLang="ko-KR" dirty="0"/>
              <a:t>V</a:t>
            </a:r>
            <a:r>
              <a:rPr lang="ko-KR" altLang="en-US" dirty="0"/>
              <a:t>계곡에 빠지거나 최저점 근처에서 기울기가 작아지지 않을</a:t>
            </a:r>
            <a:r>
              <a:rPr lang="ko-KR" altLang="en-US" baseline="0" dirty="0"/>
              <a:t> 가능성이</a:t>
            </a:r>
            <a:r>
              <a:rPr lang="ko-KR" altLang="en-US" dirty="0"/>
              <a:t> 있습니다</a:t>
            </a:r>
            <a:endParaRPr lang="en-US" altLang="ko-KR" dirty="0"/>
          </a:p>
          <a:p>
            <a:endParaRPr lang="en-US" altLang="ko-KR" dirty="0"/>
          </a:p>
          <a:p>
            <a:r>
              <a:rPr lang="ko-KR" altLang="en-US" dirty="0"/>
              <a:t>세번째는 </a:t>
            </a:r>
            <a:r>
              <a:rPr lang="ko-KR" altLang="en-US" dirty="0" err="1"/>
              <a:t>차이값의</a:t>
            </a:r>
            <a:r>
              <a:rPr lang="ko-KR" altLang="en-US" dirty="0"/>
              <a:t> 제곱인데요</a:t>
            </a:r>
            <a:r>
              <a:rPr lang="en-US" altLang="ko-KR" dirty="0"/>
              <a:t>,</a:t>
            </a:r>
            <a:r>
              <a:rPr lang="ko-KR" altLang="en-US" dirty="0"/>
              <a:t> 이</a:t>
            </a:r>
            <a:r>
              <a:rPr lang="ko-KR" altLang="en-US" baseline="0" dirty="0"/>
              <a:t> 방법이 가장 많이 이용되고 있습니다</a:t>
            </a:r>
            <a:r>
              <a:rPr lang="en-US" altLang="ko-KR" baseline="0" dirty="0"/>
              <a:t>.</a:t>
            </a:r>
          </a:p>
          <a:p>
            <a:r>
              <a:rPr lang="ko-KR" altLang="en-US" sz="1200" kern="1200" dirty="0">
                <a:solidFill>
                  <a:schemeClr val="tx1"/>
                </a:solidFill>
                <a:latin typeface="+mn-lt"/>
                <a:ea typeface="+mn-ea"/>
                <a:cs typeface="+mn-cs"/>
              </a:rPr>
              <a:t>그 이유는</a:t>
            </a:r>
            <a:r>
              <a:rPr lang="en-US" altLang="ko-KR" sz="1200" kern="1200" dirty="0">
                <a:solidFill>
                  <a:schemeClr val="tx1"/>
                </a:solidFill>
                <a:latin typeface="+mn-lt"/>
                <a:ea typeface="+mn-ea"/>
                <a:cs typeface="+mn-cs"/>
              </a:rPr>
              <a:t>,</a:t>
            </a:r>
          </a:p>
          <a:p>
            <a:r>
              <a:rPr lang="ko-KR" altLang="en-US" sz="1200" kern="1200" dirty="0">
                <a:solidFill>
                  <a:schemeClr val="tx1"/>
                </a:solidFill>
                <a:latin typeface="+mn-lt"/>
                <a:ea typeface="+mn-ea"/>
                <a:cs typeface="+mn-cs"/>
              </a:rPr>
              <a:t>경사 </a:t>
            </a:r>
            <a:r>
              <a:rPr lang="ko-KR" altLang="en-US" sz="1200" kern="1200" dirty="0" err="1">
                <a:solidFill>
                  <a:schemeClr val="tx1"/>
                </a:solidFill>
                <a:latin typeface="+mn-lt"/>
                <a:ea typeface="+mn-ea"/>
                <a:cs typeface="+mn-cs"/>
              </a:rPr>
              <a:t>하강법의</a:t>
            </a:r>
            <a:r>
              <a:rPr lang="ko-KR" altLang="en-US" sz="1200" kern="1200" dirty="0">
                <a:solidFill>
                  <a:schemeClr val="tx1"/>
                </a:solidFill>
                <a:latin typeface="+mn-lt"/>
                <a:ea typeface="+mn-ea"/>
                <a:cs typeface="+mn-cs"/>
              </a:rPr>
              <a:t> 기울기를 구하는 대수학이 비교적 간단합니다</a:t>
            </a:r>
            <a:r>
              <a:rPr lang="en-US" altLang="ko-KR" sz="1200" kern="1200" dirty="0">
                <a:solidFill>
                  <a:schemeClr val="tx1"/>
                </a:solidFill>
                <a:latin typeface="+mn-lt"/>
                <a:ea typeface="+mn-ea"/>
                <a:cs typeface="+mn-cs"/>
              </a:rPr>
              <a:t>.</a:t>
            </a:r>
          </a:p>
          <a:p>
            <a:r>
              <a:rPr lang="ko-KR" altLang="en-US" sz="1200" kern="1200" dirty="0" err="1">
                <a:solidFill>
                  <a:schemeClr val="tx1"/>
                </a:solidFill>
                <a:latin typeface="+mn-lt"/>
                <a:ea typeface="+mn-ea"/>
                <a:cs typeface="+mn-cs"/>
              </a:rPr>
              <a:t>오차함수가</a:t>
            </a:r>
            <a:r>
              <a:rPr lang="ko-KR" altLang="en-US" sz="1200" kern="1200" dirty="0">
                <a:solidFill>
                  <a:schemeClr val="tx1"/>
                </a:solidFill>
                <a:latin typeface="+mn-lt"/>
                <a:ea typeface="+mn-ea"/>
                <a:cs typeface="+mn-cs"/>
              </a:rPr>
              <a:t> 부드럽고 연속적이어서 경사 </a:t>
            </a:r>
            <a:r>
              <a:rPr lang="ko-KR" altLang="en-US" sz="1200" kern="1200" dirty="0" err="1">
                <a:solidFill>
                  <a:schemeClr val="tx1"/>
                </a:solidFill>
                <a:latin typeface="+mn-lt"/>
                <a:ea typeface="+mn-ea"/>
                <a:cs typeface="+mn-cs"/>
              </a:rPr>
              <a:t>하강법이</a:t>
            </a:r>
            <a:r>
              <a:rPr lang="ko-KR" altLang="en-US" sz="1200" kern="1200" dirty="0">
                <a:solidFill>
                  <a:schemeClr val="tx1"/>
                </a:solidFill>
                <a:latin typeface="+mn-lt"/>
                <a:ea typeface="+mn-ea"/>
                <a:cs typeface="+mn-cs"/>
              </a:rPr>
              <a:t> 잘 동작합니다</a:t>
            </a:r>
            <a:r>
              <a:rPr lang="en-US" altLang="ko-KR" sz="1200" kern="1200" dirty="0">
                <a:solidFill>
                  <a:schemeClr val="tx1"/>
                </a:solidFill>
                <a:latin typeface="+mn-lt"/>
                <a:ea typeface="+mn-ea"/>
                <a:cs typeface="+mn-cs"/>
              </a:rPr>
              <a:t>.</a:t>
            </a:r>
          </a:p>
          <a:p>
            <a:r>
              <a:rPr lang="ko-KR" altLang="en-US" sz="1200" kern="1200" dirty="0">
                <a:solidFill>
                  <a:schemeClr val="tx1"/>
                </a:solidFill>
                <a:latin typeface="+mn-lt"/>
                <a:ea typeface="+mn-ea"/>
                <a:cs typeface="+mn-cs"/>
              </a:rPr>
              <a:t>최저점에 접근함에 따라 경사가 작아지므로 오버슈팅 가능성이 작기 때문입니다</a:t>
            </a:r>
            <a:r>
              <a:rPr lang="en-US" altLang="ko-KR" sz="1200" kern="1200" dirty="0">
                <a:solidFill>
                  <a:schemeClr val="tx1"/>
                </a:solidFill>
                <a:latin typeface="+mn-lt"/>
                <a:ea typeface="+mn-ea"/>
                <a:cs typeface="+mn-cs"/>
              </a:rPr>
              <a:t>.</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32</a:t>
            </a:fld>
            <a:endParaRPr lang="ko-KR" altLang="en-US"/>
          </a:p>
        </p:txBody>
      </p:sp>
    </p:spTree>
    <p:extLst>
      <p:ext uri="{BB962C8B-B14F-4D97-AF65-F5344CB8AC3E}">
        <p14:creationId xmlns:p14="http://schemas.microsoft.com/office/powerpoint/2010/main" val="2676828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33</a:t>
            </a:fld>
            <a:endParaRPr lang="ko-KR" altLang="en-US"/>
          </a:p>
        </p:txBody>
      </p:sp>
    </p:spTree>
    <p:extLst>
      <p:ext uri="{BB962C8B-B14F-4D97-AF65-F5344CB8AC3E}">
        <p14:creationId xmlns:p14="http://schemas.microsoft.com/office/powerpoint/2010/main" val="2009754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드디어 미분이 필요한 순간입니다</a:t>
            </a:r>
            <a:r>
              <a:rPr lang="en-US" altLang="ko-KR" dirty="0"/>
              <a:t>.</a:t>
            </a:r>
          </a:p>
          <a:p>
            <a:r>
              <a:rPr lang="ko-KR" altLang="en-US" dirty="0"/>
              <a:t>경사 </a:t>
            </a:r>
            <a:r>
              <a:rPr lang="ko-KR" altLang="en-US" dirty="0" err="1"/>
              <a:t>하강법을</a:t>
            </a:r>
            <a:r>
              <a:rPr lang="ko-KR" altLang="en-US" dirty="0"/>
              <a:t> 쓰려면 가중치에 대한 </a:t>
            </a:r>
            <a:r>
              <a:rPr lang="ko-KR" altLang="en-US" dirty="0" err="1"/>
              <a:t>오차함수의</a:t>
            </a:r>
            <a:r>
              <a:rPr lang="ko-KR" altLang="en-US" dirty="0"/>
              <a:t> 기울기를 구해야 하기 때문이죠</a:t>
            </a:r>
            <a:r>
              <a:rPr lang="en-US" altLang="ko-KR" dirty="0"/>
              <a:t>.</a:t>
            </a:r>
          </a:p>
          <a:p>
            <a:r>
              <a:rPr lang="ko-KR" altLang="en-US" sz="1200" dirty="0">
                <a:solidFill>
                  <a:schemeClr val="tx1">
                    <a:lumMod val="50000"/>
                    <a:lumOff val="50000"/>
                  </a:schemeClr>
                </a:solidFill>
                <a:latin typeface="나눔스퀘어" panose="020B0600000101010101" pitchFamily="50" charset="-127"/>
              </a:rPr>
              <a:t>우리의 관심은 신경망 안에서 </a:t>
            </a:r>
            <a:r>
              <a:rPr lang="ko-KR" altLang="en-US" sz="1200" dirty="0" err="1">
                <a:solidFill>
                  <a:schemeClr val="tx1">
                    <a:lumMod val="50000"/>
                    <a:lumOff val="50000"/>
                  </a:schemeClr>
                </a:solidFill>
                <a:latin typeface="나눔스퀘어" panose="020B0600000101010101" pitchFamily="50" charset="-127"/>
              </a:rPr>
              <a:t>오차함수가</a:t>
            </a:r>
            <a:r>
              <a:rPr lang="ko-KR" altLang="en-US" sz="1200" dirty="0">
                <a:solidFill>
                  <a:schemeClr val="tx1">
                    <a:lumMod val="50000"/>
                    <a:lumOff val="50000"/>
                  </a:schemeClr>
                </a:solidFill>
                <a:latin typeface="나눔스퀘어" panose="020B0600000101010101" pitchFamily="50" charset="-127"/>
              </a:rPr>
              <a:t> 가중치에 의해 얼마나 영향을 받는가 입니다</a:t>
            </a:r>
            <a:r>
              <a:rPr lang="en-US" altLang="ko-KR" sz="1200" dirty="0">
                <a:solidFill>
                  <a:schemeClr val="tx1">
                    <a:lumMod val="50000"/>
                    <a:lumOff val="50000"/>
                  </a:schemeClr>
                </a:solidFill>
                <a:latin typeface="나눔스퀘어" panose="020B0600000101010101" pitchFamily="50" charset="-127"/>
              </a:rPr>
              <a:t>.</a:t>
            </a:r>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34</a:t>
            </a:fld>
            <a:endParaRPr lang="ko-KR" altLang="en-US"/>
          </a:p>
        </p:txBody>
      </p:sp>
    </p:spTree>
    <p:extLst>
      <p:ext uri="{BB962C8B-B14F-4D97-AF65-F5344CB8AC3E}">
        <p14:creationId xmlns:p14="http://schemas.microsoft.com/office/powerpoint/2010/main" val="3791949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우리가 최소화하고자 하는 함수는 신경망의 오차입니다</a:t>
            </a:r>
            <a:r>
              <a:rPr lang="en-US" altLang="ko-KR" dirty="0"/>
              <a:t>.</a:t>
            </a:r>
          </a:p>
          <a:p>
            <a:r>
              <a:rPr lang="ko-KR" altLang="en-US" dirty="0"/>
              <a:t>다듬어가고자 하는 매개변수는 가중치입니다</a:t>
            </a:r>
            <a:r>
              <a:rPr lang="en-US" altLang="ko-KR" dirty="0"/>
              <a:t>.</a:t>
            </a:r>
          </a:p>
          <a:p>
            <a:endParaRPr lang="en-US" altLang="ko-KR" dirty="0"/>
          </a:p>
          <a:p>
            <a:r>
              <a:rPr lang="ko-KR" altLang="en-US" dirty="0"/>
              <a:t>왼쪽 그림에는 편의를 위해 </a:t>
            </a:r>
            <a:r>
              <a:rPr lang="en-US" altLang="ko-KR" dirty="0"/>
              <a:t>1</a:t>
            </a:r>
            <a:r>
              <a:rPr lang="ko-KR" altLang="en-US" dirty="0"/>
              <a:t>개의 가중치만 표시했지만 사실 신경망에는 수많은 가중치가 있습니다</a:t>
            </a:r>
            <a:r>
              <a:rPr lang="en-US" altLang="ko-KR" dirty="0"/>
              <a:t>.</a:t>
            </a:r>
          </a:p>
          <a:p>
            <a:endParaRPr lang="en-US" altLang="ko-KR" dirty="0"/>
          </a:p>
          <a:p>
            <a:r>
              <a:rPr lang="ko-KR" altLang="en-US" dirty="0"/>
              <a:t>오른 쪽 그림에는 </a:t>
            </a:r>
            <a:r>
              <a:rPr lang="en-US" altLang="ko-KR" dirty="0"/>
              <a:t>2</a:t>
            </a:r>
            <a:r>
              <a:rPr lang="ko-KR" altLang="en-US" dirty="0"/>
              <a:t>개의 가중치가 존재하므로 오차함수는 </a:t>
            </a:r>
            <a:r>
              <a:rPr lang="en-US" altLang="ko-KR" dirty="0"/>
              <a:t>3</a:t>
            </a:r>
            <a:r>
              <a:rPr lang="ko-KR" altLang="en-US" dirty="0"/>
              <a:t>차원의 표면으로 표현됩니다</a:t>
            </a:r>
            <a:r>
              <a:rPr lang="en-US" altLang="ko-KR" dirty="0"/>
              <a:t>.</a:t>
            </a:r>
          </a:p>
          <a:p>
            <a:r>
              <a:rPr lang="en-US" altLang="ko-KR" dirty="0"/>
              <a:t>2</a:t>
            </a:r>
            <a:r>
              <a:rPr lang="ko-KR" altLang="en-US" dirty="0"/>
              <a:t>개의 가중치의 변화에 따라 </a:t>
            </a:r>
            <a:r>
              <a:rPr lang="en-US" altLang="ko-KR" dirty="0"/>
              <a:t>3</a:t>
            </a:r>
            <a:r>
              <a:rPr lang="ko-KR" altLang="en-US" dirty="0"/>
              <a:t>차원의 표면은 변화하게 됩니다</a:t>
            </a:r>
            <a:r>
              <a:rPr lang="en-US" altLang="ko-KR" dirty="0"/>
              <a:t>.</a:t>
            </a:r>
          </a:p>
          <a:p>
            <a:endParaRPr lang="en-US" altLang="ko-KR" dirty="0"/>
          </a:p>
          <a:p>
            <a:r>
              <a:rPr lang="ko-KR" altLang="en-US" dirty="0"/>
              <a:t>많은 매개변수를 가지는 함수는 오차를 시각화하기는 어렵지만</a:t>
            </a:r>
            <a:r>
              <a:rPr lang="en-US" altLang="ko-KR" dirty="0"/>
              <a:t>, </a:t>
            </a:r>
            <a:r>
              <a:rPr lang="ko-KR" altLang="en-US" dirty="0"/>
              <a:t>그 경우에도 경사 하강법을 이용해 최저점을 찾아가는 방식은 여전히 동일합니다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35</a:t>
            </a:fld>
            <a:endParaRPr lang="ko-KR" altLang="en-US"/>
          </a:p>
        </p:txBody>
      </p:sp>
    </p:spTree>
    <p:extLst>
      <p:ext uri="{BB962C8B-B14F-4D97-AF65-F5344CB8AC3E}">
        <p14:creationId xmlns:p14="http://schemas.microsoft.com/office/powerpoint/2010/main" val="1094731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우리가 구하려는 걸 수식으로 표현한 겁니다</a:t>
            </a:r>
            <a:r>
              <a:rPr lang="en-US" altLang="ko-KR" dirty="0"/>
              <a:t>.</a:t>
            </a:r>
          </a:p>
          <a:p>
            <a:endParaRPr lang="en-US" altLang="ko-KR" dirty="0"/>
          </a:p>
          <a:p>
            <a:r>
              <a:rPr lang="ko-KR" altLang="en-US" dirty="0"/>
              <a:t>가중치 </a:t>
            </a:r>
            <a:r>
              <a:rPr lang="en-US" altLang="ko-KR" dirty="0" err="1"/>
              <a:t>w</a:t>
            </a:r>
            <a:r>
              <a:rPr lang="en-US" altLang="ko-KR" baseline="-25000" dirty="0" err="1"/>
              <a:t>kj</a:t>
            </a:r>
            <a:r>
              <a:rPr lang="ko-KR" altLang="en-US" dirty="0"/>
              <a:t>의 값이 변화함에 따라 오차 </a:t>
            </a:r>
            <a:r>
              <a:rPr lang="en-US" altLang="ko-KR" dirty="0"/>
              <a:t>E</a:t>
            </a:r>
            <a:r>
              <a:rPr lang="ko-KR" altLang="en-US" dirty="0"/>
              <a:t>의 값이 얼마만큼 변하는가 입니다</a:t>
            </a:r>
            <a:r>
              <a:rPr lang="en-US" altLang="ko-KR" dirty="0"/>
              <a:t>.</a:t>
            </a:r>
          </a:p>
          <a:p>
            <a:r>
              <a:rPr lang="ko-KR" altLang="en-US" dirty="0"/>
              <a:t>이 값은 최저점 방향으로 감소하기 원하는 </a:t>
            </a:r>
            <a:r>
              <a:rPr lang="ko-KR" altLang="en-US" dirty="0" err="1"/>
              <a:t>오차함수의</a:t>
            </a:r>
            <a:r>
              <a:rPr lang="ko-KR" altLang="en-US" dirty="0"/>
              <a:t> 기울기입니다</a:t>
            </a:r>
            <a:r>
              <a:rPr lang="en-US" altLang="ko-KR" dirty="0"/>
              <a:t>.</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36</a:t>
            </a:fld>
            <a:endParaRPr lang="ko-KR" altLang="en-US"/>
          </a:p>
        </p:txBody>
      </p:sp>
    </p:spTree>
    <p:extLst>
      <p:ext uri="{BB962C8B-B14F-4D97-AF65-F5344CB8AC3E}">
        <p14:creationId xmlns:p14="http://schemas.microsoft.com/office/powerpoint/2010/main" val="863979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오른쪽부터 최종 출력 계층</a:t>
            </a:r>
            <a:r>
              <a:rPr lang="en-US" altLang="ko-KR" dirty="0"/>
              <a:t>(k)</a:t>
            </a:r>
            <a:r>
              <a:rPr lang="ko-KR" altLang="en-US" dirty="0"/>
              <a:t>과</a:t>
            </a:r>
            <a:r>
              <a:rPr lang="en-US" altLang="ko-KR" dirty="0"/>
              <a:t> </a:t>
            </a:r>
            <a:r>
              <a:rPr lang="ko-KR" altLang="en-US" dirty="0"/>
              <a:t>은닉 계층</a:t>
            </a:r>
            <a:r>
              <a:rPr lang="en-US" altLang="ko-KR" dirty="0"/>
              <a:t>(j)</a:t>
            </a:r>
            <a:r>
              <a:rPr lang="ko-KR" altLang="en-US" baseline="0" dirty="0"/>
              <a:t> </a:t>
            </a:r>
            <a:r>
              <a:rPr lang="ko-KR" altLang="en-US" dirty="0"/>
              <a:t>사이에 존재하는 연결 가중치를 먼저 보겠습니다</a:t>
            </a:r>
            <a:r>
              <a:rPr lang="en-US" altLang="ko-KR" dirty="0"/>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각 계층을 표현하는 </a:t>
            </a:r>
            <a:r>
              <a:rPr lang="en-US" altLang="ko-KR" dirty="0" err="1"/>
              <a:t>i</a:t>
            </a:r>
            <a:r>
              <a:rPr lang="en-US" altLang="ko-KR" dirty="0"/>
              <a:t>,</a:t>
            </a:r>
            <a:r>
              <a:rPr lang="en-US" altLang="ko-KR" baseline="0" dirty="0"/>
              <a:t> j, k </a:t>
            </a:r>
            <a:r>
              <a:rPr lang="ko-KR" altLang="en-US" baseline="0" dirty="0"/>
              <a:t>인덱스에 유의하여 주시고</a:t>
            </a:r>
            <a:r>
              <a:rPr lang="en-US" altLang="ko-KR" baseline="0" dirty="0"/>
              <a:t>, </a:t>
            </a:r>
            <a:endParaRPr lang="en-US" altLang="ko-KR" dirty="0"/>
          </a:p>
          <a:p>
            <a:r>
              <a:rPr lang="ko-KR" altLang="en-US" dirty="0"/>
              <a:t>최종</a:t>
            </a:r>
            <a:r>
              <a:rPr lang="en-US" altLang="ko-KR" dirty="0"/>
              <a:t> </a:t>
            </a:r>
            <a:r>
              <a:rPr lang="ko-KR" altLang="en-US" dirty="0"/>
              <a:t>출력 계층의 오류는</a:t>
            </a:r>
            <a:r>
              <a:rPr lang="en-US" altLang="ko-KR" baseline="0" dirty="0"/>
              <a:t> </a:t>
            </a:r>
            <a:r>
              <a:rPr lang="en-US" altLang="ko-KR" baseline="0" dirty="0" err="1"/>
              <a:t>t</a:t>
            </a:r>
            <a:r>
              <a:rPr lang="en-US" altLang="ko-KR" baseline="-25000" dirty="0" err="1"/>
              <a:t>k</a:t>
            </a:r>
            <a:r>
              <a:rPr lang="en-US" altLang="ko-KR" baseline="0" dirty="0"/>
              <a:t> –o</a:t>
            </a:r>
            <a:r>
              <a:rPr lang="en-US" altLang="ko-KR" baseline="-25000" dirty="0"/>
              <a:t>k</a:t>
            </a:r>
            <a:r>
              <a:rPr lang="ko-KR" altLang="en-US" baseline="0" dirty="0"/>
              <a:t> 즉</a:t>
            </a:r>
            <a:r>
              <a:rPr lang="en-US" altLang="ko-KR" baseline="0" dirty="0"/>
              <a:t>, </a:t>
            </a:r>
            <a:r>
              <a:rPr lang="en-US" altLang="ko-KR" baseline="0" dirty="0" err="1"/>
              <a:t>target</a:t>
            </a:r>
            <a:r>
              <a:rPr lang="en-US" altLang="ko-KR" baseline="-25000" dirty="0" err="1"/>
              <a:t>k</a:t>
            </a:r>
            <a:r>
              <a:rPr lang="en-US" altLang="ko-KR" baseline="0" dirty="0"/>
              <a:t> –</a:t>
            </a:r>
            <a:r>
              <a:rPr lang="en-US" altLang="ko-KR" dirty="0"/>
              <a:t> actual</a:t>
            </a:r>
            <a:r>
              <a:rPr lang="en-US" altLang="ko-KR" baseline="0" dirty="0"/>
              <a:t> </a:t>
            </a:r>
            <a:r>
              <a:rPr lang="en-US" altLang="ko-KR" baseline="0" dirty="0" err="1"/>
              <a:t>output</a:t>
            </a:r>
            <a:r>
              <a:rPr lang="en-US" altLang="ko-KR" baseline="-25000" dirty="0" err="1"/>
              <a:t>k</a:t>
            </a:r>
            <a:r>
              <a:rPr lang="en-US" altLang="ko-KR" dirty="0"/>
              <a:t> </a:t>
            </a:r>
            <a:r>
              <a:rPr lang="ko-KR" altLang="en-US" dirty="0"/>
              <a:t>였음을 기억해 주세요</a:t>
            </a:r>
            <a:r>
              <a:rPr lang="en-US" altLang="ko-KR" dirty="0"/>
              <a:t>. </a:t>
            </a:r>
          </a:p>
          <a:p>
            <a:r>
              <a:rPr lang="en-US" altLang="ko-KR" dirty="0"/>
              <a:t> </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37</a:t>
            </a:fld>
            <a:endParaRPr lang="ko-KR" altLang="en-US"/>
          </a:p>
        </p:txBody>
      </p:sp>
    </p:spTree>
    <p:extLst>
      <p:ext uri="{BB962C8B-B14F-4D97-AF65-F5344CB8AC3E}">
        <p14:creationId xmlns:p14="http://schemas.microsoft.com/office/powerpoint/2010/main" val="4250879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ko-KR" altLang="en-US" dirty="0"/>
                  <a:t>우선 오차함수를 전개해보겠습니다</a:t>
                </a:r>
                <a:r>
                  <a:rPr lang="en-US" altLang="ko-KR" dirty="0"/>
                  <a:t>. </a:t>
                </a:r>
              </a:p>
              <a:p>
                <a:r>
                  <a:rPr lang="ko-KR" altLang="en-US" dirty="0" err="1"/>
                  <a:t>오차함수는</a:t>
                </a:r>
                <a:r>
                  <a:rPr lang="ko-KR" altLang="en-US" dirty="0"/>
                  <a:t> </a:t>
                </a:r>
                <a:r>
                  <a:rPr lang="en-US" altLang="ko-KR" dirty="0"/>
                  <a:t>n</a:t>
                </a:r>
                <a:r>
                  <a:rPr lang="ko-KR" altLang="en-US" dirty="0"/>
                  <a:t>개의 노드에 대해 목표 값과 실제 값의 차를 구해 이를 제곱한 다음에 모두 더한 합입니다</a:t>
                </a:r>
                <a:r>
                  <a:rPr lang="en-US" altLang="ko-KR" dirty="0"/>
                  <a:t>.</a:t>
                </a:r>
              </a:p>
              <a:p>
                <a:r>
                  <a:rPr lang="ko-KR" altLang="en-US" dirty="0"/>
                  <a:t>수식에서 </a:t>
                </a:r>
                <a:r>
                  <a:rPr lang="en-US" altLang="ko-KR" dirty="0"/>
                  <a:t>t</a:t>
                </a:r>
                <a:r>
                  <a:rPr lang="ko-KR" altLang="en-US" dirty="0"/>
                  <a:t>는 </a:t>
                </a:r>
                <a:r>
                  <a:rPr lang="en-US" altLang="ko-KR" dirty="0"/>
                  <a:t>target(</a:t>
                </a:r>
                <a:r>
                  <a:rPr lang="ko-KR" altLang="en-US" dirty="0"/>
                  <a:t>목표</a:t>
                </a:r>
                <a:r>
                  <a:rPr lang="en-US" altLang="ko-KR" dirty="0"/>
                  <a:t>)</a:t>
                </a:r>
                <a:r>
                  <a:rPr lang="ko-KR" altLang="en-US" dirty="0"/>
                  <a:t>를 의미하고 </a:t>
                </a:r>
                <a:r>
                  <a:rPr lang="en-US" altLang="ko-KR" dirty="0"/>
                  <a:t>o</a:t>
                </a:r>
                <a:r>
                  <a:rPr lang="ko-KR" altLang="en-US" dirty="0"/>
                  <a:t>는 </a:t>
                </a:r>
                <a:r>
                  <a:rPr lang="en-US" altLang="ko-KR" dirty="0"/>
                  <a:t>output(</a:t>
                </a:r>
                <a:r>
                  <a:rPr lang="ko-KR" altLang="en-US" dirty="0"/>
                  <a:t>결과</a:t>
                </a:r>
                <a:r>
                  <a:rPr lang="en-US" altLang="ko-KR" dirty="0"/>
                  <a:t>)</a:t>
                </a:r>
                <a:r>
                  <a:rPr lang="ko-KR" altLang="en-US" dirty="0"/>
                  <a:t>을 뜻합니다</a:t>
                </a:r>
                <a:r>
                  <a:rPr lang="en-US" altLang="ko-KR" dirty="0"/>
                  <a:t>.</a:t>
                </a:r>
              </a:p>
              <a:p>
                <a:endParaRPr lang="en-US" altLang="ko-KR" dirty="0"/>
              </a:p>
              <a:p>
                <a:r>
                  <a:rPr lang="ko-KR" altLang="en-US" dirty="0"/>
                  <a:t>이는 단지 오차함수인 </a:t>
                </a:r>
                <a:r>
                  <a:rPr lang="en-US" altLang="ko-KR" dirty="0"/>
                  <a:t>E</a:t>
                </a:r>
                <a:r>
                  <a:rPr lang="ko-KR" altLang="en-US" dirty="0"/>
                  <a:t>를 풀어 쓴 것입니다</a:t>
                </a:r>
                <a:r>
                  <a:rPr lang="en-US" altLang="ko-KR" dirty="0"/>
                  <a:t>. </a:t>
                </a:r>
              </a:p>
              <a:p>
                <a:r>
                  <a:rPr lang="ko-KR" altLang="en-US" dirty="0"/>
                  <a:t>노드 </a:t>
                </a:r>
                <a:r>
                  <a:rPr lang="en-US" altLang="ko-KR" dirty="0"/>
                  <a:t>n</a:t>
                </a:r>
                <a:r>
                  <a:rPr lang="ko-KR" altLang="en-US" dirty="0"/>
                  <a:t>에서의 결과 값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𝑛</m:t>
                        </m:r>
                      </m:sub>
                    </m:sSub>
                  </m:oMath>
                </a14:m>
                <a:r>
                  <a:rPr lang="ko-KR" altLang="en-US" dirty="0"/>
                  <a:t>은 오직 이와 연결되는 연결 노드로부터만 영향을 받습니다</a:t>
                </a:r>
                <a:r>
                  <a:rPr lang="en-US" altLang="ko-KR" dirty="0"/>
                  <a:t>. </a:t>
                </a:r>
              </a:p>
              <a:p>
                <a:r>
                  <a:rPr lang="ko-KR" altLang="en-US" dirty="0"/>
                  <a:t>다시 말해</a:t>
                </a:r>
                <a:r>
                  <a:rPr lang="en-US" altLang="ko-KR" dirty="0"/>
                  <a:t>,</a:t>
                </a:r>
                <a:r>
                  <a:rPr lang="ko-KR" altLang="en-US" dirty="0"/>
                  <a:t> 노드 </a:t>
                </a:r>
                <a:r>
                  <a:rPr lang="en-US" altLang="ko-KR" dirty="0"/>
                  <a:t>k</a:t>
                </a:r>
                <a:r>
                  <a:rPr lang="ko-KR" altLang="en-US" dirty="0"/>
                  <a:t>의 결과값인</a:t>
                </a:r>
                <a:r>
                  <a:rPr lang="en-US" altLang="ko-KR" baseline="0" dirty="0"/>
                  <a:t>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𝑘</m:t>
                        </m:r>
                      </m:sub>
                    </m:sSub>
                  </m:oMath>
                </a14:m>
                <a:r>
                  <a:rPr lang="ko-KR" altLang="en-US" dirty="0"/>
                  <a:t>는 그와 연결되는 가중치 </a:t>
                </a:r>
                <a14:m>
                  <m:oMath xmlns:m="http://schemas.openxmlformats.org/officeDocument/2006/math">
                    <m:sSub>
                      <m:sSubPr>
                        <m:ctrlPr>
                          <a:rPr lang="en-US" altLang="ko-KR" b="1" i="1" u="none" smtClean="0">
                            <a:latin typeface="Cambria Math" panose="02040503050406030204" pitchFamily="18" charset="0"/>
                          </a:rPr>
                        </m:ctrlPr>
                      </m:sSubPr>
                      <m:e>
                        <m:r>
                          <a:rPr lang="en-US" altLang="ko-KR" b="1" i="1" u="none" smtClean="0">
                            <a:latin typeface="Cambria Math" panose="02040503050406030204" pitchFamily="18" charset="0"/>
                          </a:rPr>
                          <m:t>𝒘</m:t>
                        </m:r>
                      </m:e>
                      <m:sub>
                        <m:r>
                          <a:rPr lang="en-US" altLang="ko-KR" b="1" i="1" u="none" smtClean="0">
                            <a:latin typeface="Cambria Math" panose="02040503050406030204" pitchFamily="18" charset="0"/>
                          </a:rPr>
                          <m:t>𝒋</m:t>
                        </m:r>
                        <m:r>
                          <a:rPr lang="en-US" altLang="ko-KR" b="1" i="1" u="none" smtClean="0">
                            <a:latin typeface="Cambria Math" panose="02040503050406030204" pitchFamily="18" charset="0"/>
                          </a:rPr>
                          <m:t>,</m:t>
                        </m:r>
                        <m:r>
                          <a:rPr lang="en-US" altLang="ko-KR" b="1" i="1" u="none" smtClean="0">
                            <a:latin typeface="Cambria Math" panose="02040503050406030204" pitchFamily="18" charset="0"/>
                          </a:rPr>
                          <m:t>𝒌</m:t>
                        </m:r>
                      </m:sub>
                    </m:sSub>
                  </m:oMath>
                </a14:m>
                <a:r>
                  <a:rPr lang="ko-KR" altLang="en-US" b="1" u="none" dirty="0"/>
                  <a:t>에 의해서만 영향을 받는다는 뜻입니다</a:t>
                </a:r>
                <a:r>
                  <a:rPr lang="en-US" altLang="ko-KR" b="1" u="none" dirty="0"/>
                  <a:t>.</a:t>
                </a:r>
              </a:p>
              <a:p>
                <a:endParaRPr lang="en-US" altLang="ko-KR" dirty="0"/>
              </a:p>
              <a:p>
                <a:r>
                  <a:rPr lang="ko-KR" altLang="en-US" dirty="0"/>
                  <a:t>그러니까 노드 </a:t>
                </a:r>
                <a:r>
                  <a:rPr lang="en-US" altLang="ko-KR" dirty="0"/>
                  <a:t>k</a:t>
                </a:r>
                <a:r>
                  <a:rPr lang="ko-KR" altLang="en-US" dirty="0"/>
                  <a:t>의 결과값은 </a:t>
                </a:r>
                <a:r>
                  <a:rPr lang="en-US" altLang="ko-KR" dirty="0"/>
                  <a:t>k</a:t>
                </a:r>
                <a:r>
                  <a:rPr lang="ko-KR" altLang="en-US" dirty="0"/>
                  <a:t>와 </a:t>
                </a:r>
                <a:r>
                  <a:rPr lang="en-US" altLang="ko-KR" dirty="0"/>
                  <a:t>b</a:t>
                </a:r>
                <a:r>
                  <a:rPr lang="ko-KR" altLang="en-US" dirty="0"/>
                  <a:t>가 같지 않다면</a:t>
                </a:r>
                <a:r>
                  <a:rPr lang="en-US" altLang="ko-KR" dirty="0"/>
                  <a:t>,</a:t>
                </a:r>
                <a:r>
                  <a:rPr lang="ko-KR" altLang="en-US" dirty="0"/>
                  <a:t> 가중치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𝑗𝑏</m:t>
                        </m:r>
                      </m:sub>
                    </m:sSub>
                    <m:r>
                      <a:rPr lang="ko-KR" altLang="en-US" b="0" i="1" smtClean="0">
                        <a:latin typeface="Cambria Math" panose="02040503050406030204" pitchFamily="18" charset="0"/>
                      </a:rPr>
                      <m:t>에</m:t>
                    </m:r>
                  </m:oMath>
                </a14:m>
                <a:r>
                  <a:rPr lang="ko-KR" altLang="en-US" dirty="0"/>
                  <a:t>는 영향을 받지 않는다고 말할 수 있습니다</a:t>
                </a:r>
                <a:r>
                  <a:rPr lang="en-US" altLang="ko-KR" dirty="0"/>
                  <a:t>.</a:t>
                </a:r>
              </a:p>
              <a:p>
                <a:r>
                  <a:rPr lang="ko-KR" altLang="en-US" dirty="0"/>
                  <a:t>가중치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𝑗𝑏</m:t>
                        </m:r>
                      </m:sub>
                    </m:sSub>
                  </m:oMath>
                </a14:m>
                <a:r>
                  <a:rPr lang="ko-KR" altLang="en-US" dirty="0"/>
                  <a:t>는 노드 </a:t>
                </a:r>
                <a:r>
                  <a:rPr lang="en-US" altLang="ko-KR" dirty="0"/>
                  <a:t>k</a:t>
                </a:r>
                <a:r>
                  <a:rPr lang="ko-KR" altLang="en-US" dirty="0"/>
                  <a:t>와 연결되지 않기 때문입니다</a:t>
                </a:r>
                <a:r>
                  <a:rPr lang="en-US" altLang="ko-KR" dirty="0"/>
                  <a:t>.</a:t>
                </a:r>
              </a:p>
              <a:p>
                <a:endParaRPr lang="en-US" altLang="ko-KR" dirty="0"/>
              </a:p>
              <a:p>
                <a:r>
                  <a:rPr lang="ko-KR" altLang="en-US" dirty="0"/>
                  <a:t>이것은 오차의 </a:t>
                </a:r>
                <a:r>
                  <a:rPr lang="ko-KR" altLang="en-US" dirty="0" err="1"/>
                  <a:t>합으로부터</a:t>
                </a:r>
                <a:r>
                  <a:rPr lang="ko-KR" altLang="en-US" dirty="0"/>
                  <a:t>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𝑗𝑘</m:t>
                        </m:r>
                      </m:sub>
                    </m:sSub>
                  </m:oMath>
                </a14:m>
                <a:r>
                  <a:rPr lang="ko-KR" altLang="en-US" dirty="0"/>
                  <a:t>의 연결 노드인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𝑘</m:t>
                        </m:r>
                      </m:sub>
                    </m:sSub>
                  </m:oMath>
                </a14:m>
                <a:r>
                  <a:rPr lang="ko-KR" altLang="en-US" dirty="0"/>
                  <a:t>외의 모든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𝑛</m:t>
                        </m:r>
                      </m:sub>
                    </m:sSub>
                  </m:oMath>
                </a14:m>
                <a:r>
                  <a:rPr lang="ko-KR" altLang="en-US" dirty="0"/>
                  <a:t>을 제거할 수 있다는 뜻입니다</a:t>
                </a:r>
                <a:r>
                  <a:rPr lang="en-US" altLang="ko-KR" dirty="0"/>
                  <a:t>. </a:t>
                </a:r>
              </a:p>
              <a:p>
                <a:r>
                  <a:rPr lang="ko-KR" altLang="en-US" dirty="0"/>
                  <a:t>즉</a:t>
                </a:r>
                <a:r>
                  <a:rPr lang="en-US" altLang="ko-KR" dirty="0"/>
                  <a:t>,</a:t>
                </a:r>
                <a:r>
                  <a:rPr lang="ko-KR" altLang="en-US" dirty="0"/>
                  <a:t> 시그마 기호를 통째로 제거해도 된다는 말입니다</a:t>
                </a:r>
                <a:r>
                  <a:rPr lang="en-US" altLang="ko-KR" dirty="0"/>
                  <a:t>.</a:t>
                </a:r>
              </a:p>
              <a:p>
                <a:endParaRPr lang="en-US" altLang="ko-KR" dirty="0"/>
              </a:p>
              <a:p>
                <a:r>
                  <a:rPr lang="ko-KR" altLang="en-US" dirty="0" err="1"/>
                  <a:t>오차함수를</a:t>
                </a:r>
                <a:r>
                  <a:rPr lang="ko-KR" altLang="en-US" dirty="0"/>
                  <a:t> 구할 때 처음부터 모든 출력 노드에 걸쳐 합을 구하지 않아도 되는 걸 알았습니다</a:t>
                </a:r>
                <a:r>
                  <a:rPr lang="en-US" altLang="ko-KR" dirty="0"/>
                  <a:t>. </a:t>
                </a:r>
              </a:p>
              <a:p>
                <a:r>
                  <a:rPr lang="ko-KR" altLang="en-US" dirty="0"/>
                  <a:t>그 이유는 노드의 결과 값은 오직 연결된 가중치에 의해서만 영향을 받기 때문인 것도 알았습니다</a:t>
                </a:r>
                <a:r>
                  <a:rPr lang="en-US" altLang="ko-KR" dirty="0"/>
                  <a:t>.</a:t>
                </a:r>
              </a:p>
              <a:p>
                <a:endParaRPr lang="en-US" altLang="ko-KR" dirty="0"/>
              </a:p>
              <a:p>
                <a:r>
                  <a:rPr lang="ko-KR" altLang="en-US" dirty="0"/>
                  <a:t>이제 수식이 한층 </a:t>
                </a:r>
                <a:r>
                  <a:rPr lang="ko-KR" altLang="en-US" dirty="0" err="1"/>
                  <a:t>간결해졌네요</a:t>
                </a:r>
                <a:r>
                  <a:rPr lang="en-US" altLang="ko-KR" dirty="0"/>
                  <a:t>.</a:t>
                </a:r>
                <a:endParaRPr lang="ko-KR" altLang="en-US" dirty="0"/>
              </a:p>
            </p:txBody>
          </p:sp>
        </mc:Choice>
        <mc:Fallback xmlns="">
          <p:sp>
            <p:nvSpPr>
              <p:cNvPr id="3" name="슬라이드 노트 개체 틀 2"/>
              <p:cNvSpPr>
                <a:spLocks noGrp="1"/>
              </p:cNvSpPr>
              <p:nvPr>
                <p:ph type="body" idx="1"/>
              </p:nvPr>
            </p:nvSpPr>
            <p:spPr/>
            <p:txBody>
              <a:bodyPr/>
              <a:lstStyle/>
              <a:p>
                <a:r>
                  <a:rPr lang="ko-KR" altLang="en-US" dirty="0"/>
                  <a:t>우선 오차함수를 전개해보겠습니다</a:t>
                </a:r>
                <a:r>
                  <a:rPr lang="en-US" altLang="ko-KR" dirty="0"/>
                  <a:t>. </a:t>
                </a:r>
                <a:r>
                  <a:rPr lang="ko-KR" altLang="en-US" dirty="0"/>
                  <a:t>오차함수는 </a:t>
                </a:r>
                <a:r>
                  <a:rPr lang="en-US" altLang="ko-KR" dirty="0"/>
                  <a:t>n</a:t>
                </a:r>
                <a:r>
                  <a:rPr lang="ko-KR" altLang="en-US" dirty="0"/>
                  <a:t>개의 노드에 대해 </a:t>
                </a:r>
                <a:r>
                  <a:rPr lang="ko-KR" altLang="en-US" dirty="0" err="1"/>
                  <a:t>목표값과</a:t>
                </a:r>
                <a:r>
                  <a:rPr lang="ko-KR" altLang="en-US" dirty="0"/>
                  <a:t> 실제 값의 차를 구해 이를 제곱한 다음에 모두 더한 합입니다</a:t>
                </a:r>
                <a:r>
                  <a:rPr lang="en-US" altLang="ko-KR" dirty="0"/>
                  <a:t>.</a:t>
                </a:r>
              </a:p>
              <a:p>
                <a:r>
                  <a:rPr lang="ko-KR" altLang="en-US" dirty="0"/>
                  <a:t>수식에서 </a:t>
                </a:r>
                <a:r>
                  <a:rPr lang="en-US" altLang="ko-KR" dirty="0"/>
                  <a:t>t</a:t>
                </a:r>
                <a:r>
                  <a:rPr lang="ko-KR" altLang="en-US" dirty="0"/>
                  <a:t>는 </a:t>
                </a:r>
                <a:r>
                  <a:rPr lang="en-US" altLang="ko-KR" dirty="0"/>
                  <a:t>target(</a:t>
                </a:r>
                <a:r>
                  <a:rPr lang="ko-KR" altLang="en-US" dirty="0"/>
                  <a:t>목표</a:t>
                </a:r>
                <a:r>
                  <a:rPr lang="en-US" altLang="ko-KR" dirty="0"/>
                  <a:t>)</a:t>
                </a:r>
                <a:r>
                  <a:rPr lang="ko-KR" altLang="en-US" dirty="0"/>
                  <a:t>를 의미하고 </a:t>
                </a:r>
                <a:r>
                  <a:rPr lang="en-US" altLang="ko-KR" dirty="0"/>
                  <a:t>o</a:t>
                </a:r>
                <a:r>
                  <a:rPr lang="ko-KR" altLang="en-US" dirty="0"/>
                  <a:t>는 </a:t>
                </a:r>
                <a:r>
                  <a:rPr lang="en-US" altLang="ko-KR" dirty="0"/>
                  <a:t>output(</a:t>
                </a:r>
                <a:r>
                  <a:rPr lang="ko-KR" altLang="en-US" dirty="0"/>
                  <a:t>결과</a:t>
                </a:r>
                <a:r>
                  <a:rPr lang="en-US" altLang="ko-KR" dirty="0"/>
                  <a:t>)</a:t>
                </a:r>
                <a:r>
                  <a:rPr lang="ko-KR" altLang="en-US" dirty="0"/>
                  <a:t>을 뜻합니다</a:t>
                </a:r>
                <a:r>
                  <a:rPr lang="en-US" altLang="ko-KR" dirty="0"/>
                  <a:t>.</a:t>
                </a:r>
              </a:p>
              <a:p>
                <a:endParaRPr lang="en-US" altLang="ko-KR" dirty="0"/>
              </a:p>
              <a:p>
                <a:r>
                  <a:rPr lang="ko-KR" altLang="en-US" dirty="0"/>
                  <a:t>이는 단지 오차함수인 </a:t>
                </a:r>
                <a:r>
                  <a:rPr lang="en-US" altLang="ko-KR" dirty="0"/>
                  <a:t>E</a:t>
                </a:r>
                <a:r>
                  <a:rPr lang="ko-KR" altLang="en-US" dirty="0"/>
                  <a:t>를 풀어 쓴 것입니다</a:t>
                </a:r>
                <a:r>
                  <a:rPr lang="en-US" altLang="ko-KR" dirty="0"/>
                  <a:t>. </a:t>
                </a:r>
              </a:p>
              <a:p>
                <a:r>
                  <a:rPr lang="ko-KR" altLang="en-US" dirty="0"/>
                  <a:t>노드 </a:t>
                </a:r>
                <a:r>
                  <a:rPr lang="en-US" altLang="ko-KR" dirty="0"/>
                  <a:t>n</a:t>
                </a:r>
                <a:r>
                  <a:rPr lang="ko-KR" altLang="en-US" dirty="0"/>
                  <a:t>에서의 결과 값 </a:t>
                </a:r>
                <a:r>
                  <a:rPr lang="en-US" altLang="ko-KR" b="0" i="0">
                    <a:latin typeface="Cambria Math" panose="02040503050406030204" pitchFamily="18" charset="0"/>
                  </a:rPr>
                  <a:t>𝑂_𝑛</a:t>
                </a:r>
                <a:r>
                  <a:rPr lang="ko-KR" altLang="en-US" dirty="0"/>
                  <a:t>은 오직 이와 연결되는 연결 </a:t>
                </a:r>
                <a:r>
                  <a:rPr lang="ko-KR" altLang="en-US" dirty="0" err="1"/>
                  <a:t>노드로부터만</a:t>
                </a:r>
                <a:r>
                  <a:rPr lang="ko-KR" altLang="en-US" dirty="0"/>
                  <a:t> 영향을 받습니다</a:t>
                </a:r>
                <a:r>
                  <a:rPr lang="en-US" altLang="ko-KR" dirty="0"/>
                  <a:t>. </a:t>
                </a:r>
                <a:r>
                  <a:rPr lang="ko-KR" altLang="en-US" dirty="0" err="1"/>
                  <a:t>다시말해</a:t>
                </a:r>
                <a:r>
                  <a:rPr lang="ko-KR" altLang="en-US" dirty="0"/>
                  <a:t> 노드 </a:t>
                </a:r>
                <a:r>
                  <a:rPr lang="en-US" altLang="ko-KR" dirty="0"/>
                  <a:t>k</a:t>
                </a:r>
                <a:r>
                  <a:rPr lang="ko-KR" altLang="en-US" dirty="0"/>
                  <a:t>의 결과값인</a:t>
                </a:r>
                <a:r>
                  <a:rPr lang="en-US" altLang="ko-KR" baseline="0" dirty="0"/>
                  <a:t> </a:t>
                </a:r>
                <a:r>
                  <a:rPr lang="en-US" altLang="ko-KR" b="0" i="0">
                    <a:latin typeface="Cambria Math" panose="02040503050406030204" pitchFamily="18" charset="0"/>
                  </a:rPr>
                  <a:t>𝑂_𝑘</a:t>
                </a:r>
                <a:r>
                  <a:rPr lang="ko-KR" altLang="en-US" dirty="0"/>
                  <a:t>는 그와 연결되는 가중치 </a:t>
                </a:r>
                <a:r>
                  <a:rPr lang="en-US" altLang="ko-KR" b="0" i="0">
                    <a:latin typeface="Cambria Math" panose="02040503050406030204" pitchFamily="18" charset="0"/>
                  </a:rPr>
                  <a:t>𝑤_(𝑗,𝑘)</a:t>
                </a:r>
                <a:r>
                  <a:rPr lang="ko-KR" altLang="en-US" dirty="0"/>
                  <a:t>에 의해서만 영향을 받는다는 뜻입니다</a:t>
                </a:r>
                <a:r>
                  <a:rPr lang="en-US" altLang="ko-KR" dirty="0"/>
                  <a:t>.</a:t>
                </a:r>
              </a:p>
            </p:txBody>
          </p:sp>
        </mc:Fallback>
      </mc:AlternateContent>
      <p:sp>
        <p:nvSpPr>
          <p:cNvPr id="4" name="슬라이드 번호 개체 틀 3"/>
          <p:cNvSpPr>
            <a:spLocks noGrp="1"/>
          </p:cNvSpPr>
          <p:nvPr>
            <p:ph type="sldNum" sz="quarter" idx="10"/>
          </p:nvPr>
        </p:nvSpPr>
        <p:spPr/>
        <p:txBody>
          <a:bodyPr/>
          <a:lstStyle/>
          <a:p>
            <a:fld id="{3CF70147-22CF-48F7-93F3-AEE5688C4118}" type="slidenum">
              <a:rPr lang="ko-KR" altLang="en-US" smtClean="0"/>
              <a:t>38</a:t>
            </a:fld>
            <a:endParaRPr lang="ko-KR" altLang="en-US"/>
          </a:p>
        </p:txBody>
      </p:sp>
    </p:spTree>
    <p:extLst>
      <p:ext uri="{BB962C8B-B14F-4D97-AF65-F5344CB8AC3E}">
        <p14:creationId xmlns:p14="http://schemas.microsoft.com/office/powerpoint/2010/main" val="4253017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pPr>
                  <a:lnSpc>
                    <a:spcPct val="120000"/>
                  </a:lnSpc>
                </a:pPr>
                <a:r>
                  <a:rPr lang="ko-KR" altLang="en-US" dirty="0"/>
                  <a:t>이제 미분을 해보겠습니다</a:t>
                </a:r>
                <a:r>
                  <a:rPr lang="en-US" altLang="ko-KR" dirty="0"/>
                  <a:t>.</a:t>
                </a:r>
              </a:p>
              <a:p>
                <a:pPr>
                  <a:lnSpc>
                    <a:spcPct val="120000"/>
                  </a:lnSpc>
                </a:pP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sub>
                    </m:sSub>
                  </m:oMath>
                </a14:m>
                <a:r>
                  <a:rPr lang="ko-KR" altLang="en-US" dirty="0"/>
                  <a:t>는</a:t>
                </a:r>
                <a:r>
                  <a:rPr lang="en-US" altLang="ko-KR" dirty="0"/>
                  <a:t> </a:t>
                </a:r>
                <a:r>
                  <a:rPr lang="ko-KR" altLang="en-US" dirty="0"/>
                  <a:t>상수이므로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𝑗𝑘</m:t>
                        </m:r>
                      </m:sub>
                    </m:sSub>
                  </m:oMath>
                </a14:m>
                <a:r>
                  <a:rPr lang="ko-KR" altLang="en-US" dirty="0"/>
                  <a:t>의 값이 변하더라도 불변입니다</a:t>
                </a:r>
                <a:r>
                  <a:rPr lang="en-US" altLang="ko-KR" dirty="0"/>
                  <a:t>. </a:t>
                </a:r>
              </a:p>
              <a:p>
                <a:pPr>
                  <a:lnSpc>
                    <a:spcPct val="120000"/>
                  </a:lnSpc>
                </a:pP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sub>
                    </m:sSub>
                  </m:oMath>
                </a14:m>
                <a:r>
                  <a:rPr lang="ko-KR" altLang="en-US" dirty="0"/>
                  <a:t>는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𝑗𝑘</m:t>
                        </m:r>
                      </m:sub>
                    </m:sSub>
                  </m:oMath>
                </a14:m>
                <a:r>
                  <a:rPr lang="ko-KR" altLang="en-US" dirty="0"/>
                  <a:t>의 함수가 아닙니다</a:t>
                </a:r>
                <a:r>
                  <a:rPr lang="en-US" altLang="ko-KR" dirty="0"/>
                  <a:t>.</a:t>
                </a:r>
              </a:p>
              <a:p>
                <a:pPr>
                  <a:lnSpc>
                    <a:spcPct val="120000"/>
                  </a:lnSpc>
                </a:pPr>
                <a:r>
                  <a:rPr lang="ko-KR" altLang="en-US" dirty="0"/>
                  <a:t>목표 값이 가중치의 영향을 받는다는 점은 말이 안되기 때문입니다</a:t>
                </a:r>
                <a:r>
                  <a:rPr lang="en-US" altLang="ko-KR" dirty="0"/>
                  <a:t>.</a:t>
                </a:r>
              </a:p>
              <a:p>
                <a:pPr>
                  <a:lnSpc>
                    <a:spcPct val="120000"/>
                  </a:lnSpc>
                </a:pPr>
                <a:r>
                  <a:rPr lang="ko-KR" altLang="en-US" dirty="0"/>
                  <a:t>이제 우리가 처리할 것은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𝑗𝑘</m:t>
                        </m:r>
                      </m:sub>
                    </m:sSub>
                  </m:oMath>
                </a14:m>
                <a:r>
                  <a:rPr lang="ko-KR" altLang="en-US" dirty="0"/>
                  <a:t>에 영향을 받는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𝑘</m:t>
                        </m:r>
                      </m:sub>
                    </m:sSub>
                  </m:oMath>
                </a14:m>
                <a:r>
                  <a:rPr lang="ko-KR" altLang="en-US" dirty="0"/>
                  <a:t> 뿐입니다</a:t>
                </a:r>
                <a:r>
                  <a:rPr lang="en-US" altLang="ko-KR" dirty="0"/>
                  <a:t>.</a:t>
                </a:r>
              </a:p>
              <a:p>
                <a:pPr>
                  <a:lnSpc>
                    <a:spcPct val="120000"/>
                  </a:lnSpc>
                </a:pPr>
                <a:endParaRPr lang="en-US" altLang="ko-KR" dirty="0"/>
              </a:p>
              <a:p>
                <a:pPr>
                  <a:lnSpc>
                    <a:spcPct val="120000"/>
                  </a:lnSpc>
                </a:pPr>
                <a:r>
                  <a:rPr lang="ko-KR" altLang="en-US" dirty="0"/>
                  <a:t>연쇄법칙을 이용해 미분 작업을 몇 개의 조각으로 나누어 보겠습니다</a:t>
                </a:r>
                <a:r>
                  <a:rPr lang="en-US" altLang="ko-KR" dirty="0"/>
                  <a:t>.</a:t>
                </a:r>
              </a:p>
              <a:p>
                <a:pPr>
                  <a:lnSpc>
                    <a:spcPct val="120000"/>
                  </a:lnSpc>
                </a:pPr>
                <a:endParaRPr lang="en-US" altLang="ko-KR" dirty="0"/>
              </a:p>
              <a:p>
                <a:pPr>
                  <a:lnSpc>
                    <a:spcPct val="120000"/>
                  </a:lnSpc>
                </a:pPr>
                <a:r>
                  <a:rPr lang="en-US" altLang="ko-KR" dirty="0"/>
                  <a:t>1. </a:t>
                </a:r>
                <a:r>
                  <a:rPr lang="ko-KR" altLang="en-US" dirty="0"/>
                  <a:t>첫번째 식은 단지 앞 페이지의 간결하게 쓴 오차 함수 </a:t>
                </a:r>
                <a:r>
                  <a:rPr lang="en-US" altLang="ko-KR" dirty="0"/>
                  <a:t>E</a:t>
                </a:r>
                <a:r>
                  <a:rPr lang="ko-KR" altLang="en-US" dirty="0"/>
                  <a:t>를 다시 쓴 것입니다</a:t>
                </a:r>
                <a:r>
                  <a:rPr lang="en-US" altLang="ko-KR" dirty="0"/>
                  <a:t>. </a:t>
                </a:r>
              </a:p>
              <a:p>
                <a:pPr>
                  <a:lnSpc>
                    <a:spcPct val="120000"/>
                  </a:lnSpc>
                </a:pPr>
                <a:r>
                  <a:rPr lang="ko-KR" altLang="en-US" dirty="0"/>
                  <a:t>첫 번째 항의 미분은 단순히 제곱의 미분이므로 다음과 같이 구할 수 있습니다</a:t>
                </a:r>
                <a:r>
                  <a:rPr lang="en-US" altLang="ko-KR" dirty="0"/>
                  <a:t>. </a:t>
                </a:r>
              </a:p>
              <a:p>
                <a:pPr>
                  <a:lnSpc>
                    <a:spcPct val="120000"/>
                  </a:lnSpc>
                </a:pPr>
                <a:r>
                  <a:rPr lang="en-US" altLang="ko-KR" dirty="0"/>
                  <a:t>E=(</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𝑘</m:t>
                        </m:r>
                      </m:sub>
                    </m:sSub>
                  </m:oMath>
                </a14:m>
                <a:r>
                  <a:rPr lang="en-US" altLang="ko-KR" dirty="0"/>
                  <a:t>)</a:t>
                </a:r>
                <a:r>
                  <a:rPr lang="en-US" altLang="ko-KR" baseline="30000" dirty="0"/>
                  <a:t>2</a:t>
                </a:r>
                <a:r>
                  <a:rPr lang="en-US" altLang="ko-KR" dirty="0"/>
                  <a:t> </a:t>
                </a:r>
                <a:r>
                  <a:rPr lang="ko-KR" altLang="en-US" dirty="0"/>
                  <a:t>이었음을 떠올려 봅니다</a:t>
                </a:r>
                <a:r>
                  <a:rPr lang="en-US" altLang="ko-KR" dirty="0"/>
                  <a:t>.</a:t>
                </a:r>
              </a:p>
              <a:p>
                <a:pPr>
                  <a:lnSpc>
                    <a:spcPct val="120000"/>
                  </a:lnSpc>
                </a:pPr>
                <a:endParaRPr lang="en-US" altLang="ko-KR" dirty="0"/>
              </a:p>
              <a:p>
                <a:pPr>
                  <a:lnSpc>
                    <a:spcPct val="120000"/>
                  </a:lnSpc>
                </a:pPr>
                <a:r>
                  <a:rPr lang="en-US" altLang="ko-KR" dirty="0"/>
                  <a:t>2. </a:t>
                </a:r>
                <a:r>
                  <a:rPr lang="ko-KR" altLang="en-US" dirty="0"/>
                  <a:t>두번째 식은 미분의 </a:t>
                </a:r>
                <a:r>
                  <a:rPr lang="ko-KR" altLang="en-US" dirty="0" err="1"/>
                  <a:t>연쇄법칙을</a:t>
                </a:r>
                <a:r>
                  <a:rPr lang="ko-KR" altLang="en-US" dirty="0"/>
                  <a:t> 적용해본 식입니다</a:t>
                </a:r>
                <a:r>
                  <a:rPr lang="en-US" altLang="ko-KR" dirty="0"/>
                  <a:t>.</a:t>
                </a:r>
              </a:p>
              <a:p>
                <a:pPr>
                  <a:lnSpc>
                    <a:spcPct val="120000"/>
                  </a:lnSpc>
                </a:pPr>
                <a:endParaRPr lang="en-US" altLang="ko-KR" dirty="0"/>
              </a:p>
              <a:p>
                <a:pPr>
                  <a:lnSpc>
                    <a:spcPct val="120000"/>
                  </a:lnSpc>
                </a:pPr>
                <a:r>
                  <a:rPr lang="en-US" altLang="ko-KR" dirty="0"/>
                  <a:t>3. </a:t>
                </a:r>
                <a:r>
                  <a:rPr lang="ko-KR" altLang="en-US" dirty="0"/>
                  <a:t>세번째 식의</a:t>
                </a:r>
                <a:r>
                  <a:rPr lang="en-US" altLang="ko-KR" dirty="0"/>
                  <a:t>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𝑘</m:t>
                        </m:r>
                      </m:sub>
                    </m:sSub>
                  </m:oMath>
                </a14:m>
                <a:r>
                  <a:rPr lang="ko-KR" altLang="en-US" dirty="0"/>
                  <a:t>는 노드 </a:t>
                </a:r>
                <a:r>
                  <a:rPr lang="en-US" altLang="ko-KR" dirty="0"/>
                  <a:t>k</a:t>
                </a:r>
                <a:r>
                  <a:rPr lang="ko-KR" altLang="en-US" dirty="0"/>
                  <a:t>의 결과 값으로 입력 신호의 가중치 합에서 </a:t>
                </a:r>
                <a:r>
                  <a:rPr lang="ko-KR" altLang="en-US" dirty="0" err="1"/>
                  <a:t>시그모이드</a:t>
                </a:r>
                <a:r>
                  <a:rPr lang="ko-KR" altLang="en-US" dirty="0"/>
                  <a:t> 함수를 적용한 것이라는 사실을 기억할 겁니다</a:t>
                </a:r>
                <a:r>
                  <a:rPr lang="en-US" altLang="ko-KR" dirty="0"/>
                  <a:t>. </a:t>
                </a:r>
              </a:p>
              <a:p>
                <a:pPr>
                  <a:lnSpc>
                    <a:spcPct val="120000"/>
                  </a:lnSpc>
                </a:pPr>
                <a:r>
                  <a:rPr lang="ko-KR" altLang="en-US" dirty="0"/>
                  <a:t>앞부분을 미분한 결과가 </a:t>
                </a:r>
                <a:r>
                  <a:rPr lang="en-US" altLang="ko-KR" dirty="0"/>
                  <a:t>-2(</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sub>
                    </m:sSub>
                  </m:oMath>
                </a14:m>
                <a:r>
                  <a:rPr lang="en-US" altLang="ko-KR" dirty="0"/>
                  <a:t> -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𝑘</m:t>
                        </m:r>
                      </m:sub>
                    </m:sSub>
                  </m:oMath>
                </a14:m>
                <a:r>
                  <a:rPr lang="en-US" altLang="ko-KR" dirty="0"/>
                  <a:t>) </a:t>
                </a:r>
                <a:r>
                  <a:rPr lang="ko-KR" altLang="en-US" dirty="0"/>
                  <a:t>입니다</a:t>
                </a:r>
                <a:r>
                  <a:rPr lang="en-US" altLang="ko-KR" dirty="0"/>
                  <a:t>.</a:t>
                </a:r>
              </a:p>
              <a:p>
                <a:pPr>
                  <a:lnSpc>
                    <a:spcPct val="120000"/>
                  </a:lnSpc>
                </a:pPr>
                <a:r>
                  <a:rPr lang="en-US" altLang="ko-KR" dirty="0"/>
                  <a:t>-2</a:t>
                </a:r>
                <a:r>
                  <a:rPr lang="ko-KR" altLang="en-US" dirty="0"/>
                  <a:t>는 </a:t>
                </a:r>
                <a:r>
                  <a:rPr lang="en-US" altLang="ko-KR" dirty="0"/>
                  <a:t>=(</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𝑘</m:t>
                        </m:r>
                      </m:sub>
                    </m:sSub>
                  </m:oMath>
                </a14:m>
                <a:r>
                  <a:rPr lang="en-US" altLang="ko-KR" dirty="0"/>
                  <a:t>)^2</a:t>
                </a:r>
                <a:r>
                  <a:rPr lang="ko-KR" altLang="en-US" dirty="0"/>
                  <a:t>을</a:t>
                </a:r>
                <a:r>
                  <a:rPr lang="en-US" altLang="ko-KR" dirty="0"/>
                  <a:t> </a:t>
                </a:r>
                <a:r>
                  <a:rPr lang="ko-KR" altLang="en-US" dirty="0"/>
                  <a:t>미분할 때 발생한 </a:t>
                </a:r>
                <a:r>
                  <a:rPr lang="en-US" altLang="ko-KR" dirty="0"/>
                  <a:t>2(</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sub>
                    </m:sSub>
                  </m:oMath>
                </a14:m>
                <a:r>
                  <a:rPr lang="en-US" altLang="ko-KR" dirty="0"/>
                  <a:t> -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𝑘</m:t>
                        </m:r>
                      </m:sub>
                    </m:sSub>
                  </m:oMath>
                </a14:m>
                <a:r>
                  <a:rPr lang="en-US" altLang="ko-KR" dirty="0"/>
                  <a:t>)</a:t>
                </a:r>
                <a:r>
                  <a:rPr lang="ko-KR" altLang="en-US" dirty="0"/>
                  <a:t>와 </a:t>
                </a:r>
                <a:r>
                  <a:rPr lang="en-US" altLang="ko-KR" dirty="0"/>
                  <a:t>(</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sub>
                    </m:sSub>
                  </m:oMath>
                </a14:m>
                <a:r>
                  <a:rPr lang="en-US" altLang="ko-KR" dirty="0"/>
                  <a:t> -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𝑘</m:t>
                        </m:r>
                      </m:sub>
                    </m:sSub>
                  </m:oMath>
                </a14:m>
                <a:r>
                  <a:rPr lang="en-US" altLang="ko-KR" dirty="0"/>
                  <a:t>)</a:t>
                </a:r>
                <a:r>
                  <a:rPr lang="ko-KR" altLang="en-US" dirty="0"/>
                  <a:t>를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𝑘</m:t>
                        </m:r>
                      </m:sub>
                    </m:sSub>
                  </m:oMath>
                </a14:m>
                <a:r>
                  <a:rPr lang="ko-KR" altLang="en-US" dirty="0"/>
                  <a:t>로 미분한 값인 </a:t>
                </a:r>
                <a:r>
                  <a:rPr lang="en-US" altLang="ko-KR" dirty="0"/>
                  <a:t>(-1)</a:t>
                </a:r>
                <a:r>
                  <a:rPr lang="ko-KR" altLang="en-US" dirty="0"/>
                  <a:t>이 곱해진 값입니다</a:t>
                </a:r>
                <a:r>
                  <a:rPr lang="en-US" altLang="ko-KR" dirty="0"/>
                  <a:t>.</a:t>
                </a:r>
              </a:p>
              <a:p>
                <a:pPr>
                  <a:lnSpc>
                    <a:spcPct val="120000"/>
                  </a:lnSpc>
                </a:pPr>
                <a:endParaRPr lang="en-US" altLang="ko-KR" dirty="0"/>
              </a:p>
              <a:p>
                <a:pPr>
                  <a:lnSpc>
                    <a:spcPct val="120000"/>
                  </a:lnSpc>
                </a:pPr>
                <a:r>
                  <a:rPr lang="en-US" altLang="ko-KR" dirty="0"/>
                  <a:t>4. </a:t>
                </a:r>
                <a:r>
                  <a:rPr lang="ko-KR" altLang="en-US" dirty="0"/>
                  <a:t>네번째</a:t>
                </a:r>
                <a:r>
                  <a:rPr lang="en-US" altLang="ko-KR" dirty="0"/>
                  <a:t> </a:t>
                </a:r>
                <a:r>
                  <a:rPr lang="ko-KR" altLang="en-US" dirty="0"/>
                  <a:t>식에서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𝑘</m:t>
                        </m:r>
                      </m:sub>
                    </m:sSub>
                  </m:oMath>
                </a14:m>
                <a:r>
                  <a:rPr lang="ko-KR" altLang="en-US" dirty="0"/>
                  <a:t>는 노드 </a:t>
                </a:r>
                <a:r>
                  <a:rPr lang="en-US" altLang="ko-KR" dirty="0"/>
                  <a:t>k</a:t>
                </a:r>
                <a:r>
                  <a:rPr lang="ko-KR" altLang="en-US" dirty="0"/>
                  <a:t>의</a:t>
                </a:r>
                <a:r>
                  <a:rPr lang="en-US" altLang="ko-KR" dirty="0"/>
                  <a:t> </a:t>
                </a:r>
                <a:r>
                  <a:rPr lang="ko-KR" altLang="en-US" dirty="0"/>
                  <a:t>결과</a:t>
                </a:r>
                <a:r>
                  <a:rPr lang="en-US" altLang="ko-KR" dirty="0"/>
                  <a:t> </a:t>
                </a:r>
                <a:r>
                  <a:rPr lang="ko-KR" altLang="en-US" dirty="0"/>
                  <a:t>값으로 입력 신호의 가중치 합에 </a:t>
                </a:r>
                <a:r>
                  <a:rPr lang="ko-KR" altLang="en-US" dirty="0" err="1"/>
                  <a:t>시그모이드</a:t>
                </a:r>
                <a:r>
                  <a:rPr lang="ko-KR" altLang="en-US" dirty="0"/>
                  <a:t> 함수를 적용한 것이므로 이를 반영한 식입니다</a:t>
                </a:r>
                <a:r>
                  <a:rPr lang="en-US" altLang="ko-KR" dirty="0"/>
                  <a:t>.</a:t>
                </a:r>
              </a:p>
              <a:p>
                <a:pPr>
                  <a:lnSpc>
                    <a:spcPct val="120000"/>
                  </a:lnSpc>
                </a:pPr>
                <a:r>
                  <a:rPr lang="ko-KR" altLang="en-US" dirty="0"/>
                  <a:t>이 식에서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𝑗</m:t>
                        </m:r>
                      </m:sub>
                    </m:sSub>
                  </m:oMath>
                </a14:m>
                <a:r>
                  <a:rPr lang="ko-KR" altLang="en-US" dirty="0"/>
                  <a:t>는 최종 출력 계층의 값이 아니라</a:t>
                </a:r>
                <a:r>
                  <a:rPr lang="en-US" altLang="ko-KR" dirty="0"/>
                  <a:t>, </a:t>
                </a:r>
                <a:r>
                  <a:rPr lang="ko-KR" altLang="en-US" dirty="0"/>
                  <a:t>직전 은닉 계층의 노드로부터의 출력 값입니다</a:t>
                </a:r>
                <a:r>
                  <a:rPr lang="en-US" altLang="ko-KR" dirty="0"/>
                  <a:t>.</a:t>
                </a:r>
              </a:p>
              <a:p>
                <a:pPr>
                  <a:lnSpc>
                    <a:spcPct val="120000"/>
                  </a:lnSpc>
                </a:pPr>
                <a:endParaRPr lang="en-US" altLang="ko-KR" dirty="0"/>
              </a:p>
              <a:p>
                <a:pPr>
                  <a:lnSpc>
                    <a:spcPct val="120000"/>
                  </a:lnSpc>
                </a:pPr>
                <a:r>
                  <a:rPr lang="ko-KR" altLang="en-US" dirty="0" err="1"/>
                  <a:t>시그모이드</a:t>
                </a:r>
                <a:r>
                  <a:rPr lang="ko-KR" altLang="en-US" dirty="0"/>
                  <a:t> 함수의 </a:t>
                </a:r>
                <a:r>
                  <a:rPr lang="ko-KR" altLang="en-US" dirty="0" err="1"/>
                  <a:t>미분값은</a:t>
                </a:r>
                <a:r>
                  <a:rPr lang="ko-KR" altLang="en-US" dirty="0"/>
                  <a:t> 무엇일까요</a:t>
                </a:r>
                <a:r>
                  <a:rPr lang="en-US" altLang="ko-KR" dirty="0"/>
                  <a:t>? </a:t>
                </a:r>
              </a:p>
            </p:txBody>
          </p:sp>
        </mc:Choice>
        <mc:Fallback xmlns="">
          <p:sp>
            <p:nvSpPr>
              <p:cNvPr id="3" name="슬라이드 노트 개체 틀 2"/>
              <p:cNvSpPr>
                <a:spLocks noGrp="1"/>
              </p:cNvSpPr>
              <p:nvPr>
                <p:ph type="body" idx="1"/>
              </p:nvPr>
            </p:nvSpPr>
            <p:spPr/>
            <p:txBody>
              <a:bodyPr/>
              <a:lstStyle/>
              <a:p>
                <a:r>
                  <a:rPr lang="ko-KR" altLang="en-US" dirty="0"/>
                  <a:t>이제 미분을 해보겠습니다</a:t>
                </a:r>
                <a:r>
                  <a:rPr lang="en-US" altLang="ko-KR" dirty="0"/>
                  <a:t>.</a:t>
                </a:r>
              </a:p>
              <a:p>
                <a:r>
                  <a:rPr lang="en-US" altLang="ko-KR" dirty="0"/>
                  <a:t> </a:t>
                </a:r>
                <a:r>
                  <a:rPr lang="en-US" altLang="ko-KR" b="0" i="0">
                    <a:latin typeface="Cambria Math" panose="02040503050406030204" pitchFamily="18" charset="0"/>
                  </a:rPr>
                  <a:t>𝑡_𝑘</a:t>
                </a:r>
                <a:r>
                  <a:rPr lang="ko-KR" altLang="en-US" dirty="0"/>
                  <a:t>는</a:t>
                </a:r>
                <a:r>
                  <a:rPr lang="en-US" altLang="ko-KR" dirty="0"/>
                  <a:t> </a:t>
                </a:r>
                <a:r>
                  <a:rPr lang="ko-KR" altLang="en-US" dirty="0"/>
                  <a:t>상수이므로 </a:t>
                </a:r>
                <a:r>
                  <a:rPr lang="en-US" altLang="ko-KR" b="0" i="0">
                    <a:latin typeface="Cambria Math" panose="02040503050406030204" pitchFamily="18" charset="0"/>
                  </a:rPr>
                  <a:t>𝑤_𝑗𝑘</a:t>
                </a:r>
                <a:r>
                  <a:rPr lang="ko-KR" altLang="en-US" dirty="0"/>
                  <a:t>의 값이 변하더라도 불변입니다</a:t>
                </a:r>
                <a:r>
                  <a:rPr lang="en-US" altLang="ko-KR" dirty="0"/>
                  <a:t>. </a:t>
                </a:r>
                <a:r>
                  <a:rPr lang="ko-KR" altLang="en-US" dirty="0"/>
                  <a:t>다시 말해 </a:t>
                </a:r>
                <a:r>
                  <a:rPr lang="en-US" altLang="ko-KR" b="0" i="0">
                    <a:latin typeface="Cambria Math" panose="02040503050406030204" pitchFamily="18" charset="0"/>
                  </a:rPr>
                  <a:t>𝑡_𝑘</a:t>
                </a:r>
                <a:r>
                  <a:rPr lang="ko-KR" altLang="en-US" dirty="0"/>
                  <a:t>는 </a:t>
                </a:r>
                <a:r>
                  <a:rPr lang="en-US" altLang="ko-KR" b="0" i="0">
                    <a:latin typeface="Cambria Math" panose="02040503050406030204" pitchFamily="18" charset="0"/>
                  </a:rPr>
                  <a:t>𝑤_𝑗𝑘</a:t>
                </a:r>
                <a:r>
                  <a:rPr lang="ko-KR" altLang="en-US" dirty="0"/>
                  <a:t>의 함수가 아닙니다</a:t>
                </a:r>
                <a:r>
                  <a:rPr lang="en-US" altLang="ko-KR" dirty="0"/>
                  <a:t>.</a:t>
                </a:r>
              </a:p>
              <a:p>
                <a:r>
                  <a:rPr lang="ko-KR" altLang="en-US" dirty="0" err="1"/>
                  <a:t>목표값이</a:t>
                </a:r>
                <a:r>
                  <a:rPr lang="ko-KR" altLang="en-US" dirty="0"/>
                  <a:t> 가중치의 영향을 받는다는 점은 말이 안되기 때문입니다</a:t>
                </a:r>
                <a:r>
                  <a:rPr lang="en-US" altLang="ko-KR" dirty="0"/>
                  <a:t>.</a:t>
                </a:r>
              </a:p>
              <a:p>
                <a:r>
                  <a:rPr lang="ko-KR" altLang="en-US" dirty="0"/>
                  <a:t>이제 우리가 처리할 것은 </a:t>
                </a:r>
                <a:r>
                  <a:rPr lang="en-US" altLang="ko-KR" b="0" i="0">
                    <a:latin typeface="Cambria Math" panose="02040503050406030204" pitchFamily="18" charset="0"/>
                  </a:rPr>
                  <a:t>𝑤_𝑗𝑘</a:t>
                </a:r>
                <a:r>
                  <a:rPr lang="ko-KR" altLang="en-US" dirty="0"/>
                  <a:t>에 영향을 받는 </a:t>
                </a:r>
                <a:r>
                  <a:rPr lang="en-US" altLang="ko-KR" b="0" i="0">
                    <a:latin typeface="Cambria Math" panose="02040503050406030204" pitchFamily="18" charset="0"/>
                  </a:rPr>
                  <a:t>𝑜_𝑘</a:t>
                </a:r>
                <a:r>
                  <a:rPr lang="ko-KR" altLang="en-US" b="0" i="0">
                    <a:latin typeface="Cambria Math" panose="02040503050406030204" pitchFamily="18" charset="0"/>
                  </a:rPr>
                  <a:t> 부</a:t>
                </a:r>
                <a:r>
                  <a:rPr lang="ko-KR" altLang="en-US" dirty="0"/>
                  <a:t>분 뿐입니다</a:t>
                </a:r>
                <a:r>
                  <a:rPr lang="en-US" altLang="ko-KR" dirty="0"/>
                  <a:t>.</a:t>
                </a:r>
              </a:p>
              <a:p>
                <a:endParaRPr lang="en-US" altLang="ko-KR" dirty="0"/>
              </a:p>
              <a:p>
                <a:r>
                  <a:rPr lang="ko-KR" altLang="en-US" dirty="0"/>
                  <a:t>연쇄법칙을 이용해 미분 작업을 몇 개의 조각으로 나누어 보겠습니다</a:t>
                </a:r>
                <a:r>
                  <a:rPr lang="en-US" altLang="ko-KR" dirty="0"/>
                  <a:t>.</a:t>
                </a:r>
              </a:p>
              <a:p>
                <a:endParaRPr lang="en-US" altLang="ko-KR" dirty="0"/>
              </a:p>
              <a:p>
                <a:r>
                  <a:rPr lang="en-US" altLang="ko-KR" dirty="0"/>
                  <a:t>1</a:t>
                </a:r>
                <a:r>
                  <a:rPr lang="ko-KR" altLang="en-US" dirty="0"/>
                  <a:t>번 그림 </a:t>
                </a:r>
                <a:r>
                  <a:rPr lang="en-US" altLang="ko-KR" dirty="0"/>
                  <a:t>- </a:t>
                </a:r>
                <a:r>
                  <a:rPr lang="ko-KR" altLang="en-US" dirty="0"/>
                  <a:t>이렇게 함으로써 각 항 별로 공략이 가능합니다</a:t>
                </a:r>
                <a:r>
                  <a:rPr lang="en-US" altLang="ko-KR" dirty="0"/>
                  <a:t>. </a:t>
                </a:r>
                <a:r>
                  <a:rPr lang="ko-KR" altLang="en-US" dirty="0"/>
                  <a:t>첫 번째 항의 분은 단순히 제곱의 미분이므로 다음과 같이 구할 수 있습니다</a:t>
                </a:r>
                <a:r>
                  <a:rPr lang="en-US" altLang="ko-KR" dirty="0"/>
                  <a:t>. E=(</a:t>
                </a:r>
                <a:r>
                  <a:rPr lang="en-US" altLang="ko-KR" b="0" i="0">
                    <a:latin typeface="Cambria Math" panose="02040503050406030204" pitchFamily="18" charset="0"/>
                  </a:rPr>
                  <a:t>𝑡_𝑘−𝑜_𝑘</a:t>
                </a:r>
                <a:r>
                  <a:rPr lang="en-US" altLang="ko-KR" dirty="0"/>
                  <a:t>)^2</a:t>
                </a:r>
                <a:r>
                  <a:rPr lang="ko-KR" altLang="en-US" dirty="0"/>
                  <a:t>였음을 떠올려 봅시다</a:t>
                </a:r>
                <a:r>
                  <a:rPr lang="en-US" altLang="ko-KR" dirty="0"/>
                  <a:t>.</a:t>
                </a:r>
              </a:p>
              <a:p>
                <a:r>
                  <a:rPr lang="en-US" altLang="ko-KR" dirty="0"/>
                  <a:t>2</a:t>
                </a:r>
                <a:r>
                  <a:rPr lang="ko-KR" altLang="en-US" dirty="0"/>
                  <a:t>번 그림 </a:t>
                </a:r>
                <a:r>
                  <a:rPr lang="en-US" altLang="ko-KR" dirty="0"/>
                  <a:t>- </a:t>
                </a:r>
                <a:r>
                  <a:rPr lang="en-US" altLang="ko-KR" b="0" i="0">
                    <a:latin typeface="Cambria Math" panose="02040503050406030204" pitchFamily="18" charset="0"/>
                  </a:rPr>
                  <a:t>𝑜_𝑘</a:t>
                </a:r>
                <a:r>
                  <a:rPr lang="ko-KR" altLang="en-US" dirty="0"/>
                  <a:t>는 노드 </a:t>
                </a:r>
                <a:r>
                  <a:rPr lang="en-US" altLang="ko-KR" dirty="0"/>
                  <a:t>k</a:t>
                </a:r>
                <a:r>
                  <a:rPr lang="ko-KR" altLang="en-US" dirty="0"/>
                  <a:t>의 결과 값으로 입력 신호의 가중치 합에서 </a:t>
                </a:r>
                <a:r>
                  <a:rPr lang="ko-KR" altLang="en-US" dirty="0" err="1"/>
                  <a:t>시그모이드</a:t>
                </a:r>
                <a:r>
                  <a:rPr lang="ko-KR" altLang="en-US" dirty="0"/>
                  <a:t> 함수를 적용한 것이라는 사실을 기억할 겁니다</a:t>
                </a:r>
                <a:r>
                  <a:rPr lang="en-US" altLang="ko-KR" dirty="0"/>
                  <a:t>. </a:t>
                </a:r>
                <a:r>
                  <a:rPr lang="ko-KR" altLang="en-US" dirty="0"/>
                  <a:t>이를 적용하면 다음과 같이 쓸 수 있습니다</a:t>
                </a:r>
                <a:r>
                  <a:rPr lang="en-US" altLang="ko-KR" dirty="0"/>
                  <a:t>.</a:t>
                </a:r>
              </a:p>
              <a:p>
                <a:r>
                  <a:rPr lang="en-US" altLang="ko-KR" dirty="0"/>
                  <a:t>3</a:t>
                </a:r>
                <a:r>
                  <a:rPr lang="ko-KR" altLang="en-US" dirty="0"/>
                  <a:t>번 그림 </a:t>
                </a:r>
                <a:r>
                  <a:rPr lang="en-US" altLang="ko-KR" dirty="0"/>
                  <a:t>-  </a:t>
                </a:r>
                <a:r>
                  <a:rPr lang="en-US" altLang="ko-KR" b="0" i="0">
                    <a:latin typeface="Cambria Math" panose="02040503050406030204" pitchFamily="18" charset="0"/>
                  </a:rPr>
                  <a:t>𝑜_𝑗</a:t>
                </a:r>
                <a:r>
                  <a:rPr lang="ko-KR" altLang="en-US" dirty="0"/>
                  <a:t>는 최종 출력 계층의 값이 아니라</a:t>
                </a:r>
                <a:r>
                  <a:rPr lang="en-US" altLang="ko-KR" dirty="0"/>
                  <a:t>, </a:t>
                </a:r>
                <a:r>
                  <a:rPr lang="ko-KR" altLang="en-US" dirty="0"/>
                  <a:t>직전 은닉 계층의 노드로부터의 출력 값입니다</a:t>
                </a:r>
                <a:r>
                  <a:rPr lang="en-US" altLang="ko-KR" dirty="0"/>
                  <a:t>.</a:t>
                </a:r>
              </a:p>
              <a:p>
                <a:endParaRPr lang="en-US" altLang="ko-KR" dirty="0"/>
              </a:p>
              <a:p>
                <a:r>
                  <a:rPr lang="ko-KR" altLang="en-US" dirty="0" err="1"/>
                  <a:t>시그모이드</a:t>
                </a:r>
                <a:r>
                  <a:rPr lang="ko-KR" altLang="en-US" dirty="0"/>
                  <a:t> 함수의 </a:t>
                </a:r>
                <a:r>
                  <a:rPr lang="ko-KR" altLang="en-US" dirty="0" err="1"/>
                  <a:t>미분값은</a:t>
                </a:r>
                <a:r>
                  <a:rPr lang="ko-KR" altLang="en-US" dirty="0"/>
                  <a:t> 무엇일까요</a:t>
                </a:r>
                <a:r>
                  <a:rPr lang="en-US" altLang="ko-KR" dirty="0"/>
                  <a:t>? </a:t>
                </a:r>
              </a:p>
            </p:txBody>
          </p:sp>
        </mc:Fallback>
      </mc:AlternateContent>
      <p:sp>
        <p:nvSpPr>
          <p:cNvPr id="4" name="슬라이드 번호 개체 틀 3"/>
          <p:cNvSpPr>
            <a:spLocks noGrp="1"/>
          </p:cNvSpPr>
          <p:nvPr>
            <p:ph type="sldNum" sz="quarter" idx="10"/>
          </p:nvPr>
        </p:nvSpPr>
        <p:spPr/>
        <p:txBody>
          <a:bodyPr/>
          <a:lstStyle/>
          <a:p>
            <a:fld id="{3CF70147-22CF-48F7-93F3-AEE5688C4118}" type="slidenum">
              <a:rPr lang="ko-KR" altLang="en-US" smtClean="0"/>
              <a:t>39</a:t>
            </a:fld>
            <a:endParaRPr lang="ko-KR" altLang="en-US"/>
          </a:p>
        </p:txBody>
      </p:sp>
    </p:spTree>
    <p:extLst>
      <p:ext uri="{BB962C8B-B14F-4D97-AF65-F5344CB8AC3E}">
        <p14:creationId xmlns:p14="http://schemas.microsoft.com/office/powerpoint/2010/main" val="1299763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 가지 방법은 다음 그림과 같이 모든 연결된 노드에 대해 오차를 균일하게 나누어 분배하는 것입니다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4</a:t>
            </a:fld>
            <a:endParaRPr lang="ko-KR" altLang="en-US"/>
          </a:p>
        </p:txBody>
      </p:sp>
    </p:spTree>
    <p:extLst>
      <p:ext uri="{BB962C8B-B14F-4D97-AF65-F5344CB8AC3E}">
        <p14:creationId xmlns:p14="http://schemas.microsoft.com/office/powerpoint/2010/main" val="3319898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pPr>
                  <a:lnSpc>
                    <a:spcPct val="110000"/>
                  </a:lnSpc>
                </a:pPr>
                <a:r>
                  <a:rPr lang="ko-KR" altLang="en-US" dirty="0"/>
                  <a:t>시그모이드 함수의 미분 값은 상단의 식과 같습니다</a:t>
                </a:r>
                <a:r>
                  <a:rPr lang="en-US" altLang="ko-KR" dirty="0"/>
                  <a:t>. </a:t>
                </a:r>
              </a:p>
              <a:p>
                <a:pPr>
                  <a:lnSpc>
                    <a:spcPct val="110000"/>
                  </a:lnSpc>
                </a:pPr>
                <a:r>
                  <a:rPr lang="ko-KR" altLang="en-US" dirty="0" err="1"/>
                  <a:t>시그모이드를</a:t>
                </a:r>
                <a:r>
                  <a:rPr lang="ko-KR" altLang="en-US" dirty="0"/>
                  <a:t> 미분한 결과 식이 매우 간단해서 활용하기 편한 장점을 가지고 있습니다</a:t>
                </a:r>
                <a:r>
                  <a:rPr lang="en-US" altLang="ko-KR" dirty="0"/>
                  <a:t>.</a:t>
                </a:r>
              </a:p>
              <a:p>
                <a:pPr>
                  <a:lnSpc>
                    <a:spcPct val="110000"/>
                  </a:lnSpc>
                </a:pPr>
                <a:r>
                  <a:rPr lang="ko-KR" altLang="en-US" dirty="0"/>
                  <a:t>이 점이 </a:t>
                </a:r>
                <a:r>
                  <a:rPr lang="ko-KR" altLang="en-US" dirty="0" err="1"/>
                  <a:t>시그모이드가</a:t>
                </a:r>
                <a:r>
                  <a:rPr lang="ko-KR" altLang="en-US" dirty="0"/>
                  <a:t> 신경망의 활성화 함수로 인기 있는 이유 중 하나입니다</a:t>
                </a:r>
                <a:r>
                  <a:rPr lang="en-US" altLang="ko-KR" dirty="0"/>
                  <a:t>.</a:t>
                </a:r>
              </a:p>
              <a:p>
                <a:pPr>
                  <a:lnSpc>
                    <a:spcPct val="110000"/>
                  </a:lnSpc>
                </a:pPr>
                <a:endParaRPr lang="en-US" altLang="ko-KR" dirty="0"/>
              </a:p>
              <a:p>
                <a:pPr>
                  <a:lnSpc>
                    <a:spcPct val="110000"/>
                  </a:lnSpc>
                </a:pPr>
                <a:r>
                  <a:rPr lang="ko-KR" altLang="en-US" dirty="0"/>
                  <a:t>이제 이 결과들을 모두 적용해보겠습니다</a:t>
                </a:r>
                <a:r>
                  <a:rPr lang="en-US" altLang="ko-KR" dirty="0"/>
                  <a:t>.</a:t>
                </a:r>
              </a:p>
              <a:p>
                <a:pPr>
                  <a:lnSpc>
                    <a:spcPct val="110000"/>
                  </a:lnSpc>
                </a:pPr>
                <a:endParaRPr lang="en-US" altLang="ko-KR" dirty="0"/>
              </a:p>
              <a:p>
                <a:pPr>
                  <a:lnSpc>
                    <a:spcPct val="110000"/>
                  </a:lnSpc>
                </a:pPr>
                <a:r>
                  <a:rPr lang="ko-KR" altLang="en-US" dirty="0"/>
                  <a:t>두번째 식에서 </a:t>
                </a:r>
                <a:r>
                  <a:rPr lang="ko-KR" altLang="en-US" dirty="0" err="1"/>
                  <a:t>시그모이드</a:t>
                </a:r>
                <a:r>
                  <a:rPr lang="ko-KR" altLang="en-US" dirty="0"/>
                  <a:t> 항까지는 이해가 되는데</a:t>
                </a:r>
                <a:r>
                  <a:rPr lang="en-US" altLang="ko-KR" dirty="0"/>
                  <a:t>, </a:t>
                </a:r>
                <a:r>
                  <a:rPr lang="ko-KR" altLang="en-US" dirty="0"/>
                  <a:t>뒤에 붙은 항은 뭘까요</a:t>
                </a:r>
                <a:r>
                  <a:rPr lang="en-US" altLang="ko-KR" dirty="0"/>
                  <a:t>? </a:t>
                </a:r>
              </a:p>
              <a:p>
                <a:pPr>
                  <a:lnSpc>
                    <a:spcPct val="110000"/>
                  </a:lnSpc>
                </a:pPr>
                <a:r>
                  <a:rPr lang="ko-KR" altLang="en-US" dirty="0"/>
                  <a:t>이는 </a:t>
                </a:r>
                <a:r>
                  <a:rPr lang="ko-KR" altLang="en-US" dirty="0" err="1"/>
                  <a:t>시그모이드의</a:t>
                </a:r>
                <a:r>
                  <a:rPr lang="ko-KR" altLang="en-US" dirty="0"/>
                  <a:t> 미분 값에 연쇄 법칙이 적용된 결과입니다</a:t>
                </a:r>
                <a:r>
                  <a:rPr lang="en-US" altLang="ko-KR" dirty="0"/>
                  <a:t>. </a:t>
                </a:r>
              </a:p>
              <a:p>
                <a:pPr>
                  <a:lnSpc>
                    <a:spcPct val="110000"/>
                  </a:lnSpc>
                </a:pPr>
                <a:r>
                  <a:rPr lang="ko-KR" altLang="en-US" dirty="0" err="1"/>
                  <a:t>시그모이드</a:t>
                </a:r>
                <a:r>
                  <a:rPr lang="ko-KR" altLang="en-US" dirty="0"/>
                  <a:t> 함수 내의 표현식도 한 번 더 미분이 되어야 하기 때문입니다</a:t>
                </a:r>
                <a:r>
                  <a:rPr lang="en-US" altLang="ko-KR" dirty="0"/>
                  <a:t>. </a:t>
                </a:r>
              </a:p>
              <a:p>
                <a:pPr>
                  <a:lnSpc>
                    <a:spcPct val="110000"/>
                  </a:lnSpc>
                </a:pPr>
                <a:r>
                  <a:rPr lang="ko-KR" altLang="en-US" dirty="0"/>
                  <a:t>물론 그 답은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𝑗</m:t>
                        </m:r>
                      </m:sub>
                    </m:sSub>
                  </m:oMath>
                </a14:m>
                <a:r>
                  <a:rPr lang="ko-KR" altLang="en-US" dirty="0"/>
                  <a:t>라는 점을 우리는 알고 있습니다</a:t>
                </a:r>
                <a:r>
                  <a:rPr lang="en-US" altLang="ko-KR" dirty="0"/>
                  <a:t>.</a:t>
                </a:r>
              </a:p>
              <a:p>
                <a:pPr>
                  <a:lnSpc>
                    <a:spcPct val="110000"/>
                  </a:lnSpc>
                </a:pPr>
                <a:endParaRPr lang="en-US" altLang="ko-KR" dirty="0"/>
              </a:p>
              <a:p>
                <a:pPr>
                  <a:lnSpc>
                    <a:spcPct val="110000"/>
                  </a:lnSpc>
                </a:pPr>
                <a:r>
                  <a:rPr lang="ko-KR" altLang="en-US" dirty="0"/>
                  <a:t>최종 수식을 적기 전에 맨 앞의 </a:t>
                </a:r>
                <a:r>
                  <a:rPr lang="en-US" altLang="ko-KR" dirty="0"/>
                  <a:t>2</a:t>
                </a:r>
                <a:r>
                  <a:rPr lang="ko-KR" altLang="en-US" dirty="0"/>
                  <a:t>는 제거하겠습니다</a:t>
                </a:r>
                <a:r>
                  <a:rPr lang="en-US" altLang="ko-KR" dirty="0"/>
                  <a:t>. </a:t>
                </a:r>
              </a:p>
              <a:p>
                <a:pPr>
                  <a:lnSpc>
                    <a:spcPct val="110000"/>
                  </a:lnSpc>
                </a:pPr>
                <a:r>
                  <a:rPr lang="ko-KR" altLang="en-US" dirty="0"/>
                  <a:t>우리는 언덕에서 내려갈 수 있는 오차함수의 기울기 방향에만 관심이 있으므로 상수는 제거해도 무방합니다</a:t>
                </a:r>
                <a:r>
                  <a:rPr lang="en-US" altLang="ko-KR" dirty="0"/>
                  <a:t>.</a:t>
                </a:r>
              </a:p>
              <a:p>
                <a:pPr>
                  <a:lnSpc>
                    <a:spcPct val="110000"/>
                  </a:lnSpc>
                </a:pPr>
                <a:r>
                  <a:rPr lang="ko-KR" altLang="en-US" dirty="0"/>
                  <a:t>이제 최종 수식을 적어보겠습니다</a:t>
                </a:r>
                <a:r>
                  <a:rPr lang="en-US" altLang="ko-KR" dirty="0"/>
                  <a:t>. </a:t>
                </a:r>
              </a:p>
              <a:p>
                <a:pPr>
                  <a:lnSpc>
                    <a:spcPct val="110000"/>
                  </a:lnSpc>
                </a:pPr>
                <a:r>
                  <a:rPr lang="ko-KR" altLang="en-US" dirty="0"/>
                  <a:t>이 수식은 오차함수의 기울기를 표현함으로써 가중치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𝑗𝑘</m:t>
                        </m:r>
                      </m:sub>
                    </m:sSub>
                  </m:oMath>
                </a14:m>
                <a:r>
                  <a:rPr lang="ko-KR" altLang="en-US" dirty="0"/>
                  <a:t>를 조정해 나갈 수 있게 해줍니다</a:t>
                </a:r>
                <a:r>
                  <a:rPr lang="en-US" altLang="ko-KR" dirty="0"/>
                  <a:t>.</a:t>
                </a:r>
              </a:p>
              <a:p>
                <a:pPr>
                  <a:lnSpc>
                    <a:spcPct val="110000"/>
                  </a:lnSpc>
                </a:pPr>
                <a:r>
                  <a:rPr lang="ko-KR" altLang="en-US" dirty="0"/>
                  <a:t>바로 이 식이 신경망을 학습시키는 핵심입니다</a:t>
                </a:r>
                <a:r>
                  <a:rPr lang="en-US" altLang="ko-KR" dirty="0"/>
                  <a:t>.</a:t>
                </a:r>
              </a:p>
              <a:p>
                <a:pPr>
                  <a:lnSpc>
                    <a:spcPct val="110000"/>
                  </a:lnSpc>
                </a:pPr>
                <a:endParaRPr lang="en-US" altLang="ko-KR" dirty="0"/>
              </a:p>
              <a:p>
                <a:pPr>
                  <a:lnSpc>
                    <a:spcPct val="110000"/>
                  </a:lnSpc>
                </a:pPr>
                <a:r>
                  <a:rPr lang="ko-KR" altLang="en-US" dirty="0"/>
                  <a:t>수식을 다시 한번 살펴보겠습니다</a:t>
                </a:r>
                <a:r>
                  <a:rPr lang="en-US" altLang="ko-KR" dirty="0"/>
                  <a:t>.</a:t>
                </a:r>
              </a:p>
              <a:p>
                <a:pPr>
                  <a:lnSpc>
                    <a:spcPct val="110000"/>
                  </a:lnSpc>
                </a:pPr>
                <a:endParaRPr lang="en-US" altLang="ko-KR" dirty="0"/>
              </a:p>
              <a:p>
                <a:pPr>
                  <a:lnSpc>
                    <a:spcPct val="110000"/>
                  </a:lnSpc>
                </a:pPr>
                <a:r>
                  <a:rPr lang="ko-KR" altLang="en-US" dirty="0"/>
                  <a:t>첫 번째 항은 우리가 잘 알고 있는 </a:t>
                </a:r>
                <a:r>
                  <a:rPr lang="en-US" altLang="ko-KR" dirty="0"/>
                  <a:t>(</a:t>
                </a:r>
                <a:r>
                  <a:rPr lang="ko-KR" altLang="en-US" dirty="0" err="1"/>
                  <a:t>목표값</a:t>
                </a:r>
                <a:r>
                  <a:rPr lang="ko-KR" altLang="en-US" dirty="0"/>
                  <a:t> </a:t>
                </a:r>
                <a:r>
                  <a:rPr lang="en-US" altLang="ko-KR" dirty="0"/>
                  <a:t>– </a:t>
                </a:r>
                <a:r>
                  <a:rPr lang="ko-KR" altLang="en-US" dirty="0" err="1"/>
                  <a:t>실제값</a:t>
                </a:r>
                <a:r>
                  <a:rPr lang="en-US" altLang="ko-KR" dirty="0"/>
                  <a:t>) </a:t>
                </a:r>
                <a:r>
                  <a:rPr lang="ko-KR" altLang="en-US" dirty="0"/>
                  <a:t>오차입니다</a:t>
                </a:r>
                <a:r>
                  <a:rPr lang="en-US" altLang="ko-KR" dirty="0"/>
                  <a:t>. </a:t>
                </a:r>
              </a:p>
              <a:p>
                <a:pPr>
                  <a:lnSpc>
                    <a:spcPct val="110000"/>
                  </a:lnSpc>
                </a:pPr>
                <a:r>
                  <a:rPr lang="ko-KR" altLang="en-US" dirty="0"/>
                  <a:t>두 번째 항의 </a:t>
                </a:r>
                <a:r>
                  <a:rPr lang="ko-KR" altLang="en-US" dirty="0" err="1"/>
                  <a:t>시그모이드</a:t>
                </a:r>
                <a:r>
                  <a:rPr lang="ko-KR" altLang="en-US" dirty="0"/>
                  <a:t> 안에 있는 합 기호는 사실 최종 계층의 노드로 들어오는 신호에 불과합니다</a:t>
                </a:r>
                <a:r>
                  <a:rPr lang="en-US" altLang="ko-KR" dirty="0"/>
                  <a:t>. </a:t>
                </a:r>
              </a:p>
              <a:p>
                <a:pPr>
                  <a:lnSpc>
                    <a:spcPct val="110000"/>
                  </a:lnSpc>
                </a:pPr>
                <a:r>
                  <a:rPr lang="ko-KR" altLang="en-US" dirty="0"/>
                  <a:t>그러므로</a:t>
                </a:r>
                <a:r>
                  <a:rPr lang="en-US" altLang="ko-KR" dirty="0"/>
                  <a:t>,</a:t>
                </a:r>
                <a:r>
                  <a:rPr lang="ko-KR" altLang="en-US" dirty="0"/>
                  <a:t> 이를 더 간단히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𝑖</m:t>
                        </m:r>
                      </m:e>
                      <m:sub>
                        <m:r>
                          <a:rPr lang="en-US" altLang="ko-KR" i="1">
                            <a:latin typeface="Cambria Math" panose="02040503050406030204" pitchFamily="18" charset="0"/>
                          </a:rPr>
                          <m:t>𝑘</m:t>
                        </m:r>
                      </m:sub>
                    </m:sSub>
                  </m:oMath>
                </a14:m>
                <a:r>
                  <a:rPr lang="ko-KR" altLang="en-US" dirty="0"/>
                  <a:t>로 표기할 수 있습니다</a:t>
                </a:r>
                <a:r>
                  <a:rPr lang="en-US" altLang="ko-KR" dirty="0"/>
                  <a:t>.</a:t>
                </a:r>
              </a:p>
              <a:p>
                <a:pPr>
                  <a:lnSpc>
                    <a:spcPct val="110000"/>
                  </a:lnSpc>
                </a:pPr>
                <a:r>
                  <a:rPr lang="ko-KR" altLang="en-US" dirty="0"/>
                  <a:t>이는 활성화 함수가 적용되기 전 신호를 의미합니다</a:t>
                </a:r>
                <a:r>
                  <a:rPr lang="en-US" altLang="ko-KR" dirty="0"/>
                  <a:t>.</a:t>
                </a:r>
              </a:p>
              <a:p>
                <a:pPr>
                  <a:lnSpc>
                    <a:spcPct val="110000"/>
                  </a:lnSpc>
                </a:pPr>
                <a:r>
                  <a:rPr lang="ko-KR" altLang="en-US" dirty="0"/>
                  <a:t>마지막 항은 이전 은닉 계층의 노드 </a:t>
                </a:r>
                <a:r>
                  <a:rPr lang="en-US" altLang="ko-KR" dirty="0"/>
                  <a:t>j</a:t>
                </a:r>
                <a:r>
                  <a:rPr lang="ko-KR" altLang="en-US" dirty="0"/>
                  <a:t>의 결과 값입니다</a:t>
                </a:r>
                <a:r>
                  <a:rPr lang="en-US" altLang="ko-KR" dirty="0"/>
                  <a:t>. </a:t>
                </a:r>
              </a:p>
              <a:p>
                <a:pPr>
                  <a:lnSpc>
                    <a:spcPct val="110000"/>
                  </a:lnSpc>
                </a:pPr>
                <a:r>
                  <a:rPr lang="ko-KR" altLang="en-US" dirty="0"/>
                  <a:t>수식을 이렇게 나누어 살펴봄으로써 실제로 기울기에 영향을 주는 요소들</a:t>
                </a:r>
                <a:r>
                  <a:rPr lang="en-US" altLang="ko-KR" dirty="0"/>
                  <a:t>(</a:t>
                </a:r>
                <a:r>
                  <a:rPr lang="ko-KR" altLang="en-US" dirty="0"/>
                  <a:t>궁극적으로 가중치를 최적의 값으로 업데이트하는 요소들</a:t>
                </a:r>
                <a:r>
                  <a:rPr lang="en-US" altLang="ko-KR" dirty="0"/>
                  <a:t>)</a:t>
                </a:r>
                <a:r>
                  <a:rPr lang="ko-KR" altLang="en-US" dirty="0"/>
                  <a:t>에 대해 감을 잡을 수 있을 겁니다</a:t>
                </a:r>
                <a:r>
                  <a:rPr lang="en-US" altLang="ko-KR" dirty="0"/>
                  <a:t>.</a:t>
                </a:r>
              </a:p>
            </p:txBody>
          </p:sp>
        </mc:Choice>
        <mc:Fallback xmlns="">
          <p:sp>
            <p:nvSpPr>
              <p:cNvPr id="3" name="슬라이드 노트 개체 틀 2"/>
              <p:cNvSpPr>
                <a:spLocks noGrp="1"/>
              </p:cNvSpPr>
              <p:nvPr>
                <p:ph type="body" idx="1"/>
              </p:nvPr>
            </p:nvSpPr>
            <p:spPr/>
            <p:txBody>
              <a:bodyPr/>
              <a:lstStyle/>
              <a:p>
                <a:r>
                  <a:rPr lang="ko-KR" altLang="en-US" dirty="0"/>
                  <a:t>시그모이드 함수의 </a:t>
                </a:r>
                <a:r>
                  <a:rPr lang="ko-KR" altLang="en-US" dirty="0" err="1"/>
                  <a:t>미분값은</a:t>
                </a:r>
                <a:r>
                  <a:rPr lang="ko-KR" altLang="en-US" dirty="0"/>
                  <a:t> 다음과 같습니다</a:t>
                </a:r>
                <a:r>
                  <a:rPr lang="en-US" altLang="ko-KR" dirty="0"/>
                  <a:t>. </a:t>
                </a:r>
                <a:r>
                  <a:rPr lang="ko-KR" altLang="en-US" dirty="0" err="1"/>
                  <a:t>시그모이드</a:t>
                </a:r>
                <a:r>
                  <a:rPr lang="ko-KR" altLang="en-US" dirty="0"/>
                  <a:t> 미분한 결과도 식이 매우 간단하여 활용하기 편리하다는 장점을 가지고 있습니다</a:t>
                </a:r>
                <a:r>
                  <a:rPr lang="en-US" altLang="ko-KR" dirty="0"/>
                  <a:t>.</a:t>
                </a:r>
              </a:p>
              <a:p>
                <a:r>
                  <a:rPr lang="ko-KR" altLang="en-US" dirty="0"/>
                  <a:t>이런 점이 </a:t>
                </a:r>
                <a:r>
                  <a:rPr lang="ko-KR" altLang="en-US" dirty="0" err="1"/>
                  <a:t>시그모이드가</a:t>
                </a:r>
                <a:r>
                  <a:rPr lang="ko-KR" altLang="en-US" dirty="0"/>
                  <a:t> 신경망의 활성화 함수로 인기 있는 이유 중 하나입니다</a:t>
                </a:r>
                <a:r>
                  <a:rPr lang="en-US" altLang="ko-KR" dirty="0"/>
                  <a:t>.</a:t>
                </a:r>
              </a:p>
              <a:p>
                <a:endParaRPr lang="en-US" altLang="ko-KR" dirty="0"/>
              </a:p>
              <a:p>
                <a:r>
                  <a:rPr lang="ko-KR" altLang="en-US" dirty="0"/>
                  <a:t>이제 이 결과를 적용해보겠습니다</a:t>
                </a:r>
                <a:r>
                  <a:rPr lang="en-US" altLang="ko-KR" dirty="0"/>
                  <a:t>.</a:t>
                </a:r>
              </a:p>
              <a:p>
                <a:endParaRPr lang="en-US" altLang="ko-KR" dirty="0"/>
              </a:p>
              <a:p>
                <a:r>
                  <a:rPr lang="ko-KR" altLang="en-US" dirty="0" err="1"/>
                  <a:t>시그모이드</a:t>
                </a:r>
                <a:r>
                  <a:rPr lang="ko-KR" altLang="en-US" dirty="0"/>
                  <a:t> 항까지는 이해가 되는데</a:t>
                </a:r>
                <a:r>
                  <a:rPr lang="en-US" altLang="ko-KR" dirty="0"/>
                  <a:t>, </a:t>
                </a:r>
                <a:r>
                  <a:rPr lang="ko-KR" altLang="en-US" dirty="0"/>
                  <a:t>뒤에 붙은 항은 </a:t>
                </a:r>
                <a:r>
                  <a:rPr lang="ko-KR" altLang="en-US" dirty="0" err="1"/>
                  <a:t>뭘까요</a:t>
                </a:r>
                <a:r>
                  <a:rPr lang="en-US" altLang="ko-KR" dirty="0"/>
                  <a:t>? </a:t>
                </a:r>
                <a:r>
                  <a:rPr lang="ko-KR" altLang="en-US" dirty="0"/>
                  <a:t>이는 </a:t>
                </a:r>
                <a:r>
                  <a:rPr lang="ko-KR" altLang="en-US" dirty="0" err="1"/>
                  <a:t>시그모이드의</a:t>
                </a:r>
                <a:r>
                  <a:rPr lang="ko-KR" altLang="en-US" dirty="0"/>
                  <a:t> 미분 값에 연쇄 법칙이 적용된 결과입니다</a:t>
                </a:r>
                <a:r>
                  <a:rPr lang="en-US" altLang="ko-KR" dirty="0"/>
                  <a:t>. </a:t>
                </a:r>
                <a:r>
                  <a:rPr lang="ko-KR" altLang="en-US" dirty="0"/>
                  <a:t>간단히 말해 </a:t>
                </a:r>
                <a:r>
                  <a:rPr lang="ko-KR" altLang="en-US" dirty="0" err="1"/>
                  <a:t>시그모이드</a:t>
                </a:r>
                <a:r>
                  <a:rPr lang="ko-KR" altLang="en-US" dirty="0"/>
                  <a:t> 함수 내의 표현식도 한 번 더 미분이 되어야 하기 때문입니다</a:t>
                </a:r>
                <a:r>
                  <a:rPr lang="en-US" altLang="ko-KR" dirty="0"/>
                  <a:t>. </a:t>
                </a:r>
                <a:r>
                  <a:rPr lang="ko-KR" altLang="en-US" dirty="0"/>
                  <a:t>물론 그 답은 </a:t>
                </a:r>
                <a:r>
                  <a:rPr lang="en-US" altLang="ko-KR" b="0" i="0">
                    <a:latin typeface="Cambria Math" panose="02040503050406030204" pitchFamily="18" charset="0"/>
                  </a:rPr>
                  <a:t>𝑜_𝑗</a:t>
                </a:r>
                <a:r>
                  <a:rPr lang="ko-KR" altLang="en-US" dirty="0"/>
                  <a:t>라는 점을 우리는 알고있습니다</a:t>
                </a:r>
                <a:r>
                  <a:rPr lang="en-US" altLang="ko-KR" dirty="0"/>
                  <a:t>.</a:t>
                </a:r>
              </a:p>
              <a:p>
                <a:endParaRPr lang="en-US" altLang="ko-KR" dirty="0"/>
              </a:p>
              <a:p>
                <a:r>
                  <a:rPr lang="ko-KR" altLang="en-US" dirty="0"/>
                  <a:t>최종 수식을 적기 전에 맨 앞의 </a:t>
                </a:r>
                <a:r>
                  <a:rPr lang="en-US" altLang="ko-KR" dirty="0"/>
                  <a:t>2</a:t>
                </a:r>
                <a:r>
                  <a:rPr lang="ko-KR" altLang="en-US" dirty="0"/>
                  <a:t>는 제거하겠습니다</a:t>
                </a:r>
                <a:r>
                  <a:rPr lang="en-US" altLang="ko-KR" dirty="0"/>
                  <a:t>. </a:t>
                </a:r>
                <a:r>
                  <a:rPr lang="ko-KR" altLang="en-US" dirty="0"/>
                  <a:t>우리는 언덕에서 내려갈 수 있는 오차함수의 기울기 방향에만 관심이 있으므로 상수는 제거해도 무방합니다</a:t>
                </a:r>
                <a:r>
                  <a:rPr lang="en-US" altLang="ko-KR" dirty="0"/>
                  <a:t>.</a:t>
                </a:r>
                <a:endParaRPr lang="ko-KR" altLang="en-US" dirty="0"/>
              </a:p>
            </p:txBody>
          </p:sp>
        </mc:Fallback>
      </mc:AlternateContent>
      <p:sp>
        <p:nvSpPr>
          <p:cNvPr id="4" name="슬라이드 번호 개체 틀 3"/>
          <p:cNvSpPr>
            <a:spLocks noGrp="1"/>
          </p:cNvSpPr>
          <p:nvPr>
            <p:ph type="sldNum" sz="quarter" idx="10"/>
          </p:nvPr>
        </p:nvSpPr>
        <p:spPr/>
        <p:txBody>
          <a:bodyPr/>
          <a:lstStyle/>
          <a:p>
            <a:fld id="{3CF70147-22CF-48F7-93F3-AEE5688C4118}" type="slidenum">
              <a:rPr lang="ko-KR" altLang="en-US" smtClean="0"/>
              <a:t>40</a:t>
            </a:fld>
            <a:endParaRPr lang="ko-KR" altLang="en-US"/>
          </a:p>
        </p:txBody>
      </p:sp>
    </p:spTree>
    <p:extLst>
      <p:ext uri="{BB962C8B-B14F-4D97-AF65-F5344CB8AC3E}">
        <p14:creationId xmlns:p14="http://schemas.microsoft.com/office/powerpoint/2010/main" val="454479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시그모이드</a:t>
            </a:r>
            <a:r>
              <a:rPr lang="ko-KR" altLang="en-US" dirty="0"/>
              <a:t> 함수의 미분 풀이과정 입니다</a:t>
            </a:r>
            <a:endParaRPr lang="en-US" altLang="ko-KR" dirty="0"/>
          </a:p>
          <a:p>
            <a:r>
              <a:rPr lang="ko-KR" altLang="en-US" dirty="0" err="1"/>
              <a:t>시그모이드</a:t>
            </a:r>
            <a:r>
              <a:rPr lang="ko-KR" altLang="en-US" dirty="0"/>
              <a:t> 함수의 분모 부분을 다른 함수로 치환해서 연쇄 법칙을 적용하면 쉽게 풀 수 있습니다</a:t>
            </a:r>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41</a:t>
            </a:fld>
            <a:endParaRPr lang="ko-KR" altLang="en-US"/>
          </a:p>
        </p:txBody>
      </p:sp>
    </p:spTree>
    <p:extLst>
      <p:ext uri="{BB962C8B-B14F-4D97-AF65-F5344CB8AC3E}">
        <p14:creationId xmlns:p14="http://schemas.microsoft.com/office/powerpoint/2010/main" val="3647920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최종적으로 한 가지 작업이 남았습니다</a:t>
            </a:r>
            <a:r>
              <a:rPr lang="en-US" altLang="ko-KR" dirty="0"/>
              <a:t>. </a:t>
            </a:r>
          </a:p>
          <a:p>
            <a:r>
              <a:rPr lang="ko-KR" altLang="en-US" dirty="0"/>
              <a:t>앞에서 정리한 수식은 은닉 계층과 출력 계층 사이에 있는 가중치를 업데이트하기 위한 것입니다</a:t>
            </a:r>
            <a:r>
              <a:rPr lang="en-US" altLang="ko-KR" dirty="0"/>
              <a:t>. </a:t>
            </a:r>
          </a:p>
          <a:p>
            <a:r>
              <a:rPr lang="ko-KR" altLang="en-US" dirty="0"/>
              <a:t>이제 입력 계층과 은닉 계층 사이에 있는 가중치들에 대해서도 유사하게 오차 기울기를 찾아보겠습니다</a:t>
            </a:r>
            <a:r>
              <a:rPr lang="en-US" altLang="ko-KR" dirty="0"/>
              <a:t>.</a:t>
            </a:r>
          </a:p>
          <a:p>
            <a:endParaRPr lang="en-US" altLang="ko-KR" dirty="0"/>
          </a:p>
          <a:p>
            <a:r>
              <a:rPr lang="ko-KR" altLang="en-US" dirty="0"/>
              <a:t>이를</a:t>
            </a:r>
            <a:r>
              <a:rPr lang="en-US" altLang="ko-KR" dirty="0"/>
              <a:t> </a:t>
            </a:r>
            <a:r>
              <a:rPr lang="ko-KR" altLang="en-US" dirty="0"/>
              <a:t>위해 복잡한 대수학을 할 필요가 없다는 것을 알고 있습니다</a:t>
            </a:r>
            <a:r>
              <a:rPr lang="en-US" altLang="ko-KR" dirty="0"/>
              <a:t>. </a:t>
            </a:r>
          </a:p>
          <a:p>
            <a:r>
              <a:rPr lang="ko-KR" altLang="en-US" dirty="0"/>
              <a:t>방금한 것과 같이 단순하게 이들 가중치에 대한 수식을 만들어 보겠습니다</a:t>
            </a:r>
            <a:r>
              <a:rPr lang="en-US" altLang="ko-KR" dirty="0"/>
              <a:t>.</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42</a:t>
            </a:fld>
            <a:endParaRPr lang="ko-KR" altLang="en-US"/>
          </a:p>
        </p:txBody>
      </p:sp>
    </p:spTree>
    <p:extLst>
      <p:ext uri="{BB962C8B-B14F-4D97-AF65-F5344CB8AC3E}">
        <p14:creationId xmlns:p14="http://schemas.microsoft.com/office/powerpoint/2010/main" val="6537264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두 번째 최종 수식</a:t>
            </a:r>
            <a:r>
              <a:rPr lang="en-US" altLang="ko-KR" dirty="0"/>
              <a:t>, </a:t>
            </a:r>
            <a:r>
              <a:rPr lang="ko-KR" altLang="en-US" dirty="0"/>
              <a:t>즉 입력 계층과 은닉 계층 사이의 가중치에 대한 </a:t>
            </a:r>
            <a:r>
              <a:rPr lang="ko-KR" altLang="en-US" dirty="0" err="1"/>
              <a:t>오차함수의</a:t>
            </a:r>
            <a:r>
              <a:rPr lang="ko-KR" altLang="en-US" dirty="0"/>
              <a:t> 기울기는 하단의 식과 같이 표현할 수 있습니다</a:t>
            </a:r>
            <a:r>
              <a:rPr lang="en-US" altLang="ko-KR" dirty="0"/>
              <a:t>.</a:t>
            </a:r>
          </a:p>
          <a:p>
            <a:endParaRPr lang="en-US" altLang="ko-KR" dirty="0"/>
          </a:p>
          <a:p>
            <a:r>
              <a:rPr lang="ko-KR" altLang="en-US" dirty="0"/>
              <a:t>이제 우리는 기울기에 대한 모든 수식을 구했습니다</a:t>
            </a:r>
            <a:r>
              <a:rPr lang="en-US" altLang="ko-KR" dirty="0"/>
              <a:t>. </a:t>
            </a:r>
          </a:p>
          <a:p>
            <a:r>
              <a:rPr lang="ko-KR" altLang="en-US" dirty="0"/>
              <a:t>학습 데이터를 이용해 학습을 진행할 때마다 이식들을 이용해서 가중치를 업데이트하면 되는 것입니다</a:t>
            </a:r>
            <a:r>
              <a:rPr lang="en-US" altLang="ko-KR" dirty="0"/>
              <a:t>.</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43</a:t>
            </a:fld>
            <a:endParaRPr lang="ko-KR" altLang="en-US"/>
          </a:p>
        </p:txBody>
      </p:sp>
    </p:spTree>
    <p:extLst>
      <p:ext uri="{BB962C8B-B14F-4D97-AF65-F5344CB8AC3E}">
        <p14:creationId xmlns:p14="http://schemas.microsoft.com/office/powerpoint/2010/main" val="50730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가중치는 기울기와 반대 방향으로 진행된다는 것을 기억하시지요</a:t>
            </a:r>
            <a:r>
              <a:rPr lang="en-US" altLang="ko-KR" dirty="0"/>
              <a:t>?</a:t>
            </a:r>
          </a:p>
          <a:p>
            <a:r>
              <a:rPr lang="ko-KR" altLang="en-US" dirty="0"/>
              <a:t>이제 </a:t>
            </a:r>
            <a:r>
              <a:rPr lang="ko-KR" altLang="en-US" dirty="0" err="1"/>
              <a:t>학습률</a:t>
            </a:r>
            <a:r>
              <a:rPr lang="ko-KR" altLang="en-US" dirty="0"/>
              <a:t> 인자를 적용함으로써 변화의 정도를 조정하겠습니다</a:t>
            </a:r>
            <a:r>
              <a:rPr lang="en-US" altLang="ko-KR" dirty="0"/>
              <a:t>. </a:t>
            </a:r>
          </a:p>
          <a:p>
            <a:r>
              <a:rPr lang="ko-KR" altLang="en-US" dirty="0" err="1"/>
              <a:t>학습률은</a:t>
            </a:r>
            <a:r>
              <a:rPr lang="ko-KR" altLang="en-US" dirty="0"/>
              <a:t> 문제에 따라 조금씩 다르게 튜닝해야 합니다</a:t>
            </a:r>
            <a:r>
              <a:rPr lang="en-US" altLang="ko-KR" dirty="0"/>
              <a:t>.</a:t>
            </a:r>
          </a:p>
          <a:p>
            <a:endParaRPr lang="en-US" altLang="ko-KR" dirty="0"/>
          </a:p>
          <a:p>
            <a:r>
              <a:rPr lang="ko-KR" altLang="en-US" dirty="0"/>
              <a:t>앞에서 우리가 선형 분류자 학습을 시킬 때에도 </a:t>
            </a:r>
            <a:r>
              <a:rPr lang="ko-KR" altLang="en-US" dirty="0" err="1"/>
              <a:t>학습률이</a:t>
            </a:r>
            <a:r>
              <a:rPr lang="ko-KR" altLang="en-US" dirty="0"/>
              <a:t> 적합하지 않은 학습 데이터에서 받은 나쁜 영향을 줄이고 가중치가 최저점 근처에서 오버슈팅하는 것을 방지했습니다</a:t>
            </a:r>
            <a:r>
              <a:rPr lang="en-US" altLang="ko-KR" dirty="0"/>
              <a:t>.</a:t>
            </a:r>
          </a:p>
          <a:p>
            <a:endParaRPr lang="en-US" altLang="ko-KR" dirty="0"/>
          </a:p>
          <a:p>
            <a:r>
              <a:rPr lang="ko-KR" altLang="en-US" dirty="0"/>
              <a:t>업데이트된 새로운 가중치는 방금 구한 오차 기울기에 상수를 곱한 값을 원래 가중치에서 빼 줌으로써 구할 수 있다는 뜻입니다</a:t>
            </a:r>
            <a:r>
              <a:rPr lang="en-US" altLang="ko-KR" dirty="0"/>
              <a:t>.</a:t>
            </a:r>
          </a:p>
          <a:p>
            <a:r>
              <a:rPr lang="ko-KR" altLang="en-US" dirty="0"/>
              <a:t>빼는 이유는 양의 기울기일 경우에는 가중치를 줄이고</a:t>
            </a:r>
            <a:r>
              <a:rPr lang="en-US" altLang="ko-KR" dirty="0"/>
              <a:t>, </a:t>
            </a:r>
            <a:r>
              <a:rPr lang="ko-KR" altLang="en-US" dirty="0"/>
              <a:t>음의 기울기일 경우에는 가중치를 늘리기 위함입니다</a:t>
            </a:r>
            <a:r>
              <a:rPr lang="en-US" altLang="ko-KR" dirty="0"/>
              <a:t>.</a:t>
            </a:r>
          </a:p>
          <a:p>
            <a:r>
              <a:rPr lang="ko-KR" altLang="en-US" dirty="0"/>
              <a:t>여기서 상수 알파는 </a:t>
            </a:r>
            <a:r>
              <a:rPr lang="ko-KR" altLang="en-US" dirty="0" err="1"/>
              <a:t>오버슈팅을</a:t>
            </a:r>
            <a:r>
              <a:rPr lang="ko-KR" altLang="en-US" dirty="0"/>
              <a:t> 방지하기 위해 변화의 강도를 조정하는 역할을 하며</a:t>
            </a:r>
            <a:r>
              <a:rPr lang="en-US" altLang="ko-KR" dirty="0"/>
              <a:t>, </a:t>
            </a:r>
            <a:r>
              <a:rPr lang="ko-KR" altLang="en-US" dirty="0"/>
              <a:t>이를 </a:t>
            </a:r>
            <a:r>
              <a:rPr lang="ko-KR" altLang="en-US" dirty="0" err="1"/>
              <a:t>학습률이라고</a:t>
            </a:r>
            <a:r>
              <a:rPr lang="ko-KR" altLang="en-US" dirty="0"/>
              <a:t> 합니다</a:t>
            </a:r>
            <a:r>
              <a:rPr lang="en-US" altLang="ko-KR" dirty="0"/>
              <a:t>.</a:t>
            </a:r>
          </a:p>
          <a:p>
            <a:endParaRPr lang="en-US" altLang="ko-KR" dirty="0"/>
          </a:p>
          <a:p>
            <a:r>
              <a:rPr lang="ko-KR" altLang="en-US" dirty="0"/>
              <a:t>이 수식은 은닉 계층과 출력 계층 사이의 가중치 뿐만 아니라</a:t>
            </a:r>
            <a:r>
              <a:rPr lang="en-US" altLang="ko-KR" dirty="0"/>
              <a:t>, </a:t>
            </a:r>
            <a:r>
              <a:rPr lang="ko-KR" altLang="en-US" dirty="0"/>
              <a:t>입력 계층과 은닉 </a:t>
            </a:r>
            <a:r>
              <a:rPr lang="ko-KR" altLang="en-US" dirty="0" err="1"/>
              <a:t>계층사이의</a:t>
            </a:r>
            <a:r>
              <a:rPr lang="ko-KR" altLang="en-US" dirty="0"/>
              <a:t> 가중치에서도 동일하게 적용됩니다</a:t>
            </a:r>
            <a:r>
              <a:rPr lang="en-US" altLang="ko-KR" dirty="0"/>
              <a:t>.</a:t>
            </a:r>
          </a:p>
          <a:p>
            <a:r>
              <a:rPr lang="ko-KR" altLang="en-US" dirty="0"/>
              <a:t>앞에서 구한 두 가지 오차 기울기 수식을 경우에 따라 다르게 사용하면 됩니다</a:t>
            </a:r>
            <a:r>
              <a:rPr lang="en-US" altLang="ko-KR" dirty="0"/>
              <a:t>.</a:t>
            </a:r>
          </a:p>
          <a:p>
            <a:endParaRPr lang="en-US" altLang="ko-KR" dirty="0"/>
          </a:p>
          <a:p>
            <a:r>
              <a:rPr lang="ko-KR" altLang="en-US" dirty="0"/>
              <a:t>이러한 계산을 </a:t>
            </a:r>
            <a:r>
              <a:rPr lang="ko-KR" altLang="en-US" dirty="0" err="1"/>
              <a:t>행렬곱으로</a:t>
            </a:r>
            <a:r>
              <a:rPr lang="ko-KR" altLang="en-US" dirty="0"/>
              <a:t> 어떻게 표현할지 보겠습니다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44</a:t>
            </a:fld>
            <a:endParaRPr lang="ko-KR" altLang="en-US"/>
          </a:p>
        </p:txBody>
      </p:sp>
    </p:spTree>
    <p:extLst>
      <p:ext uri="{BB962C8B-B14F-4D97-AF65-F5344CB8AC3E}">
        <p14:creationId xmlns:p14="http://schemas.microsoft.com/office/powerpoint/2010/main" val="3155048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ko-KR" altLang="en-US" dirty="0"/>
                  <a:t>가중치 변화 행렬의 각 원소들이 어떻게 구성되는지 적어보겠습니다</a:t>
                </a:r>
                <a:r>
                  <a:rPr lang="en-US" altLang="ko-KR" dirty="0"/>
                  <a:t>.</a:t>
                </a:r>
              </a:p>
              <a:p>
                <a:endParaRPr lang="en-US" altLang="ko-KR" dirty="0"/>
              </a:p>
              <a:p>
                <a:r>
                  <a:rPr lang="ko-KR" altLang="en-US" dirty="0"/>
                  <a:t>여기에서는 </a:t>
                </a:r>
                <a:r>
                  <a:rPr lang="ko-KR" altLang="en-US" dirty="0" err="1"/>
                  <a:t>학습률</a:t>
                </a:r>
                <a:r>
                  <a:rPr lang="ko-KR" altLang="en-US" dirty="0"/>
                  <a:t> 알파를 생략했지만</a:t>
                </a:r>
                <a:r>
                  <a:rPr lang="en-US" altLang="ko-KR" dirty="0"/>
                  <a:t>, </a:t>
                </a:r>
                <a:r>
                  <a:rPr lang="ko-KR" altLang="en-US" dirty="0" err="1"/>
                  <a:t>학습률은</a:t>
                </a:r>
                <a:r>
                  <a:rPr lang="ko-KR" altLang="en-US" dirty="0"/>
                  <a:t> 그저 상수일 뿐 우리가 </a:t>
                </a:r>
                <a:r>
                  <a:rPr lang="ko-KR" altLang="en-US" dirty="0" err="1"/>
                  <a:t>행렬곱을</a:t>
                </a:r>
                <a:r>
                  <a:rPr lang="ko-KR" altLang="en-US" dirty="0"/>
                  <a:t> 수행하는 데에는 아무런 영향을 주지 않기 때문에 문제 없습니다</a:t>
                </a:r>
                <a:r>
                  <a:rPr lang="en-US" altLang="ko-KR" dirty="0"/>
                  <a:t>.</a:t>
                </a:r>
              </a:p>
              <a:p>
                <a:r>
                  <a:rPr lang="ko-KR" altLang="en-US" dirty="0"/>
                  <a:t>가중치 변화의 행렬은 한 계층의 노드 </a:t>
                </a:r>
                <a:r>
                  <a:rPr lang="en-US" altLang="ko-KR" dirty="0"/>
                  <a:t>j</a:t>
                </a:r>
                <a:r>
                  <a:rPr lang="ko-KR" altLang="en-US" dirty="0"/>
                  <a:t>와 다음 계층의 노드 </a:t>
                </a:r>
                <a:r>
                  <a:rPr lang="en-US" altLang="ko-KR" dirty="0"/>
                  <a:t>k</a:t>
                </a:r>
                <a:r>
                  <a:rPr lang="ko-KR" altLang="en-US" dirty="0"/>
                  <a:t>를 연결하는 가중치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𝑗𝑘</m:t>
                        </m:r>
                      </m:sub>
                    </m:sSub>
                    <m:r>
                      <a:rPr lang="ko-KR" altLang="en-US" i="1">
                        <a:latin typeface="Cambria Math" panose="02040503050406030204" pitchFamily="18" charset="0"/>
                      </a:rPr>
                      <m:t>를</m:t>
                    </m:r>
                  </m:oMath>
                </a14:m>
                <a:r>
                  <a:rPr lang="en-US" altLang="ko-KR" dirty="0"/>
                  <a:t> </a:t>
                </a:r>
                <a:r>
                  <a:rPr lang="ko-KR" altLang="en-US" dirty="0"/>
                  <a:t>조정하는 역할을 합니다</a:t>
                </a:r>
                <a:r>
                  <a:rPr lang="en-US" altLang="ko-KR" dirty="0"/>
                  <a:t>. </a:t>
                </a:r>
              </a:p>
              <a:p>
                <a:r>
                  <a:rPr lang="ko-KR" altLang="en-US" dirty="0"/>
                  <a:t>앞에서 보았던 계층별 </a:t>
                </a:r>
                <a:r>
                  <a:rPr lang="ko-KR" altLang="en-US" dirty="0" err="1"/>
                  <a:t>미분식에서</a:t>
                </a:r>
                <a:r>
                  <a:rPr lang="ko-KR" altLang="en-US" dirty="0"/>
                  <a:t> 첫 항은 다음 계층으로부터의 값들을 이용하고</a:t>
                </a:r>
                <a:r>
                  <a:rPr lang="en-US" altLang="ko-KR" dirty="0"/>
                  <a:t>, </a:t>
                </a:r>
                <a:r>
                  <a:rPr lang="ko-KR" altLang="en-US" dirty="0"/>
                  <a:t>뒤 항은 이전 계층으로 부터의 값들을 이용한다는 것을 볼 수 있었습니다</a:t>
                </a:r>
                <a:r>
                  <a:rPr lang="en-US" altLang="ko-KR" dirty="0"/>
                  <a:t>.</a:t>
                </a:r>
              </a:p>
              <a:p>
                <a:endParaRPr lang="en-US" altLang="ko-KR" dirty="0"/>
              </a:p>
              <a:p>
                <a:r>
                  <a:rPr lang="ko-KR" altLang="en-US" dirty="0"/>
                  <a:t>앞에서 본 계층별 </a:t>
                </a:r>
                <a:r>
                  <a:rPr lang="ko-KR" altLang="en-US" dirty="0" err="1"/>
                  <a:t>미분식에서</a:t>
                </a:r>
                <a:r>
                  <a:rPr lang="ko-KR" altLang="en-US" dirty="0"/>
                  <a:t> 뒤 항은 행이 하나인 </a:t>
                </a:r>
                <a:r>
                  <a:rPr lang="ko-KR" altLang="en-US" dirty="0" err="1"/>
                  <a:t>행렬로서</a:t>
                </a:r>
                <a:r>
                  <a:rPr lang="ko-KR" altLang="en-US" dirty="0"/>
                  <a:t> 바로 직전 계층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𝑗</m:t>
                        </m:r>
                      </m:sub>
                    </m:sSub>
                  </m:oMath>
                </a14:m>
                <a:r>
                  <a:rPr lang="ko-KR" altLang="en-US" dirty="0"/>
                  <a:t>로 부터의 결과값의 </a:t>
                </a:r>
                <a:r>
                  <a:rPr lang="ko-KR" altLang="en-US" dirty="0" err="1"/>
                  <a:t>전치행렬</a:t>
                </a:r>
                <a:r>
                  <a:rPr lang="ko-KR" altLang="en-US" dirty="0"/>
                  <a:t> 입니다</a:t>
                </a:r>
                <a:r>
                  <a:rPr lang="en-US" altLang="ko-KR" dirty="0"/>
                  <a:t>.</a:t>
                </a:r>
              </a:p>
              <a:p>
                <a:r>
                  <a:rPr lang="ko-KR" altLang="en-US" dirty="0"/>
                  <a:t>따라서 이러한 가중치 업데이트 행렬은 하단의 식과 같이 표현할 수 있습니다</a:t>
                </a:r>
                <a:r>
                  <a:rPr lang="en-US" altLang="ko-KR" dirty="0"/>
                  <a:t>.</a:t>
                </a:r>
              </a:p>
            </p:txBody>
          </p:sp>
        </mc:Choice>
        <mc:Fallback xmlns="">
          <p:sp>
            <p:nvSpPr>
              <p:cNvPr id="3" name="슬라이드 노트 개체 틀 2"/>
              <p:cNvSpPr>
                <a:spLocks noGrp="1"/>
              </p:cNvSpPr>
              <p:nvPr>
                <p:ph type="body" idx="1"/>
              </p:nvPr>
            </p:nvSpPr>
            <p:spPr/>
            <p:txBody>
              <a:bodyPr/>
              <a:lstStyle/>
              <a:p>
                <a:r>
                  <a:rPr lang="ko-KR" altLang="en-US" dirty="0"/>
                  <a:t>가중치 변화 행렬의 각 원소들이 어떻게 구성되는지 적어보겠습니다</a:t>
                </a:r>
                <a:r>
                  <a:rPr lang="en-US" altLang="ko-KR" dirty="0"/>
                  <a:t>.</a:t>
                </a:r>
              </a:p>
              <a:p>
                <a:endParaRPr lang="en-US" altLang="ko-KR" dirty="0"/>
              </a:p>
              <a:p>
                <a:r>
                  <a:rPr lang="ko-KR" altLang="en-US" dirty="0"/>
                  <a:t>여기에서는 </a:t>
                </a:r>
                <a:r>
                  <a:rPr lang="ko-KR" altLang="en-US" dirty="0" err="1"/>
                  <a:t>학습률</a:t>
                </a:r>
                <a:r>
                  <a:rPr lang="ko-KR" altLang="en-US" dirty="0"/>
                  <a:t> 알파를 생략했지만</a:t>
                </a:r>
                <a:r>
                  <a:rPr lang="en-US" altLang="ko-KR" dirty="0"/>
                  <a:t>, </a:t>
                </a:r>
                <a:r>
                  <a:rPr lang="ko-KR" altLang="en-US" dirty="0" err="1"/>
                  <a:t>학습률은</a:t>
                </a:r>
                <a:r>
                  <a:rPr lang="ko-KR" altLang="en-US" dirty="0"/>
                  <a:t> 그저 상수일 뿐 우리가 </a:t>
                </a:r>
                <a:r>
                  <a:rPr lang="ko-KR" altLang="en-US" dirty="0" err="1"/>
                  <a:t>행렬곱을</a:t>
                </a:r>
                <a:r>
                  <a:rPr lang="ko-KR" altLang="en-US" dirty="0"/>
                  <a:t> </a:t>
                </a:r>
                <a:r>
                  <a:rPr lang="ko-KR" altLang="en-US" dirty="0" err="1"/>
                  <a:t>수행하는데에는</a:t>
                </a:r>
                <a:r>
                  <a:rPr lang="ko-KR" altLang="en-US" dirty="0"/>
                  <a:t> 아무런 영향을 주지 않기 때문에 문제 없습니다</a:t>
                </a:r>
                <a:r>
                  <a:rPr lang="en-US" altLang="ko-KR" dirty="0"/>
                  <a:t>.</a:t>
                </a:r>
              </a:p>
              <a:p>
                <a:r>
                  <a:rPr lang="ko-KR" altLang="en-US" dirty="0"/>
                  <a:t>가중치 변화의 행렬은 한 계층의 노드 </a:t>
                </a:r>
                <a:r>
                  <a:rPr lang="en-US" altLang="ko-KR" dirty="0"/>
                  <a:t>j</a:t>
                </a:r>
                <a:r>
                  <a:rPr lang="ko-KR" altLang="en-US" dirty="0"/>
                  <a:t>와 다음 계층의 노드 </a:t>
                </a:r>
                <a:r>
                  <a:rPr lang="en-US" altLang="ko-KR" dirty="0"/>
                  <a:t>k</a:t>
                </a:r>
                <a:r>
                  <a:rPr lang="ko-KR" altLang="en-US" dirty="0"/>
                  <a:t>를 연결하는 가중치 </a:t>
                </a:r>
                <a:r>
                  <a:rPr lang="en-US" altLang="ko-KR" b="0" i="0">
                    <a:latin typeface="Cambria Math" panose="02040503050406030204" pitchFamily="18" charset="0"/>
                  </a:rPr>
                  <a:t>𝑤_𝑗𝑘</a:t>
                </a:r>
                <a:r>
                  <a:rPr lang="ko-KR" altLang="en-US" b="0" i="0">
                    <a:latin typeface="Cambria Math" panose="02040503050406030204" pitchFamily="18" charset="0"/>
                  </a:rPr>
                  <a:t> </a:t>
                </a:r>
                <a:r>
                  <a:rPr lang="ko-KR" altLang="en-US" i="0">
                    <a:latin typeface="Cambria Math" panose="02040503050406030204" pitchFamily="18" charset="0"/>
                  </a:rPr>
                  <a:t>를</a:t>
                </a:r>
                <a:r>
                  <a:rPr lang="en-US" altLang="ko-KR" dirty="0"/>
                  <a:t> </a:t>
                </a:r>
                <a:r>
                  <a:rPr lang="ko-KR" altLang="en-US" dirty="0"/>
                  <a:t>조정하는 역할을 합니다</a:t>
                </a:r>
                <a:r>
                  <a:rPr lang="en-US" altLang="ko-KR" dirty="0"/>
                  <a:t>. </a:t>
                </a:r>
                <a:r>
                  <a:rPr lang="ko-KR" altLang="en-US" dirty="0"/>
                  <a:t>앞의 수식에서 앞 항은 다음 계층으로부터의 값들을 이용하며</a:t>
                </a:r>
                <a:r>
                  <a:rPr lang="en-US" altLang="ko-KR" dirty="0"/>
                  <a:t>, </a:t>
                </a:r>
                <a:r>
                  <a:rPr lang="ko-KR" altLang="en-US" dirty="0"/>
                  <a:t>뒤 항은 전 계층 으로부터의 값들을 이용한다는</a:t>
                </a:r>
                <a:r>
                  <a:rPr lang="ko-KR" altLang="en-US" baseline="0" dirty="0"/>
                  <a:t> 것을 볼 수 있습니다</a:t>
                </a:r>
                <a:r>
                  <a:rPr lang="en-US" altLang="ko-KR" baseline="0" dirty="0"/>
                  <a:t>.</a:t>
                </a:r>
              </a:p>
              <a:p>
                <a:endParaRPr lang="en-US" altLang="ko-KR" baseline="0" dirty="0"/>
              </a:p>
              <a:p>
                <a:r>
                  <a:rPr lang="ko-KR" altLang="en-US" baseline="0" dirty="0"/>
                  <a:t>앞에서 뒤 항은 행이 하나인 행렬로 바로 직전 계층 </a:t>
                </a:r>
                <a:r>
                  <a:rPr lang="en-US" altLang="ko-KR" b="0" i="0" baseline="0">
                    <a:latin typeface="Cambria Math" panose="02040503050406030204" pitchFamily="18" charset="0"/>
                  </a:rPr>
                  <a:t>𝑜_𝑖</a:t>
                </a:r>
                <a:r>
                  <a:rPr lang="ko-KR" altLang="en-US" dirty="0"/>
                  <a:t>로 부터의 결과값의 </a:t>
                </a:r>
                <a:r>
                  <a:rPr lang="ko-KR" altLang="en-US" dirty="0" err="1"/>
                  <a:t>전치행렬입니다</a:t>
                </a:r>
                <a:r>
                  <a:rPr lang="en-US" altLang="ko-KR" dirty="0"/>
                  <a:t>.</a:t>
                </a:r>
              </a:p>
              <a:p>
                <a:r>
                  <a:rPr lang="ko-KR" altLang="en-US" dirty="0"/>
                  <a:t>따라서 이러한 가중치 업데이트 행렬은 다음과 같이 표현할 수 있습니다</a:t>
                </a:r>
                <a:r>
                  <a:rPr lang="en-US" altLang="ko-KR" dirty="0"/>
                  <a:t>.</a:t>
                </a:r>
              </a:p>
              <a:p>
                <a:r>
                  <a:rPr lang="ko-KR" altLang="en-US" dirty="0"/>
                  <a:t>사실상 출력 노드들로 이루어진 행렬이기 때문에 수식에서 </a:t>
                </a:r>
                <a:r>
                  <a:rPr lang="ko-KR" altLang="en-US" dirty="0" err="1"/>
                  <a:t>시그모이드는</a:t>
                </a:r>
                <a:r>
                  <a:rPr lang="ko-KR" altLang="en-US" dirty="0"/>
                  <a:t> 뺐습니다</a:t>
                </a:r>
                <a:r>
                  <a:rPr lang="en-US" altLang="ko-KR" dirty="0"/>
                  <a:t>.</a:t>
                </a:r>
              </a:p>
            </p:txBody>
          </p:sp>
        </mc:Fallback>
      </mc:AlternateContent>
      <p:sp>
        <p:nvSpPr>
          <p:cNvPr id="4" name="슬라이드 번호 개체 틀 3"/>
          <p:cNvSpPr>
            <a:spLocks noGrp="1"/>
          </p:cNvSpPr>
          <p:nvPr>
            <p:ph type="sldNum" sz="quarter" idx="10"/>
          </p:nvPr>
        </p:nvSpPr>
        <p:spPr/>
        <p:txBody>
          <a:bodyPr/>
          <a:lstStyle/>
          <a:p>
            <a:fld id="{3CF70147-22CF-48F7-93F3-AEE5688C4118}" type="slidenum">
              <a:rPr lang="ko-KR" altLang="en-US" smtClean="0"/>
              <a:t>45</a:t>
            </a:fld>
            <a:endParaRPr lang="ko-KR" altLang="en-US"/>
          </a:p>
        </p:txBody>
      </p:sp>
    </p:spTree>
    <p:extLst>
      <p:ext uri="{BB962C8B-B14F-4D97-AF65-F5344CB8AC3E}">
        <p14:creationId xmlns:p14="http://schemas.microsoft.com/office/powerpoint/2010/main" val="1852460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46</a:t>
            </a:fld>
            <a:endParaRPr lang="ko-KR" altLang="en-US"/>
          </a:p>
        </p:txBody>
      </p:sp>
    </p:spTree>
    <p:extLst>
      <p:ext uri="{BB962C8B-B14F-4D97-AF65-F5344CB8AC3E}">
        <p14:creationId xmlns:p14="http://schemas.microsoft.com/office/powerpoint/2010/main" val="706816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47</a:t>
            </a:fld>
            <a:endParaRPr lang="ko-KR" altLang="en-US"/>
          </a:p>
        </p:txBody>
      </p:sp>
    </p:spTree>
    <p:extLst>
      <p:ext uri="{BB962C8B-B14F-4D97-AF65-F5344CB8AC3E}">
        <p14:creationId xmlns:p14="http://schemas.microsoft.com/office/powerpoint/2010/main" val="1094345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ko-KR" altLang="en-US" dirty="0"/>
                  <a:t>가중치 업데이트가 제대로 동작하는지 확인하기 위해 예제를 살펴보겠습니다</a:t>
                </a:r>
                <a:r>
                  <a:rPr lang="en-US" altLang="ko-KR" dirty="0"/>
                  <a:t>.</a:t>
                </a:r>
              </a:p>
              <a:p>
                <a:endParaRPr lang="en-US" altLang="ko-KR" dirty="0"/>
              </a:p>
              <a:p>
                <a:r>
                  <a:rPr lang="ko-KR" altLang="en-US" dirty="0"/>
                  <a:t>이 신경망은 앞에서 봤던 것인데요</a:t>
                </a:r>
                <a:r>
                  <a:rPr lang="en-US" altLang="ko-KR" dirty="0"/>
                  <a:t>, </a:t>
                </a:r>
              </a:p>
              <a:p>
                <a:r>
                  <a:rPr lang="ko-KR" altLang="en-US" dirty="0"/>
                  <a:t>이번에는 은닉 계층의 첫 번째 노드에서의 결과값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𝑗</m:t>
                        </m:r>
                        <m:r>
                          <a:rPr lang="en-US" altLang="ko-KR" b="0" i="1" smtClean="0">
                            <a:latin typeface="Cambria Math" panose="02040503050406030204" pitchFamily="18" charset="0"/>
                          </a:rPr>
                          <m:t>=1</m:t>
                        </m:r>
                      </m:sub>
                    </m:sSub>
                  </m:oMath>
                </a14:m>
                <a:r>
                  <a:rPr lang="ko-KR" altLang="en-US" dirty="0"/>
                  <a:t> </a:t>
                </a:r>
                <a:r>
                  <a:rPr lang="en-US" altLang="ko-KR" dirty="0"/>
                  <a:t>= 0.4</a:t>
                </a:r>
                <a:r>
                  <a:rPr lang="en-US" altLang="ko-KR" baseline="0" dirty="0"/>
                  <a:t> </a:t>
                </a:r>
                <a:r>
                  <a:rPr lang="ko-KR" altLang="en-US" baseline="0" dirty="0"/>
                  <a:t>와 두 번째 노드에서의 </a:t>
                </a:r>
                <a:r>
                  <a:rPr lang="ko-KR" altLang="en-US" dirty="0"/>
                  <a:t>결과값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𝑗</m:t>
                        </m:r>
                        <m:r>
                          <a:rPr lang="en-US" altLang="ko-KR" b="0" i="1" smtClean="0">
                            <a:latin typeface="Cambria Math" panose="02040503050406030204" pitchFamily="18" charset="0"/>
                          </a:rPr>
                          <m:t>=2</m:t>
                        </m:r>
                      </m:sub>
                    </m:sSub>
                  </m:oMath>
                </a14:m>
                <a:r>
                  <a:rPr lang="ko-KR" altLang="en-US" dirty="0"/>
                  <a:t> </a:t>
                </a:r>
                <a:r>
                  <a:rPr lang="en-US" altLang="ko-KR" dirty="0"/>
                  <a:t>= 0.5</a:t>
                </a:r>
                <a:r>
                  <a:rPr lang="ko-KR" altLang="en-US" dirty="0"/>
                  <a:t>를 추가했습니다</a:t>
                </a:r>
                <a:r>
                  <a:rPr lang="en-US" altLang="ko-KR" dirty="0"/>
                  <a:t>.</a:t>
                </a:r>
                <a:r>
                  <a:rPr lang="en-US" altLang="ko-KR" baseline="0" dirty="0"/>
                  <a:t> </a:t>
                </a:r>
              </a:p>
              <a:p>
                <a:r>
                  <a:rPr lang="ko-KR" altLang="en-US" baseline="0" dirty="0"/>
                  <a:t>우리는 은닉 계층과 출력 계층 사이의 가중치 </a:t>
                </a:r>
                <a14:m>
                  <m:oMath xmlns:m="http://schemas.openxmlformats.org/officeDocument/2006/math">
                    <m:sSub>
                      <m:sSubPr>
                        <m:ctrlPr>
                          <a:rPr lang="en-US" altLang="ko-KR" i="1" baseline="0" smtClean="0">
                            <a:latin typeface="Cambria Math" panose="02040503050406030204" pitchFamily="18" charset="0"/>
                          </a:rPr>
                        </m:ctrlPr>
                      </m:sSubPr>
                      <m:e>
                        <m:r>
                          <a:rPr lang="en-US" altLang="ko-KR" b="0" i="1" baseline="0" smtClean="0">
                            <a:latin typeface="Cambria Math" panose="02040503050406030204" pitchFamily="18" charset="0"/>
                          </a:rPr>
                          <m:t>𝑤</m:t>
                        </m:r>
                      </m:e>
                      <m:sub>
                        <m:r>
                          <a:rPr lang="en-US" altLang="ko-KR" b="0" i="1" baseline="0" smtClean="0">
                            <a:latin typeface="Cambria Math" panose="02040503050406030204" pitchFamily="18" charset="0"/>
                          </a:rPr>
                          <m:t>11</m:t>
                        </m:r>
                      </m:sub>
                    </m:sSub>
                    <m:r>
                      <a:rPr lang="ko-KR" altLang="en-US" i="1" baseline="0" smtClean="0">
                        <a:latin typeface="Cambria Math" panose="02040503050406030204" pitchFamily="18" charset="0"/>
                      </a:rPr>
                      <m:t>을</m:t>
                    </m:r>
                  </m:oMath>
                </a14:m>
                <a:r>
                  <a:rPr lang="ko-KR" altLang="en-US" dirty="0"/>
                  <a:t> 업데이트 해야 합니다</a:t>
                </a:r>
                <a:r>
                  <a:rPr lang="en-US" altLang="ko-KR" dirty="0"/>
                  <a:t>. </a:t>
                </a:r>
              </a:p>
              <a:p>
                <a:r>
                  <a:rPr lang="ko-KR" altLang="en-US" dirty="0"/>
                  <a:t>현재 값은 </a:t>
                </a:r>
                <a:r>
                  <a:rPr lang="en-US" altLang="ko-KR" dirty="0"/>
                  <a:t>2.0</a:t>
                </a:r>
                <a:r>
                  <a:rPr lang="ko-KR" altLang="en-US" dirty="0"/>
                  <a:t>입니다</a:t>
                </a:r>
                <a:r>
                  <a:rPr lang="en-US" altLang="ko-KR" dirty="0"/>
                  <a:t>.</a:t>
                </a:r>
              </a:p>
              <a:p>
                <a:endParaRPr lang="en-US" altLang="ko-KR" dirty="0"/>
              </a:p>
              <a:p>
                <a:r>
                  <a:rPr lang="ko-KR" altLang="en-US" dirty="0"/>
                  <a:t>오차의 기울기를 단계별로 계산해 보겠습니다</a:t>
                </a:r>
                <a:r>
                  <a:rPr lang="en-US" altLang="ko-KR" dirty="0"/>
                  <a:t>.</a:t>
                </a:r>
                <a:endParaRPr lang="ko-KR" altLang="en-US" dirty="0"/>
              </a:p>
            </p:txBody>
          </p:sp>
        </mc:Choice>
        <mc:Fallback xmlns="">
          <p:sp>
            <p:nvSpPr>
              <p:cNvPr id="3" name="슬라이드 노트 개체 틀 2"/>
              <p:cNvSpPr>
                <a:spLocks noGrp="1"/>
              </p:cNvSpPr>
              <p:nvPr>
                <p:ph type="body" idx="1"/>
              </p:nvPr>
            </p:nvSpPr>
            <p:spPr/>
            <p:txBody>
              <a:bodyPr/>
              <a:lstStyle/>
              <a:p>
                <a:r>
                  <a:rPr lang="ko-KR" altLang="en-US" dirty="0"/>
                  <a:t>가중치 업데이트가 제대로 동작하는지 확인하기 위해 예제를 살펴보겠습니다</a:t>
                </a:r>
                <a:r>
                  <a:rPr lang="en-US" altLang="ko-KR" dirty="0"/>
                  <a:t>.</a:t>
                </a:r>
              </a:p>
              <a:p>
                <a:endParaRPr lang="en-US" altLang="ko-KR" dirty="0"/>
              </a:p>
              <a:p>
                <a:r>
                  <a:rPr lang="ko-KR" altLang="en-US" dirty="0"/>
                  <a:t>다음 신경망은 우리가 앞에서 봤던 것인데 이번에는 은닉 계층의 첫 번째 노드에서의 결과값 </a:t>
                </a:r>
                <a:r>
                  <a:rPr lang="en-US" altLang="ko-KR" b="0" i="0">
                    <a:latin typeface="Cambria Math" panose="02040503050406030204" pitchFamily="18" charset="0"/>
                  </a:rPr>
                  <a:t>𝑜_(𝑗=1)</a:t>
                </a:r>
                <a:r>
                  <a:rPr lang="ko-KR" altLang="en-US" dirty="0"/>
                  <a:t> </a:t>
                </a:r>
                <a:r>
                  <a:rPr lang="en-US" altLang="ko-KR" dirty="0"/>
                  <a:t>= 0.4</a:t>
                </a:r>
                <a:r>
                  <a:rPr lang="en-US" altLang="ko-KR" baseline="0" dirty="0"/>
                  <a:t> </a:t>
                </a:r>
                <a:r>
                  <a:rPr lang="ko-KR" altLang="en-US" baseline="0" dirty="0"/>
                  <a:t>와 두 번째 노드에서의 </a:t>
                </a:r>
                <a:r>
                  <a:rPr lang="ko-KR" altLang="en-US" dirty="0"/>
                  <a:t>결과값 </a:t>
                </a:r>
                <a:r>
                  <a:rPr lang="en-US" altLang="ko-KR" b="0" i="0">
                    <a:latin typeface="Cambria Math" panose="02040503050406030204" pitchFamily="18" charset="0"/>
                  </a:rPr>
                  <a:t>𝑜_(𝑗=2)</a:t>
                </a:r>
                <a:r>
                  <a:rPr lang="ko-KR" altLang="en-US" dirty="0"/>
                  <a:t> </a:t>
                </a:r>
                <a:r>
                  <a:rPr lang="en-US" altLang="ko-KR" dirty="0"/>
                  <a:t>= 0.5</a:t>
                </a:r>
                <a:r>
                  <a:rPr lang="ko-KR" altLang="en-US" dirty="0"/>
                  <a:t>를 추가했습니다</a:t>
                </a:r>
                <a:r>
                  <a:rPr lang="en-US" altLang="ko-KR" dirty="0"/>
                  <a:t>.</a:t>
                </a:r>
                <a:r>
                  <a:rPr lang="en-US" altLang="ko-KR" baseline="0" dirty="0"/>
                  <a:t> </a:t>
                </a:r>
              </a:p>
              <a:p>
                <a:r>
                  <a:rPr lang="ko-KR" altLang="en-US" baseline="0" dirty="0"/>
                  <a:t>우리는 은닉 계층과 출력 계층 사이의 가중치 </a:t>
                </a:r>
                <a:r>
                  <a:rPr lang="en-US" altLang="ko-KR" b="0" i="0" baseline="0">
                    <a:latin typeface="Cambria Math" panose="02040503050406030204" pitchFamily="18" charset="0"/>
                  </a:rPr>
                  <a:t>𝑤_11</a:t>
                </a:r>
                <a:r>
                  <a:rPr lang="ko-KR" altLang="en-US" b="0" i="0" baseline="0">
                    <a:latin typeface="Cambria Math" panose="02040503050406030204" pitchFamily="18" charset="0"/>
                  </a:rPr>
                  <a:t> </a:t>
                </a:r>
                <a:r>
                  <a:rPr lang="ko-KR" altLang="en-US" i="0" baseline="0">
                    <a:latin typeface="Cambria Math" panose="02040503050406030204" pitchFamily="18" charset="0"/>
                  </a:rPr>
                  <a:t>을</a:t>
                </a:r>
                <a:r>
                  <a:rPr lang="ko-KR" altLang="en-US" dirty="0"/>
                  <a:t> 업데이트 </a:t>
                </a:r>
                <a:r>
                  <a:rPr lang="ko-KR" altLang="en-US" dirty="0" err="1"/>
                  <a:t>해야합니다</a:t>
                </a:r>
                <a:r>
                  <a:rPr lang="en-US" altLang="ko-KR" dirty="0"/>
                  <a:t>. </a:t>
                </a:r>
                <a:r>
                  <a:rPr lang="ko-KR" altLang="en-US" dirty="0"/>
                  <a:t>현재 값은 </a:t>
                </a:r>
                <a:r>
                  <a:rPr lang="en-US" altLang="ko-KR" dirty="0"/>
                  <a:t>2.0</a:t>
                </a:r>
                <a:r>
                  <a:rPr lang="ko-KR" altLang="en-US" dirty="0"/>
                  <a:t>입니다</a:t>
                </a:r>
                <a:r>
                  <a:rPr lang="en-US" altLang="ko-KR" dirty="0"/>
                  <a:t>.</a:t>
                </a:r>
              </a:p>
              <a:p>
                <a:endParaRPr lang="en-US" altLang="ko-KR" dirty="0"/>
              </a:p>
              <a:p>
                <a:r>
                  <a:rPr lang="ko-KR" altLang="en-US" dirty="0"/>
                  <a:t>오차의 기울기를 다시한번 보겠습니다</a:t>
                </a:r>
                <a:r>
                  <a:rPr lang="en-US" altLang="ko-KR" dirty="0"/>
                  <a:t>.</a:t>
                </a:r>
              </a:p>
              <a:p>
                <a:r>
                  <a:rPr lang="ko-KR" altLang="en-US" dirty="0"/>
                  <a:t>이걸 단계별로 계산해 보겠습니다</a:t>
                </a:r>
                <a:r>
                  <a:rPr lang="en-US" altLang="ko-KR" dirty="0"/>
                  <a:t>.</a:t>
                </a:r>
                <a:endParaRPr lang="ko-KR" altLang="en-US" dirty="0"/>
              </a:p>
            </p:txBody>
          </p:sp>
        </mc:Fallback>
      </mc:AlternateContent>
      <p:sp>
        <p:nvSpPr>
          <p:cNvPr id="4" name="슬라이드 번호 개체 틀 3"/>
          <p:cNvSpPr>
            <a:spLocks noGrp="1"/>
          </p:cNvSpPr>
          <p:nvPr>
            <p:ph type="sldNum" sz="quarter" idx="10"/>
          </p:nvPr>
        </p:nvSpPr>
        <p:spPr/>
        <p:txBody>
          <a:bodyPr/>
          <a:lstStyle/>
          <a:p>
            <a:fld id="{3CF70147-22CF-48F7-93F3-AEE5688C4118}" type="slidenum">
              <a:rPr lang="ko-KR" altLang="en-US" smtClean="0"/>
              <a:t>48</a:t>
            </a:fld>
            <a:endParaRPr lang="ko-KR" altLang="en-US"/>
          </a:p>
        </p:txBody>
      </p:sp>
    </p:spTree>
    <p:extLst>
      <p:ext uri="{BB962C8B-B14F-4D97-AF65-F5344CB8AC3E}">
        <p14:creationId xmlns:p14="http://schemas.microsoft.com/office/powerpoint/2010/main" val="3368781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계산기나 코드로 </a:t>
            </a:r>
            <a:r>
              <a:rPr lang="ko-KR" altLang="en-US" dirty="0" err="1"/>
              <a:t>미분식의</a:t>
            </a:r>
            <a:r>
              <a:rPr lang="ko-KR" altLang="en-US" dirty="0"/>
              <a:t> 각 값들을 확인해 보세요</a:t>
            </a:r>
            <a:r>
              <a:rPr lang="en-US" altLang="ko-KR" dirty="0"/>
              <a:t>.</a:t>
            </a:r>
          </a:p>
          <a:p>
            <a:r>
              <a:rPr lang="ko-KR" altLang="en-US" dirty="0"/>
              <a:t>이건 아주 작은 변화에 불과하지만 이렇게 수백 또는 수천 번 반복하면 가중치는 결국 최적의 값으로 수렴하게 될 것입니다</a:t>
            </a:r>
            <a:r>
              <a:rPr lang="en-US" altLang="ko-KR" dirty="0"/>
              <a:t>.</a:t>
            </a:r>
          </a:p>
          <a:p>
            <a:r>
              <a:rPr lang="ko-KR" altLang="en-US" dirty="0"/>
              <a:t>이렇게 학습된 신경망은 학습데이터들을 잘 반영하는 결과 값을 만들어 낼 수 있게 됩니다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49</a:t>
            </a:fld>
            <a:endParaRPr lang="ko-KR" altLang="en-US"/>
          </a:p>
        </p:txBody>
      </p:sp>
    </p:spTree>
    <p:extLst>
      <p:ext uri="{BB962C8B-B14F-4D97-AF65-F5344CB8AC3E}">
        <p14:creationId xmlns:p14="http://schemas.microsoft.com/office/powerpoint/2010/main" val="683570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또 다른 방법은 오차를 나누어 분배하지만 차별을 두는 것인데요</a:t>
            </a:r>
            <a:r>
              <a:rPr lang="en-US" altLang="ko-KR" dirty="0"/>
              <a:t>,</a:t>
            </a:r>
          </a:p>
          <a:p>
            <a:r>
              <a:rPr lang="ko-KR" altLang="en-US" dirty="0"/>
              <a:t>더 큰 가중치를 가지는 연결에 더 큰 오차를 분배하는 것입니다</a:t>
            </a:r>
            <a:r>
              <a:rPr lang="en-US" altLang="ko-KR" dirty="0"/>
              <a:t>.</a:t>
            </a:r>
          </a:p>
          <a:p>
            <a:r>
              <a:rPr lang="ko-KR" altLang="en-US" dirty="0"/>
              <a:t>더 큰 가중치를 가진다는 것은 그만큼 오차의 형성에 더 큰 영향을 줬다는 뜻이기 때문입니다</a:t>
            </a:r>
            <a:r>
              <a:rPr lang="en-US" altLang="ko-KR" dirty="0"/>
              <a:t>.</a:t>
            </a:r>
          </a:p>
          <a:p>
            <a:endParaRPr lang="en-US" altLang="ko-KR" dirty="0"/>
          </a:p>
          <a:p>
            <a:r>
              <a:rPr lang="ko-KR" altLang="en-US" dirty="0"/>
              <a:t>이 그림에서 </a:t>
            </a:r>
            <a:r>
              <a:rPr lang="en-US" altLang="ko-KR" dirty="0"/>
              <a:t>2</a:t>
            </a:r>
            <a:r>
              <a:rPr lang="ko-KR" altLang="en-US" dirty="0"/>
              <a:t>개의 노드는 한 노드에 서로 다른 가중치로 영향을 줬습니다</a:t>
            </a:r>
            <a:r>
              <a:rPr lang="en-US" altLang="ko-KR" dirty="0"/>
              <a:t>. </a:t>
            </a:r>
          </a:p>
          <a:p>
            <a:r>
              <a:rPr lang="ko-KR" altLang="en-US" dirty="0"/>
              <a:t>각 연결의 가중치는 </a:t>
            </a:r>
            <a:r>
              <a:rPr lang="en-US" altLang="ko-KR" dirty="0"/>
              <a:t>3.0</a:t>
            </a:r>
            <a:r>
              <a:rPr lang="ko-KR" altLang="en-US" dirty="0"/>
              <a:t>과 </a:t>
            </a:r>
            <a:r>
              <a:rPr lang="en-US" altLang="ko-KR" dirty="0"/>
              <a:t>1.0</a:t>
            </a:r>
            <a:r>
              <a:rPr lang="ko-KR" altLang="en-US" dirty="0"/>
              <a:t>입니다</a:t>
            </a:r>
            <a:r>
              <a:rPr lang="en-US" altLang="ko-KR" dirty="0"/>
              <a:t>.</a:t>
            </a:r>
          </a:p>
          <a:p>
            <a:r>
              <a:rPr lang="ko-KR" altLang="en-US" dirty="0"/>
              <a:t>만약 오차를 이들 가중치에 비례해 나눠준다면 오차의 </a:t>
            </a:r>
            <a:r>
              <a:rPr lang="en-US" altLang="ko-KR" dirty="0"/>
              <a:t>¾</a:t>
            </a:r>
            <a:r>
              <a:rPr lang="ko-KR" altLang="en-US" dirty="0"/>
              <a:t>이 위쪽 가중치를 업데이트 하는 데에 사용되고 나머지 </a:t>
            </a:r>
            <a:r>
              <a:rPr lang="en-US" altLang="ko-KR" dirty="0"/>
              <a:t>¼</a:t>
            </a:r>
            <a:r>
              <a:rPr lang="ko-KR" altLang="en-US" dirty="0"/>
              <a:t>이 아래쪽 가중치를 업데이트하는 데에 사용될 것입니다</a:t>
            </a:r>
            <a:r>
              <a:rPr lang="en-US" altLang="ko-KR" dirty="0"/>
              <a:t>.</a:t>
            </a:r>
          </a:p>
          <a:p>
            <a:endParaRPr lang="en-US" altLang="ko-KR" dirty="0"/>
          </a:p>
          <a:p>
            <a:r>
              <a:rPr lang="ko-KR" altLang="en-US" dirty="0"/>
              <a:t>이 방법은 노드가 더 많아지더라도 동일하게 적용이 가능합니다</a:t>
            </a:r>
            <a:r>
              <a:rPr lang="en-US" altLang="ko-KR" dirty="0"/>
              <a:t>.</a:t>
            </a:r>
          </a:p>
          <a:p>
            <a:endParaRPr lang="en-US" altLang="ko-KR" dirty="0"/>
          </a:p>
          <a:p>
            <a:r>
              <a:rPr lang="ko-KR" altLang="en-US" dirty="0"/>
              <a:t>여기서 우리는 가중치를 두 가지 방법으로 활용한다는 점을 확인할 수 있습니다</a:t>
            </a:r>
            <a:r>
              <a:rPr lang="en-US" altLang="ko-KR" dirty="0"/>
              <a:t>.</a:t>
            </a:r>
          </a:p>
          <a:p>
            <a:r>
              <a:rPr lang="ko-KR" altLang="en-US" dirty="0"/>
              <a:t>우선 앞에서 여러 사례를 살펴본 바와 같이 신호를 하나의 계층에서 다음 계층으로 전파하는 데에 가중치를 이용합니다</a:t>
            </a:r>
            <a:r>
              <a:rPr lang="en-US" altLang="ko-KR" dirty="0"/>
              <a:t>.</a:t>
            </a:r>
          </a:p>
          <a:p>
            <a:r>
              <a:rPr lang="ko-KR" altLang="en-US" dirty="0"/>
              <a:t>두 번째로 오차를 하나의 계층에서 직전 계층으로</a:t>
            </a:r>
            <a:r>
              <a:rPr lang="en-US" altLang="ko-KR" dirty="0"/>
              <a:t>, </a:t>
            </a:r>
            <a:r>
              <a:rPr lang="ko-KR" altLang="en-US" dirty="0"/>
              <a:t>즉 역으로 전파하는 데에도 가중치를 이용합니다</a:t>
            </a:r>
            <a:r>
              <a:rPr lang="en-US" altLang="ko-KR" dirty="0"/>
              <a:t>.</a:t>
            </a:r>
          </a:p>
          <a:p>
            <a:r>
              <a:rPr lang="ko-KR" altLang="en-US" dirty="0"/>
              <a:t>첫 번째 방식은 이미 살펴본 </a:t>
            </a:r>
            <a:r>
              <a:rPr lang="ko-KR" altLang="en-US" dirty="0" err="1"/>
              <a:t>순전파</a:t>
            </a:r>
            <a:r>
              <a:rPr lang="en-US" altLang="ko-KR" dirty="0"/>
              <a:t>(forward</a:t>
            </a:r>
            <a:r>
              <a:rPr lang="ko-KR" altLang="en-US" dirty="0"/>
              <a:t> </a:t>
            </a:r>
            <a:r>
              <a:rPr lang="en-US" altLang="ko-KR" dirty="0"/>
              <a:t>propagation)</a:t>
            </a:r>
            <a:r>
              <a:rPr lang="ko-KR" altLang="en-US" dirty="0"/>
              <a:t>이고 두 번째 방법을 </a:t>
            </a:r>
            <a:r>
              <a:rPr lang="ko-KR" altLang="en-US" dirty="0" err="1"/>
              <a:t>역전파</a:t>
            </a:r>
            <a:r>
              <a:rPr lang="en-US" altLang="ko-KR" dirty="0"/>
              <a:t>(back propagation)</a:t>
            </a:r>
            <a:r>
              <a:rPr lang="ko-KR" altLang="en-US" dirty="0"/>
              <a:t>라고 합니다</a:t>
            </a:r>
            <a:r>
              <a:rPr lang="en-US" altLang="ko-KR" dirty="0"/>
              <a:t>.</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5</a:t>
            </a:fld>
            <a:endParaRPr lang="ko-KR" altLang="en-US"/>
          </a:p>
        </p:txBody>
      </p:sp>
    </p:spTree>
    <p:extLst>
      <p:ext uri="{BB962C8B-B14F-4D97-AF65-F5344CB8AC3E}">
        <p14:creationId xmlns:p14="http://schemas.microsoft.com/office/powerpoint/2010/main" val="1124352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50</a:t>
            </a:fld>
            <a:endParaRPr lang="ko-KR" altLang="en-US"/>
          </a:p>
        </p:txBody>
      </p:sp>
    </p:spTree>
    <p:extLst>
      <p:ext uri="{BB962C8B-B14F-4D97-AF65-F5344CB8AC3E}">
        <p14:creationId xmlns:p14="http://schemas.microsoft.com/office/powerpoint/2010/main" val="26807636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시그모이드</a:t>
            </a:r>
            <a:r>
              <a:rPr lang="ko-KR" altLang="en-US" dirty="0"/>
              <a:t> 활성화 함수에서 입력 값이 크면 함수는 평평한 형태를 띠는 것을 볼 수 있습니다</a:t>
            </a:r>
            <a:r>
              <a:rPr lang="en-US" altLang="ko-KR" dirty="0"/>
              <a:t>.</a:t>
            </a:r>
          </a:p>
          <a:p>
            <a:r>
              <a:rPr lang="ko-KR" altLang="en-US" dirty="0"/>
              <a:t>기울기를 이용해 가중치를 업데이트하므로</a:t>
            </a:r>
            <a:r>
              <a:rPr lang="en-US" altLang="ko-KR" dirty="0"/>
              <a:t>, </a:t>
            </a:r>
            <a:r>
              <a:rPr lang="ko-KR" altLang="en-US" dirty="0"/>
              <a:t>평평한 활성화 함수는 문제가 있습니다</a:t>
            </a:r>
            <a:r>
              <a:rPr lang="en-US" altLang="ko-KR" dirty="0"/>
              <a:t>.</a:t>
            </a:r>
          </a:p>
          <a:p>
            <a:r>
              <a:rPr lang="ko-KR" altLang="en-US" dirty="0"/>
              <a:t>가중치의 변화는 활성화 함수의 기울기에 좌우가 되고</a:t>
            </a:r>
            <a:r>
              <a:rPr lang="en-US" altLang="ko-KR" dirty="0"/>
              <a:t>, </a:t>
            </a:r>
            <a:r>
              <a:rPr lang="ko-KR" altLang="en-US" dirty="0"/>
              <a:t>작은 기울기는 곧 학습  능력이 제한될 수 있음을 의미합니다</a:t>
            </a:r>
            <a:r>
              <a:rPr lang="en-US" altLang="ko-KR" dirty="0"/>
              <a:t>. </a:t>
            </a:r>
          </a:p>
          <a:p>
            <a:r>
              <a:rPr lang="ko-KR" altLang="en-US" dirty="0"/>
              <a:t>이를 신경망에 포화</a:t>
            </a:r>
            <a:r>
              <a:rPr lang="en-US" altLang="ko-KR" dirty="0"/>
              <a:t>(saturation)</a:t>
            </a:r>
            <a:r>
              <a:rPr lang="ko-KR" altLang="en-US" dirty="0"/>
              <a:t>가 발생했다고 합니다</a:t>
            </a:r>
            <a:r>
              <a:rPr lang="en-US" altLang="ko-KR" dirty="0"/>
              <a:t>.</a:t>
            </a:r>
            <a:endParaRPr lang="ko-KR" altLang="en-US" dirty="0"/>
          </a:p>
          <a:p>
            <a:r>
              <a:rPr lang="ko-KR" altLang="en-US" dirty="0"/>
              <a:t>포화가 일어나지 않게 하기 위해 </a:t>
            </a:r>
            <a:r>
              <a:rPr lang="ko-KR" altLang="en-US" u="sng" dirty="0"/>
              <a:t>입력 값을 작게 유지해야만 합니다</a:t>
            </a:r>
            <a:r>
              <a:rPr lang="en-US" altLang="ko-KR" u="sng" dirty="0"/>
              <a:t>.</a:t>
            </a:r>
          </a:p>
          <a:p>
            <a:endParaRPr lang="en-US" altLang="ko-KR" dirty="0"/>
          </a:p>
          <a:p>
            <a:r>
              <a:rPr lang="ko-KR" altLang="en-US" dirty="0"/>
              <a:t>재미있는 것은 이 수식은 입력 신호에도 영향을 받는다는 것입니다</a:t>
            </a:r>
            <a:r>
              <a:rPr lang="en-US" altLang="ko-KR" dirty="0"/>
              <a:t>. </a:t>
            </a:r>
          </a:p>
          <a:p>
            <a:r>
              <a:rPr lang="ko-KR" altLang="en-US" dirty="0"/>
              <a:t>그러므로 우리는 가중치를 너무 작게 만들 수도 없습니다</a:t>
            </a:r>
            <a:r>
              <a:rPr lang="en-US" altLang="ko-KR" dirty="0"/>
              <a:t>. </a:t>
            </a:r>
          </a:p>
          <a:p>
            <a:r>
              <a:rPr lang="ko-KR" altLang="en-US" dirty="0"/>
              <a:t>이는 매우 작거나 큰 수를 처리할 때 정확도를 잃을 수 있기 때문입니다</a:t>
            </a:r>
            <a:r>
              <a:rPr lang="en-US" altLang="ko-KR" dirty="0"/>
              <a:t>.</a:t>
            </a:r>
          </a:p>
          <a:p>
            <a:endParaRPr lang="en-US" altLang="ko-KR" dirty="0"/>
          </a:p>
          <a:p>
            <a:r>
              <a:rPr lang="ko-KR" altLang="en-US" dirty="0"/>
              <a:t>이럴 때 좋은 방법은 </a:t>
            </a:r>
            <a:r>
              <a:rPr lang="ko-KR" altLang="en-US" dirty="0" err="1"/>
              <a:t>입력값도</a:t>
            </a:r>
            <a:r>
              <a:rPr lang="ko-KR" altLang="en-US" dirty="0"/>
              <a:t> </a:t>
            </a:r>
            <a:r>
              <a:rPr lang="en-US" altLang="ko-KR" dirty="0"/>
              <a:t>0.0~1.0</a:t>
            </a:r>
            <a:r>
              <a:rPr lang="ko-KR" altLang="en-US" dirty="0"/>
              <a:t>사이에 놓이도록 그 크기를 조정하는 것입니다</a:t>
            </a:r>
            <a:r>
              <a:rPr lang="en-US" altLang="ko-KR" dirty="0"/>
              <a:t>. </a:t>
            </a:r>
          </a:p>
          <a:p>
            <a:r>
              <a:rPr lang="ko-KR" altLang="en-US" dirty="0"/>
              <a:t>때로는 입력 값에 </a:t>
            </a:r>
            <a:r>
              <a:rPr lang="en-US" altLang="ko-KR" dirty="0"/>
              <a:t>0.01</a:t>
            </a:r>
            <a:r>
              <a:rPr lang="ko-KR" altLang="en-US" dirty="0"/>
              <a:t>같은 작은 오프셋 값을 더해서 입력 값이 </a:t>
            </a:r>
            <a:r>
              <a:rPr lang="en-US" altLang="ko-KR" dirty="0"/>
              <a:t>0</a:t>
            </a:r>
            <a:r>
              <a:rPr lang="ko-KR" altLang="en-US" dirty="0"/>
              <a:t>이 되는 것을 방지하기도 합니다</a:t>
            </a:r>
            <a:r>
              <a:rPr lang="en-US" altLang="ko-KR" dirty="0"/>
              <a:t>. </a:t>
            </a:r>
          </a:p>
          <a:p>
            <a:r>
              <a:rPr lang="ko-KR" altLang="en-US" dirty="0"/>
              <a:t>이는 </a:t>
            </a:r>
            <a:r>
              <a:rPr lang="ko-KR" altLang="en-US" dirty="0" err="1"/>
              <a:t>입력값이</a:t>
            </a:r>
            <a:r>
              <a:rPr lang="ko-KR" altLang="en-US" dirty="0"/>
              <a:t> </a:t>
            </a:r>
            <a:r>
              <a:rPr lang="en-US" altLang="ko-KR" dirty="0"/>
              <a:t>0</a:t>
            </a:r>
            <a:r>
              <a:rPr lang="ko-KR" altLang="en-US" dirty="0"/>
              <a:t>이면 가중치 업데이트 수식에 의한 학습 능력이 죽어버리기 때문입니다</a:t>
            </a:r>
            <a:r>
              <a:rPr lang="en-US" altLang="ko-KR" dirty="0"/>
              <a:t>.</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51</a:t>
            </a:fld>
            <a:endParaRPr lang="ko-KR" altLang="en-US"/>
          </a:p>
        </p:txBody>
      </p:sp>
    </p:spTree>
    <p:extLst>
      <p:ext uri="{BB962C8B-B14F-4D97-AF65-F5344CB8AC3E}">
        <p14:creationId xmlns:p14="http://schemas.microsoft.com/office/powerpoint/2010/main" val="26202307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신경망의 결과 값은 마지막 계층의 노드들로부터 출력되는 신호입니다</a:t>
            </a:r>
            <a:r>
              <a:rPr lang="en-US" altLang="ko-KR" dirty="0"/>
              <a:t>. </a:t>
            </a:r>
          </a:p>
          <a:p>
            <a:r>
              <a:rPr lang="ko-KR" altLang="en-US" dirty="0"/>
              <a:t>만약 우리가 </a:t>
            </a:r>
            <a:r>
              <a:rPr lang="en-US" altLang="ko-KR" dirty="0"/>
              <a:t>1.0</a:t>
            </a:r>
            <a:r>
              <a:rPr lang="ko-KR" altLang="en-US" dirty="0"/>
              <a:t>을 넘는 값을 만들어내지 못하는 활성화 함수를 사용하고 있다면 학습의 목표 값으로 이보다 큰 값을 만들어내는 것은 말이 안됩니다</a:t>
            </a:r>
            <a:r>
              <a:rPr lang="en-US" altLang="ko-KR" dirty="0"/>
              <a:t>.</a:t>
            </a:r>
          </a:p>
          <a:p>
            <a:endParaRPr lang="en-US" altLang="ko-KR" dirty="0"/>
          </a:p>
          <a:p>
            <a:r>
              <a:rPr lang="ko-KR" altLang="en-US" dirty="0" err="1"/>
              <a:t>로지스틱</a:t>
            </a:r>
            <a:r>
              <a:rPr lang="ko-KR" altLang="en-US" dirty="0"/>
              <a:t> 함수</a:t>
            </a:r>
            <a:r>
              <a:rPr lang="en-US" altLang="ko-KR" dirty="0"/>
              <a:t>(</a:t>
            </a:r>
            <a:r>
              <a:rPr lang="ko-KR" altLang="en-US" dirty="0" err="1"/>
              <a:t>시그모이드</a:t>
            </a:r>
            <a:r>
              <a:rPr lang="ko-KR" altLang="en-US" dirty="0"/>
              <a:t> 함수</a:t>
            </a:r>
            <a:r>
              <a:rPr lang="en-US" altLang="ko-KR" dirty="0"/>
              <a:t>)</a:t>
            </a:r>
            <a:r>
              <a:rPr lang="ko-KR" altLang="en-US" dirty="0"/>
              <a:t>는 </a:t>
            </a:r>
            <a:r>
              <a:rPr lang="en-US" altLang="ko-KR" dirty="0"/>
              <a:t>1</a:t>
            </a:r>
            <a:r>
              <a:rPr lang="ko-KR" altLang="en-US" dirty="0"/>
              <a:t>에 가까이 갈 수 있지만 절대 </a:t>
            </a:r>
            <a:r>
              <a:rPr lang="en-US" altLang="ko-KR" dirty="0"/>
              <a:t>1</a:t>
            </a:r>
            <a:r>
              <a:rPr lang="ko-KR" altLang="en-US" dirty="0"/>
              <a:t>에 도달하지 못합니다</a:t>
            </a:r>
            <a:r>
              <a:rPr lang="en-US" altLang="ko-KR" dirty="0"/>
              <a:t>. </a:t>
            </a:r>
          </a:p>
          <a:p>
            <a:r>
              <a:rPr lang="ko-KR" altLang="en-US" dirty="0"/>
              <a:t>수학자들은 이를 일컬어 </a:t>
            </a:r>
            <a:r>
              <a:rPr lang="ko-KR" altLang="en-US" dirty="0" err="1"/>
              <a:t>점근적으로</a:t>
            </a:r>
            <a:r>
              <a:rPr lang="ko-KR" altLang="en-US" dirty="0"/>
              <a:t> </a:t>
            </a:r>
            <a:r>
              <a:rPr lang="en-US" altLang="ko-KR" dirty="0"/>
              <a:t>1</a:t>
            </a:r>
            <a:r>
              <a:rPr lang="ko-KR" altLang="en-US" dirty="0"/>
              <a:t>에 접근한다 라고 합니다</a:t>
            </a:r>
            <a:r>
              <a:rPr lang="en-US" altLang="ko-KR" dirty="0"/>
              <a:t>. </a:t>
            </a:r>
          </a:p>
          <a:p>
            <a:r>
              <a:rPr lang="ko-KR" altLang="en-US" dirty="0" err="1"/>
              <a:t>로지스틱</a:t>
            </a:r>
            <a:r>
              <a:rPr lang="ko-KR" altLang="en-US" dirty="0"/>
              <a:t> 함수에서 </a:t>
            </a:r>
            <a:r>
              <a:rPr lang="en-US" altLang="ko-KR" dirty="0"/>
              <a:t>1.0</a:t>
            </a:r>
            <a:r>
              <a:rPr lang="ko-KR" altLang="en-US" dirty="0"/>
              <a:t>보다 크거나 </a:t>
            </a:r>
            <a:r>
              <a:rPr lang="en-US" altLang="ko-KR" dirty="0"/>
              <a:t>0</a:t>
            </a:r>
            <a:r>
              <a:rPr lang="ko-KR" altLang="en-US" dirty="0"/>
              <a:t>보다 작은 출력 값이 불가능하다는 것을 표현하면 오른 쪽 그림 같습니다</a:t>
            </a:r>
            <a:r>
              <a:rPr lang="en-US" altLang="ko-KR" dirty="0"/>
              <a:t>.</a:t>
            </a:r>
          </a:p>
          <a:p>
            <a:endParaRPr lang="en-US" altLang="ko-KR" dirty="0"/>
          </a:p>
          <a:p>
            <a:r>
              <a:rPr lang="ko-KR" altLang="en-US" dirty="0"/>
              <a:t>만일 도달할 수 없는 금지된 영역의 값으로 목표 값을 설정한다면</a:t>
            </a:r>
            <a:r>
              <a:rPr lang="en-US" altLang="ko-KR" dirty="0"/>
              <a:t>, </a:t>
            </a:r>
          </a:p>
          <a:p>
            <a:r>
              <a:rPr lang="ko-KR" altLang="en-US" dirty="0"/>
              <a:t>신경망을 학습하면 할 수록 활성화 함수에 의해 만들어질 수 없는 더 큰 결과 값을 만들기 위해 점점 더 큰 가중치를 시도하게 될 것입니다</a:t>
            </a:r>
            <a:r>
              <a:rPr lang="en-US" altLang="ko-KR" dirty="0"/>
              <a:t>. </a:t>
            </a:r>
          </a:p>
          <a:p>
            <a:r>
              <a:rPr lang="ko-KR" altLang="en-US" dirty="0"/>
              <a:t>이렇게 되면 그 결과는 결국 신경망을 </a:t>
            </a:r>
            <a:r>
              <a:rPr lang="ko-KR" altLang="en-US" dirty="0" err="1"/>
              <a:t>포화시키므로</a:t>
            </a:r>
            <a:r>
              <a:rPr lang="ko-KR" altLang="en-US" dirty="0"/>
              <a:t> 매우 좋지</a:t>
            </a:r>
            <a:r>
              <a:rPr lang="en-US" altLang="ko-KR" dirty="0"/>
              <a:t> </a:t>
            </a:r>
            <a:r>
              <a:rPr lang="ko-KR" altLang="en-US" dirty="0"/>
              <a:t>않습니다</a:t>
            </a:r>
            <a:r>
              <a:rPr lang="en-US" altLang="ko-KR" dirty="0"/>
              <a:t>.</a:t>
            </a:r>
          </a:p>
          <a:p>
            <a:endParaRPr lang="en-US" altLang="ko-KR" dirty="0"/>
          </a:p>
          <a:p>
            <a:r>
              <a:rPr lang="ko-KR" altLang="en-US" dirty="0"/>
              <a:t>그러므로 우리는 목표 값을 도달 불가능한 값으로 설정하지 않도록 해야 합니다</a:t>
            </a:r>
            <a:r>
              <a:rPr lang="en-US" altLang="ko-KR" dirty="0"/>
              <a:t> </a:t>
            </a:r>
          </a:p>
          <a:p>
            <a:r>
              <a:rPr lang="ko-KR" altLang="en-US" dirty="0"/>
              <a:t>즉</a:t>
            </a:r>
            <a:r>
              <a:rPr lang="en-US" altLang="ko-KR" dirty="0"/>
              <a:t>, </a:t>
            </a:r>
            <a:r>
              <a:rPr lang="ko-KR" altLang="en-US" dirty="0"/>
              <a:t>활성화 함수가 출력할 수 있는 값으로 재조정 해야 합니다</a:t>
            </a:r>
            <a:r>
              <a:rPr lang="en-US" altLang="ko-KR" dirty="0"/>
              <a:t>.</a:t>
            </a:r>
          </a:p>
          <a:p>
            <a:r>
              <a:rPr lang="en-US" altLang="ko-KR" dirty="0"/>
              <a:t>0</a:t>
            </a:r>
            <a:r>
              <a:rPr lang="ko-KR" altLang="en-US" dirty="0"/>
              <a:t>에서 </a:t>
            </a:r>
            <a:r>
              <a:rPr lang="en-US" altLang="ko-KR" dirty="0"/>
              <a:t>1</a:t>
            </a:r>
            <a:r>
              <a:rPr lang="ko-KR" altLang="en-US" dirty="0"/>
              <a:t>사이의 범위 값을 이용하는 것이 일반적이지만</a:t>
            </a:r>
            <a:r>
              <a:rPr lang="en-US" altLang="ko-KR" dirty="0"/>
              <a:t>, </a:t>
            </a:r>
          </a:p>
          <a:p>
            <a:r>
              <a:rPr lang="ko-KR" altLang="en-US" dirty="0"/>
              <a:t>불가능 영역인 </a:t>
            </a:r>
            <a:r>
              <a:rPr lang="en-US" altLang="ko-KR" dirty="0"/>
              <a:t>0</a:t>
            </a:r>
            <a:r>
              <a:rPr lang="ko-KR" altLang="en-US" dirty="0"/>
              <a:t>과 </a:t>
            </a:r>
            <a:r>
              <a:rPr lang="en-US" altLang="ko-KR" dirty="0"/>
              <a:t>1</a:t>
            </a:r>
            <a:r>
              <a:rPr lang="ko-KR" altLang="en-US" dirty="0"/>
              <a:t>로 설정되는 것을 막기위해 </a:t>
            </a:r>
            <a:r>
              <a:rPr lang="en-US" altLang="ko-KR" dirty="0"/>
              <a:t>0.01</a:t>
            </a:r>
            <a:r>
              <a:rPr lang="ko-KR" altLang="en-US" dirty="0"/>
              <a:t>에서 </a:t>
            </a:r>
            <a:r>
              <a:rPr lang="en-US" altLang="ko-KR" dirty="0"/>
              <a:t>0.99</a:t>
            </a:r>
            <a:r>
              <a:rPr lang="ko-KR" altLang="en-US" dirty="0"/>
              <a:t>사이의 값을 이용하기도 합니다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52</a:t>
            </a:fld>
            <a:endParaRPr lang="ko-KR" altLang="en-US"/>
          </a:p>
        </p:txBody>
      </p:sp>
    </p:spTree>
    <p:extLst>
      <p:ext uri="{BB962C8B-B14F-4D97-AF65-F5344CB8AC3E}">
        <p14:creationId xmlns:p14="http://schemas.microsoft.com/office/powerpoint/2010/main" val="1395907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20000"/>
              </a:lnSpc>
            </a:pPr>
            <a:r>
              <a:rPr lang="ko-KR" altLang="en-US" dirty="0"/>
              <a:t>입력 값</a:t>
            </a:r>
            <a:r>
              <a:rPr lang="en-US" altLang="ko-KR" dirty="0"/>
              <a:t>, </a:t>
            </a:r>
            <a:r>
              <a:rPr lang="ko-KR" altLang="en-US" dirty="0"/>
              <a:t>출력 값과 마찬가지의 원칙이 가중치에도 적용됩니다</a:t>
            </a:r>
            <a:r>
              <a:rPr lang="en-US" altLang="ko-KR" dirty="0"/>
              <a:t>.</a:t>
            </a:r>
          </a:p>
          <a:p>
            <a:pPr>
              <a:lnSpc>
                <a:spcPct val="120000"/>
              </a:lnSpc>
            </a:pPr>
            <a:r>
              <a:rPr lang="ko-KR" altLang="en-US" dirty="0"/>
              <a:t>가중치를 초기화 할 때 큰 값은 피해야 합니다</a:t>
            </a:r>
            <a:r>
              <a:rPr lang="en-US" altLang="ko-KR" dirty="0"/>
              <a:t>.</a:t>
            </a:r>
          </a:p>
          <a:p>
            <a:pPr>
              <a:lnSpc>
                <a:spcPct val="120000"/>
              </a:lnSpc>
            </a:pPr>
            <a:r>
              <a:rPr lang="ko-KR" altLang="en-US" dirty="0"/>
              <a:t>큰 값을 가지는 가중치는 신호를 크게 만들어서 활성화 함수에 전달하게 됩니다</a:t>
            </a:r>
            <a:r>
              <a:rPr lang="en-US" altLang="ko-KR" dirty="0"/>
              <a:t>.</a:t>
            </a:r>
          </a:p>
          <a:p>
            <a:pPr>
              <a:lnSpc>
                <a:spcPct val="120000"/>
              </a:lnSpc>
            </a:pPr>
            <a:r>
              <a:rPr lang="ko-KR" altLang="en-US" dirty="0"/>
              <a:t>이는 우리가 계속 말하고 있는 포화를 일으켜 가중치를 학습하는 능력을 떨어뜨리게 됩니다</a:t>
            </a:r>
            <a:r>
              <a:rPr lang="en-US" altLang="ko-KR" dirty="0"/>
              <a:t>.</a:t>
            </a:r>
          </a:p>
          <a:p>
            <a:pPr>
              <a:lnSpc>
                <a:spcPct val="120000"/>
              </a:lnSpc>
            </a:pPr>
            <a:endParaRPr lang="en-US" altLang="ko-KR" dirty="0"/>
          </a:p>
          <a:p>
            <a:pPr>
              <a:lnSpc>
                <a:spcPct val="120000"/>
              </a:lnSpc>
            </a:pPr>
            <a:r>
              <a:rPr lang="ko-KR" altLang="en-US" dirty="0"/>
              <a:t>수학자와 컴퓨터 과학자들은 신경망의 형태와 활성화 함수가 주어졌을 때 수학을 이용해서 가중치를 임의의 값으로 초기화하는 </a:t>
            </a:r>
            <a:r>
              <a:rPr lang="ko-KR" altLang="en-US" dirty="0" err="1"/>
              <a:t>경험원칙을</a:t>
            </a:r>
            <a:r>
              <a:rPr lang="ko-KR" altLang="en-US" dirty="0"/>
              <a:t> 알아냈습니다</a:t>
            </a:r>
            <a:r>
              <a:rPr lang="en-US" altLang="ko-KR" dirty="0"/>
              <a:t>.</a:t>
            </a:r>
          </a:p>
          <a:p>
            <a:pPr>
              <a:lnSpc>
                <a:spcPct val="120000"/>
              </a:lnSpc>
            </a:pPr>
            <a:r>
              <a:rPr lang="ko-KR" altLang="en-US" dirty="0"/>
              <a:t>결론적으로 말하면</a:t>
            </a:r>
            <a:r>
              <a:rPr lang="en-US" altLang="ko-KR" dirty="0"/>
              <a:t>, </a:t>
            </a:r>
            <a:r>
              <a:rPr lang="ko-KR" altLang="en-US" dirty="0"/>
              <a:t>노드로 오는 연결 노드의 개수에 루트를 씌운 다음 역수를 취해 얻은 값을 범위로 해서 가중치의 값을 초기화 하면 된다는 것이었습니다</a:t>
            </a:r>
            <a:r>
              <a:rPr lang="en-US" altLang="ko-KR" dirty="0"/>
              <a:t>.</a:t>
            </a:r>
          </a:p>
          <a:p>
            <a:pPr>
              <a:lnSpc>
                <a:spcPct val="120000"/>
              </a:lnSpc>
            </a:pPr>
            <a:r>
              <a:rPr lang="ko-KR" altLang="en-US" dirty="0"/>
              <a:t>직관적으로 생각해봐도</a:t>
            </a:r>
            <a:r>
              <a:rPr lang="en-US" altLang="ko-KR" dirty="0"/>
              <a:t>, </a:t>
            </a:r>
            <a:r>
              <a:rPr lang="ko-KR" altLang="en-US" dirty="0"/>
              <a:t>가중치를 지나치게 큰 값으로 초기화 하면 활성화 함수를 </a:t>
            </a:r>
            <a:r>
              <a:rPr lang="ko-KR" altLang="en-US" dirty="0" err="1"/>
              <a:t>편향시키게</a:t>
            </a:r>
            <a:r>
              <a:rPr lang="ko-KR" altLang="en-US" dirty="0"/>
              <a:t> 될 것이며</a:t>
            </a:r>
            <a:r>
              <a:rPr lang="en-US" altLang="ko-KR" dirty="0"/>
              <a:t>, </a:t>
            </a:r>
            <a:r>
              <a:rPr lang="ko-KR" altLang="en-US" dirty="0"/>
              <a:t>지나치게 큰 가중치는 그 활성화 함수를 </a:t>
            </a:r>
            <a:r>
              <a:rPr lang="ko-KR" altLang="en-US" dirty="0" err="1"/>
              <a:t>포화시킬</a:t>
            </a:r>
            <a:r>
              <a:rPr lang="ko-KR" altLang="en-US" dirty="0"/>
              <a:t> 것입니다</a:t>
            </a:r>
            <a:r>
              <a:rPr lang="en-US" altLang="ko-KR" dirty="0"/>
              <a:t>.</a:t>
            </a:r>
          </a:p>
          <a:p>
            <a:pPr>
              <a:lnSpc>
                <a:spcPct val="120000"/>
              </a:lnSpc>
            </a:pPr>
            <a:r>
              <a:rPr lang="ko-KR" altLang="en-US" dirty="0"/>
              <a:t>그리고 노드로 들어오는 연결 노드가 많을수록 더 많은 신호들이 합쳐지게 됩니다</a:t>
            </a:r>
            <a:r>
              <a:rPr lang="en-US" altLang="ko-KR" dirty="0"/>
              <a:t>. </a:t>
            </a:r>
          </a:p>
          <a:p>
            <a:pPr>
              <a:lnSpc>
                <a:spcPct val="120000"/>
              </a:lnSpc>
            </a:pPr>
            <a:r>
              <a:rPr lang="ko-KR" altLang="en-US" dirty="0"/>
              <a:t>그러므로 많은 연결 노드를 가지면 가중치의 범위를 줄여야 한다는 것이 경험적으로 옳을 것입니다</a:t>
            </a:r>
            <a:r>
              <a:rPr lang="en-US" altLang="ko-KR" dirty="0"/>
              <a:t>.</a:t>
            </a:r>
          </a:p>
          <a:p>
            <a:pPr>
              <a:lnSpc>
                <a:spcPct val="120000"/>
              </a:lnSpc>
            </a:pPr>
            <a:r>
              <a:rPr lang="ko-KR" altLang="en-US" dirty="0"/>
              <a:t>확률분포에서 표본추출을 해봤으면 지금 이야기하고 있는 내용이 평균 </a:t>
            </a:r>
            <a:r>
              <a:rPr lang="en-US" altLang="ko-KR" dirty="0"/>
              <a:t>0</a:t>
            </a:r>
            <a:r>
              <a:rPr lang="ko-KR" altLang="en-US" dirty="0"/>
              <a:t>과 노드로 들어오는 연결 노드의 개수에 루트를 씌운 값의 역수인 표준편차를 가지는 정규분포에서 표본을 추출하는것과 마찬가지라는 점을 알아챘을 겁니다</a:t>
            </a:r>
            <a:r>
              <a:rPr lang="en-US" altLang="ko-KR" dirty="0"/>
              <a:t>. </a:t>
            </a:r>
          </a:p>
          <a:p>
            <a:pPr>
              <a:lnSpc>
                <a:spcPct val="120000"/>
              </a:lnSpc>
            </a:pPr>
            <a:endParaRPr lang="en-US" altLang="ko-KR" dirty="0"/>
          </a:p>
          <a:p>
            <a:pPr>
              <a:lnSpc>
                <a:spcPct val="120000"/>
              </a:lnSpc>
            </a:pPr>
            <a:r>
              <a:rPr lang="ko-KR" altLang="en-US" dirty="0"/>
              <a:t>오른쪽 그림은 간단한 접근법</a:t>
            </a:r>
            <a:r>
              <a:rPr lang="en-US" altLang="ko-KR" dirty="0"/>
              <a:t>, </a:t>
            </a:r>
            <a:r>
              <a:rPr lang="ko-KR" altLang="en-US" dirty="0"/>
              <a:t>그리고 정규분포를 이용한 더 정교한 접근법 모두를 시각적으로 요약해서 보여줍니다</a:t>
            </a:r>
            <a:r>
              <a:rPr lang="en-US" altLang="ko-KR" dirty="0"/>
              <a:t>.</a:t>
            </a:r>
          </a:p>
          <a:p>
            <a:pPr>
              <a:lnSpc>
                <a:spcPct val="120000"/>
              </a:lnSpc>
            </a:pPr>
            <a:r>
              <a:rPr lang="ko-KR" altLang="en-US" dirty="0"/>
              <a:t>어떤 경우라도 가중치의 초기 값을 같은 상수로 설정하면 안됩니다</a:t>
            </a:r>
            <a:r>
              <a:rPr lang="en-US" altLang="ko-KR" dirty="0"/>
              <a:t>. </a:t>
            </a:r>
          </a:p>
          <a:p>
            <a:pPr>
              <a:lnSpc>
                <a:spcPct val="120000"/>
              </a:lnSpc>
            </a:pPr>
            <a:r>
              <a:rPr lang="ko-KR" altLang="en-US" dirty="0"/>
              <a:t>특히 </a:t>
            </a:r>
            <a:r>
              <a:rPr lang="en-US" altLang="ko-KR" dirty="0"/>
              <a:t>0</a:t>
            </a:r>
            <a:r>
              <a:rPr lang="ko-KR" altLang="en-US" dirty="0"/>
              <a:t>으로 설정하면 안됩니다</a:t>
            </a:r>
            <a:r>
              <a:rPr lang="en-US" altLang="ko-KR" dirty="0"/>
              <a:t>.</a:t>
            </a:r>
          </a:p>
          <a:p>
            <a:pPr>
              <a:lnSpc>
                <a:spcPct val="120000"/>
              </a:lnSpc>
            </a:pPr>
            <a:r>
              <a:rPr lang="ko-KR" altLang="en-US" dirty="0"/>
              <a:t>가중치의 초기값을 모두 같은 값으로 설정하면 신경망에 있는 모든 노드들은 같은 신호 값을 받게 될 것입니다</a:t>
            </a:r>
            <a:r>
              <a:rPr lang="en-US" altLang="ko-KR" dirty="0"/>
              <a:t>.</a:t>
            </a:r>
          </a:p>
          <a:p>
            <a:pPr>
              <a:lnSpc>
                <a:spcPct val="120000"/>
              </a:lnSpc>
            </a:pPr>
            <a:r>
              <a:rPr lang="ko-KR" altLang="en-US" dirty="0"/>
              <a:t>그렇게 되면 각 출력 노드의 출력 값 역시 같게 될 것입니다</a:t>
            </a:r>
            <a:r>
              <a:rPr lang="en-US" altLang="ko-KR" dirty="0"/>
              <a:t>.</a:t>
            </a:r>
          </a:p>
          <a:p>
            <a:pPr>
              <a:lnSpc>
                <a:spcPct val="120000"/>
              </a:lnSpc>
            </a:pPr>
            <a:r>
              <a:rPr lang="ko-KR" altLang="en-US" dirty="0"/>
              <a:t>또한 오차를 </a:t>
            </a:r>
            <a:r>
              <a:rPr lang="ko-KR" altLang="en-US" dirty="0" err="1"/>
              <a:t>역전파할</a:t>
            </a:r>
            <a:r>
              <a:rPr lang="ko-KR" altLang="en-US" dirty="0"/>
              <a:t> 때 가중치를 업데이트하는 과정에서 오차는 모두 같은 값으로 나뉘어 전파될 것입니다</a:t>
            </a:r>
            <a:r>
              <a:rPr lang="en-US" altLang="ko-KR" dirty="0"/>
              <a:t>. </a:t>
            </a:r>
          </a:p>
          <a:p>
            <a:pPr>
              <a:lnSpc>
                <a:spcPct val="120000"/>
              </a:lnSpc>
            </a:pPr>
            <a:r>
              <a:rPr lang="ko-KR" altLang="en-US" dirty="0"/>
              <a:t>이는 결국 동일한 가중치 업데이트로 이어지고</a:t>
            </a:r>
            <a:r>
              <a:rPr lang="en-US" altLang="ko-KR" dirty="0"/>
              <a:t>, </a:t>
            </a:r>
            <a:r>
              <a:rPr lang="ko-KR" altLang="en-US" dirty="0"/>
              <a:t>또다시 동일한 값을 가지는 가중치가 나올 것입니다</a:t>
            </a:r>
            <a:r>
              <a:rPr lang="en-US" altLang="ko-KR" dirty="0"/>
              <a:t>.</a:t>
            </a:r>
          </a:p>
          <a:p>
            <a:pPr>
              <a:lnSpc>
                <a:spcPct val="120000"/>
              </a:lnSpc>
            </a:pPr>
            <a:endParaRPr lang="en-US" altLang="ko-KR" dirty="0"/>
          </a:p>
          <a:p>
            <a:pPr>
              <a:lnSpc>
                <a:spcPct val="120000"/>
              </a:lnSpc>
            </a:pPr>
            <a:r>
              <a:rPr lang="ko-KR" altLang="en-US" dirty="0"/>
              <a:t>잘 학습된 신경망은 가중치의 값들이 반드시 동일하지 않습니다</a:t>
            </a:r>
            <a:r>
              <a:rPr lang="en-US" altLang="ko-KR" dirty="0"/>
              <a:t>.</a:t>
            </a:r>
          </a:p>
          <a:p>
            <a:pPr>
              <a:lnSpc>
                <a:spcPct val="120000"/>
              </a:lnSpc>
            </a:pPr>
            <a:r>
              <a:rPr lang="ko-KR" altLang="en-US" dirty="0"/>
              <a:t>가중치의 값이 특히 </a:t>
            </a:r>
            <a:r>
              <a:rPr lang="en-US" altLang="ko-KR" dirty="0"/>
              <a:t>0</a:t>
            </a:r>
            <a:r>
              <a:rPr lang="ko-KR" altLang="en-US" dirty="0"/>
              <a:t>이 되어버리면 최악입니다</a:t>
            </a:r>
            <a:r>
              <a:rPr lang="en-US" altLang="ko-KR" dirty="0"/>
              <a:t>.</a:t>
            </a:r>
          </a:p>
          <a:p>
            <a:pPr>
              <a:lnSpc>
                <a:spcPct val="120000"/>
              </a:lnSpc>
            </a:pPr>
            <a:r>
              <a:rPr lang="ko-KR" altLang="en-US" dirty="0"/>
              <a:t>가중치 </a:t>
            </a:r>
            <a:r>
              <a:rPr lang="en-US" altLang="ko-KR" dirty="0"/>
              <a:t>0</a:t>
            </a:r>
            <a:r>
              <a:rPr lang="ko-KR" altLang="en-US" dirty="0"/>
              <a:t>은 입력신호를 죽여버리고 </a:t>
            </a:r>
            <a:r>
              <a:rPr lang="ko-KR" altLang="en-US" dirty="0" err="1"/>
              <a:t>입력신호에</a:t>
            </a:r>
            <a:r>
              <a:rPr lang="ko-KR" altLang="en-US" dirty="0"/>
              <a:t> 의해 좌우되는 가중치 업데이트 함수는 모두 </a:t>
            </a:r>
            <a:r>
              <a:rPr lang="en-US" altLang="ko-KR" dirty="0"/>
              <a:t>0</a:t>
            </a:r>
            <a:r>
              <a:rPr lang="ko-KR" altLang="en-US" dirty="0"/>
              <a:t>이 되어버립니다</a:t>
            </a:r>
            <a:r>
              <a:rPr lang="en-US" altLang="ko-KR" dirty="0"/>
              <a:t>. </a:t>
            </a:r>
          </a:p>
          <a:p>
            <a:pPr>
              <a:lnSpc>
                <a:spcPct val="120000"/>
              </a:lnSpc>
            </a:pPr>
            <a:r>
              <a:rPr lang="ko-KR" altLang="en-US" dirty="0"/>
              <a:t>이렇게 되면 가중치를 업데이트 하는 능력을 완전히 상실하게 됩니다</a:t>
            </a:r>
            <a:r>
              <a:rPr lang="en-US" altLang="ko-KR" dirty="0"/>
              <a:t>.</a:t>
            </a:r>
          </a:p>
          <a:p>
            <a:pPr>
              <a:lnSpc>
                <a:spcPct val="120000"/>
              </a:lnSpc>
            </a:pPr>
            <a:endParaRPr lang="en-US" altLang="ko-KR"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53</a:t>
            </a:fld>
            <a:endParaRPr lang="ko-KR" altLang="en-US"/>
          </a:p>
        </p:txBody>
      </p:sp>
    </p:spTree>
    <p:extLst>
      <p:ext uri="{BB962C8B-B14F-4D97-AF65-F5344CB8AC3E}">
        <p14:creationId xmlns:p14="http://schemas.microsoft.com/office/powerpoint/2010/main" val="680248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54</a:t>
            </a:fld>
            <a:endParaRPr lang="ko-KR" altLang="en-US"/>
          </a:p>
        </p:txBody>
      </p:sp>
    </p:spTree>
    <p:extLst>
      <p:ext uri="{BB962C8B-B14F-4D97-AF65-F5344CB8AC3E}">
        <p14:creationId xmlns:p14="http://schemas.microsoft.com/office/powerpoint/2010/main" val="25370889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드디어 신경망 첫걸음 </a:t>
            </a:r>
            <a:r>
              <a:rPr lang="en-US" altLang="ko-KR" dirty="0"/>
              <a:t>Part1</a:t>
            </a:r>
            <a:r>
              <a:rPr lang="ko-KR" altLang="en-US" dirty="0"/>
              <a:t>을</a:t>
            </a:r>
            <a:r>
              <a:rPr lang="en-US" altLang="ko-KR" baseline="0" dirty="0"/>
              <a:t> </a:t>
            </a:r>
            <a:r>
              <a:rPr lang="ko-KR" altLang="en-US" baseline="0" dirty="0"/>
              <a:t>다 배웠습니다</a:t>
            </a:r>
            <a:r>
              <a:rPr lang="en-US" altLang="ko-KR" baseline="0" dirty="0"/>
              <a:t>!</a:t>
            </a:r>
          </a:p>
          <a:p>
            <a:r>
              <a:rPr lang="ko-KR" altLang="en-US" baseline="0" dirty="0"/>
              <a:t>참 잘하셨고 수고 많으셨습니다</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D701B355-3F53-4882-8717-21C63880E179}" type="slidenum">
              <a:rPr lang="ko-KR" altLang="en-US" smtClean="0"/>
              <a:t>55</a:t>
            </a:fld>
            <a:endParaRPr lang="ko-KR" altLang="en-US"/>
          </a:p>
        </p:txBody>
      </p:sp>
    </p:spTree>
    <p:extLst>
      <p:ext uri="{BB962C8B-B14F-4D97-AF65-F5344CB8AC3E}">
        <p14:creationId xmlns:p14="http://schemas.microsoft.com/office/powerpoint/2010/main" val="993185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56</a:t>
            </a:fld>
            <a:endParaRPr lang="ko-KR" altLang="en-US"/>
          </a:p>
        </p:txBody>
      </p:sp>
    </p:spTree>
    <p:extLst>
      <p:ext uri="{BB962C8B-B14F-4D97-AF65-F5344CB8AC3E}">
        <p14:creationId xmlns:p14="http://schemas.microsoft.com/office/powerpoint/2010/main" val="357758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57</a:t>
            </a:fld>
            <a:endParaRPr lang="ko-KR" altLang="en-US"/>
          </a:p>
        </p:txBody>
      </p:sp>
    </p:spTree>
    <p:extLst>
      <p:ext uri="{BB962C8B-B14F-4D97-AF65-F5344CB8AC3E}">
        <p14:creationId xmlns:p14="http://schemas.microsoft.com/office/powerpoint/2010/main" val="178547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6</a:t>
            </a:fld>
            <a:endParaRPr lang="ko-KR" altLang="en-US"/>
          </a:p>
        </p:txBody>
      </p:sp>
    </p:spTree>
    <p:extLst>
      <p:ext uri="{BB962C8B-B14F-4D97-AF65-F5344CB8AC3E}">
        <p14:creationId xmlns:p14="http://schemas.microsoft.com/office/powerpoint/2010/main" val="4002255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a:t>
            </a:r>
            <a:r>
              <a:rPr lang="ko-KR" altLang="en-US" dirty="0"/>
              <a:t>개의 출력 노드를 가지는 신경망 이네요</a:t>
            </a:r>
            <a:r>
              <a:rPr lang="en-US" altLang="ko-KR" dirty="0"/>
              <a:t>.</a:t>
            </a:r>
          </a:p>
          <a:p>
            <a:r>
              <a:rPr lang="en-US" altLang="ko-KR" dirty="0"/>
              <a:t>2</a:t>
            </a:r>
            <a:r>
              <a:rPr lang="ko-KR" altLang="en-US" dirty="0"/>
              <a:t>개의 출력 노드 모두 오차를 가질 수 있습니다</a:t>
            </a:r>
            <a:r>
              <a:rPr lang="en-US" altLang="ko-KR" dirty="0"/>
              <a:t>. </a:t>
            </a:r>
          </a:p>
          <a:p>
            <a:r>
              <a:rPr lang="ko-KR" altLang="en-US" dirty="0"/>
              <a:t>특히 우리가 아직 학습시키지 않은 경우에는 거의 무조건 오차를 가지고 있겠죠</a:t>
            </a:r>
            <a:endParaRPr lang="en-US" altLang="ko-KR" dirty="0"/>
          </a:p>
          <a:p>
            <a:r>
              <a:rPr lang="ko-KR" altLang="en-US" dirty="0"/>
              <a:t>그러므로 </a:t>
            </a:r>
            <a:r>
              <a:rPr lang="en-US" altLang="ko-KR" dirty="0"/>
              <a:t>2</a:t>
            </a:r>
            <a:r>
              <a:rPr lang="ko-KR" altLang="en-US" dirty="0"/>
              <a:t>개의 오차 모두 가중치를 어떻게 업데이트 해야 할지에 대한 정보를 줘야 합니다</a:t>
            </a:r>
            <a:r>
              <a:rPr lang="en-US" altLang="ko-KR" dirty="0"/>
              <a:t>.</a:t>
            </a:r>
          </a:p>
          <a:p>
            <a:endParaRPr lang="en-US" altLang="ko-KR" dirty="0"/>
          </a:p>
          <a:p>
            <a:r>
              <a:rPr lang="ko-KR" altLang="en-US" dirty="0"/>
              <a:t>우리는 앞에서 했던 대로 출력 노드의 오차를 앞 단의 각 가중치에 비례해 나누어 주는 접근 방법을 활용하겠습니다</a:t>
            </a:r>
            <a:r>
              <a:rPr lang="en-US" altLang="ko-KR" dirty="0"/>
              <a:t>.</a:t>
            </a:r>
          </a:p>
          <a:p>
            <a:r>
              <a:rPr lang="ko-KR" altLang="en-US" dirty="0"/>
              <a:t>그림을 보면 첫 번째 출력 노드의 오차를 </a:t>
            </a:r>
            <a:r>
              <a:rPr lang="en-US" altLang="ko-KR" dirty="0"/>
              <a:t>e1</a:t>
            </a:r>
            <a:r>
              <a:rPr lang="ko-KR" altLang="en-US" dirty="0"/>
              <a:t>이라고 표기했습니다</a:t>
            </a:r>
            <a:r>
              <a:rPr lang="en-US" altLang="ko-KR" dirty="0"/>
              <a:t>. </a:t>
            </a:r>
          </a:p>
          <a:p>
            <a:r>
              <a:rPr lang="ko-KR" altLang="en-US" dirty="0"/>
              <a:t>이 오차는 학습 데이터 </a:t>
            </a:r>
            <a:r>
              <a:rPr lang="en-US" altLang="ko-KR" dirty="0"/>
              <a:t>t1, </a:t>
            </a:r>
            <a:r>
              <a:rPr lang="ko-KR" altLang="en-US" dirty="0"/>
              <a:t>즉 </a:t>
            </a:r>
            <a:r>
              <a:rPr lang="en-US" altLang="ko-KR" dirty="0"/>
              <a:t>target1</a:t>
            </a:r>
            <a:r>
              <a:rPr lang="ko-KR" altLang="en-US" dirty="0"/>
              <a:t>에 의해 제공된 실제 값과 우리가 계산한 </a:t>
            </a:r>
            <a:r>
              <a:rPr lang="en-US" altLang="ko-KR" dirty="0"/>
              <a:t>o1, </a:t>
            </a:r>
            <a:r>
              <a:rPr lang="ko-KR" altLang="en-US" dirty="0"/>
              <a:t>즉</a:t>
            </a:r>
            <a:r>
              <a:rPr lang="en-US" altLang="ko-KR" dirty="0"/>
              <a:t> output1 </a:t>
            </a:r>
            <a:r>
              <a:rPr lang="ko-KR" altLang="en-US" dirty="0"/>
              <a:t>사이의 차이를 의미합니다</a:t>
            </a:r>
            <a:r>
              <a:rPr lang="en-US" altLang="ko-KR" dirty="0"/>
              <a:t>.</a:t>
            </a:r>
          </a:p>
          <a:p>
            <a:r>
              <a:rPr lang="ko-KR" altLang="en-US" dirty="0"/>
              <a:t>다시 말해 </a:t>
            </a:r>
            <a:r>
              <a:rPr lang="en-US" altLang="ko-KR" dirty="0"/>
              <a:t>e1 = t1 – o1 </a:t>
            </a:r>
            <a:r>
              <a:rPr lang="ko-KR" altLang="en-US" dirty="0"/>
              <a:t>입니다</a:t>
            </a:r>
            <a:r>
              <a:rPr lang="en-US" altLang="ko-KR" dirty="0"/>
              <a:t>. </a:t>
            </a:r>
          </a:p>
          <a:p>
            <a:r>
              <a:rPr lang="ko-KR" altLang="en-US" dirty="0"/>
              <a:t>그리고 두 번째 출력 노드에서의 오차는 </a:t>
            </a:r>
            <a:r>
              <a:rPr lang="en-US" altLang="ko-KR" dirty="0"/>
              <a:t>e2</a:t>
            </a:r>
            <a:r>
              <a:rPr lang="ko-KR" altLang="en-US" dirty="0"/>
              <a:t>라고 표기했습니다</a:t>
            </a:r>
            <a:r>
              <a:rPr lang="en-US" altLang="ko-KR" dirty="0"/>
              <a:t>.</a:t>
            </a:r>
          </a:p>
          <a:p>
            <a:endParaRPr lang="en-US" altLang="ko-KR" dirty="0"/>
          </a:p>
          <a:p>
            <a:pPr latinLnBrk="1"/>
            <a:r>
              <a:rPr lang="en-US" altLang="ko-KR" sz="1200" kern="1200" dirty="0">
                <a:solidFill>
                  <a:schemeClr val="tx1"/>
                </a:solidFill>
                <a:effectLst/>
                <a:latin typeface="+mn-lt"/>
                <a:ea typeface="+mn-ea"/>
                <a:cs typeface="+mn-cs"/>
              </a:rPr>
              <a:t>e1</a:t>
            </a:r>
            <a:r>
              <a:rPr lang="ko-KR" altLang="ko-KR" sz="1200" kern="1200" dirty="0">
                <a:solidFill>
                  <a:schemeClr val="tx1"/>
                </a:solidFill>
                <a:effectLst/>
                <a:latin typeface="+mn-lt"/>
                <a:ea typeface="+mn-ea"/>
                <a:cs typeface="+mn-cs"/>
              </a:rPr>
              <a:t>은</a:t>
            </a:r>
            <a:r>
              <a:rPr lang="en-US" altLang="ko-KR" sz="1200" kern="1200" dirty="0">
                <a:solidFill>
                  <a:schemeClr val="tx1"/>
                </a:solidFill>
                <a:effectLst/>
                <a:latin typeface="+mn-lt"/>
                <a:ea typeface="+mn-ea"/>
                <a:cs typeface="+mn-cs"/>
              </a:rPr>
              <a:t> w11</a:t>
            </a:r>
            <a:r>
              <a:rPr lang="ko-KR" altLang="ko-KR" sz="1200" kern="1200" dirty="0">
                <a:solidFill>
                  <a:schemeClr val="tx1"/>
                </a:solidFill>
                <a:effectLst/>
                <a:latin typeface="+mn-lt"/>
                <a:ea typeface="+mn-ea"/>
                <a:cs typeface="+mn-cs"/>
              </a:rPr>
              <a:t>과</a:t>
            </a:r>
            <a:r>
              <a:rPr lang="en-US" altLang="ko-KR" sz="1200" kern="1200" dirty="0">
                <a:solidFill>
                  <a:schemeClr val="tx1"/>
                </a:solidFill>
                <a:effectLst/>
                <a:latin typeface="+mn-lt"/>
                <a:ea typeface="+mn-ea"/>
                <a:cs typeface="+mn-cs"/>
              </a:rPr>
              <a:t> w21</a:t>
            </a:r>
            <a:r>
              <a:rPr lang="ko-KR" altLang="ko-KR" sz="1200" kern="1200" dirty="0">
                <a:solidFill>
                  <a:schemeClr val="tx1"/>
                </a:solidFill>
                <a:effectLst/>
                <a:latin typeface="+mn-lt"/>
                <a:ea typeface="+mn-ea"/>
                <a:cs typeface="+mn-cs"/>
              </a:rPr>
              <a:t>의 가중치의 값에 비례해 나뉘어 연결 노드로 전달됩니다</a:t>
            </a:r>
            <a:r>
              <a:rPr lang="en-US" altLang="ko-KR" sz="1200" kern="1200" dirty="0">
                <a:solidFill>
                  <a:schemeClr val="tx1"/>
                </a:solidFill>
                <a:effectLst/>
                <a:latin typeface="+mn-lt"/>
                <a:ea typeface="+mn-ea"/>
                <a:cs typeface="+mn-cs"/>
              </a:rPr>
              <a:t>.</a:t>
            </a:r>
          </a:p>
          <a:p>
            <a:r>
              <a:rPr lang="ko-KR" altLang="ko-KR" sz="1200" kern="1200" dirty="0">
                <a:solidFill>
                  <a:schemeClr val="tx1"/>
                </a:solidFill>
                <a:effectLst/>
                <a:latin typeface="+mn-lt"/>
                <a:ea typeface="+mn-ea"/>
                <a:cs typeface="+mn-cs"/>
              </a:rPr>
              <a:t>이와 유사하게</a:t>
            </a:r>
            <a:r>
              <a:rPr lang="en-US" altLang="ko-KR" sz="1200" kern="1200" dirty="0">
                <a:solidFill>
                  <a:schemeClr val="tx1"/>
                </a:solidFill>
                <a:effectLst/>
                <a:latin typeface="+mn-lt"/>
                <a:ea typeface="+mn-ea"/>
                <a:cs typeface="+mn-cs"/>
              </a:rPr>
              <a:t> e2</a:t>
            </a:r>
            <a:r>
              <a:rPr lang="ko-KR" altLang="ko-KR" sz="1200" kern="1200" dirty="0">
                <a:solidFill>
                  <a:schemeClr val="tx1"/>
                </a:solidFill>
                <a:effectLst/>
                <a:latin typeface="+mn-lt"/>
                <a:ea typeface="+mn-ea"/>
                <a:cs typeface="+mn-cs"/>
              </a:rPr>
              <a:t>는</a:t>
            </a:r>
            <a:r>
              <a:rPr lang="en-US" altLang="ko-KR" sz="1200" kern="1200" dirty="0">
                <a:solidFill>
                  <a:schemeClr val="tx1"/>
                </a:solidFill>
                <a:effectLst/>
                <a:latin typeface="+mn-lt"/>
                <a:ea typeface="+mn-ea"/>
                <a:cs typeface="+mn-cs"/>
              </a:rPr>
              <a:t> w12</a:t>
            </a:r>
            <a:r>
              <a:rPr lang="ko-KR" altLang="ko-KR" sz="1200" kern="1200" dirty="0">
                <a:solidFill>
                  <a:schemeClr val="tx1"/>
                </a:solidFill>
                <a:effectLst/>
                <a:latin typeface="+mn-lt"/>
                <a:ea typeface="+mn-ea"/>
                <a:cs typeface="+mn-cs"/>
              </a:rPr>
              <a:t>와</a:t>
            </a:r>
            <a:r>
              <a:rPr lang="en-US" altLang="ko-KR" sz="1200" kern="1200" dirty="0">
                <a:solidFill>
                  <a:schemeClr val="tx1"/>
                </a:solidFill>
                <a:effectLst/>
                <a:latin typeface="+mn-lt"/>
                <a:ea typeface="+mn-ea"/>
                <a:cs typeface="+mn-cs"/>
              </a:rPr>
              <a:t> w22</a:t>
            </a:r>
            <a:r>
              <a:rPr lang="ko-KR" altLang="ko-KR" sz="1200" kern="1200" dirty="0">
                <a:solidFill>
                  <a:schemeClr val="tx1"/>
                </a:solidFill>
                <a:effectLst/>
                <a:latin typeface="+mn-lt"/>
                <a:ea typeface="+mn-ea"/>
                <a:cs typeface="+mn-cs"/>
              </a:rPr>
              <a:t>의 값에 비례해 나뉩니다</a:t>
            </a:r>
            <a:r>
              <a:rPr lang="en-US" altLang="ko-KR" sz="1200" kern="1200" dirty="0">
                <a:solidFill>
                  <a:schemeClr val="tx1"/>
                </a:solidFill>
                <a:effectLst/>
                <a:latin typeface="+mn-lt"/>
                <a:ea typeface="+mn-ea"/>
                <a:cs typeface="+mn-cs"/>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a:t>이를 수식으로 표현해 보겠습니다</a:t>
            </a:r>
            <a:r>
              <a:rPr lang="en-US" altLang="ko-KR" dirty="0"/>
              <a:t>. </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7</a:t>
            </a:fld>
            <a:endParaRPr lang="ko-KR" altLang="en-US"/>
          </a:p>
        </p:txBody>
      </p:sp>
    </p:spTree>
    <p:extLst>
      <p:ext uri="{BB962C8B-B14F-4D97-AF65-F5344CB8AC3E}">
        <p14:creationId xmlns:p14="http://schemas.microsoft.com/office/powerpoint/2010/main" val="162804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오차 </a:t>
            </a:r>
            <a:r>
              <a:rPr lang="en-US" altLang="ko-KR" dirty="0"/>
              <a:t>e1</a:t>
            </a:r>
            <a:r>
              <a:rPr lang="ko-KR" altLang="en-US" dirty="0"/>
              <a:t>은 </a:t>
            </a:r>
            <a:r>
              <a:rPr lang="en-US" altLang="ko-KR" dirty="0"/>
              <a:t>w11</a:t>
            </a:r>
            <a:r>
              <a:rPr lang="ko-KR" altLang="en-US" dirty="0"/>
              <a:t>과 </a:t>
            </a:r>
            <a:r>
              <a:rPr lang="en-US" altLang="ko-KR" dirty="0"/>
              <a:t>w21</a:t>
            </a:r>
            <a:r>
              <a:rPr lang="ko-KR" altLang="en-US" dirty="0"/>
              <a:t>의 업데이트에 영향을 주게 됩니다</a:t>
            </a:r>
            <a:r>
              <a:rPr lang="en-US" altLang="ko-KR" dirty="0"/>
              <a:t>. </a:t>
            </a:r>
          </a:p>
          <a:p>
            <a:r>
              <a:rPr lang="ko-KR" altLang="en-US" dirty="0"/>
              <a:t>그러므로 </a:t>
            </a:r>
            <a:r>
              <a:rPr lang="en-US" altLang="ko-KR" dirty="0"/>
              <a:t>w11</a:t>
            </a:r>
            <a:r>
              <a:rPr lang="ko-KR" altLang="en-US" dirty="0"/>
              <a:t>을 업데이트하기 위해 사용되는 </a:t>
            </a:r>
            <a:r>
              <a:rPr lang="en-US" altLang="ko-KR" dirty="0"/>
              <a:t>e1</a:t>
            </a:r>
            <a:r>
              <a:rPr lang="ko-KR" altLang="en-US" dirty="0"/>
              <a:t>의 일부는 왼편과 같이 표현됩니다</a:t>
            </a:r>
            <a:r>
              <a:rPr lang="en-US" altLang="ko-KR" dirty="0"/>
              <a:t>.</a:t>
            </a:r>
          </a:p>
          <a:p>
            <a:r>
              <a:rPr lang="ko-KR" altLang="en-US" dirty="0"/>
              <a:t>마찬가지로 </a:t>
            </a:r>
            <a:r>
              <a:rPr lang="en-US" altLang="ko-KR" dirty="0"/>
              <a:t>w21</a:t>
            </a:r>
            <a:r>
              <a:rPr lang="ko-KR" altLang="en-US" dirty="0"/>
              <a:t>을 표현하기 위해 사용되는 </a:t>
            </a:r>
            <a:r>
              <a:rPr lang="en-US" altLang="ko-KR" dirty="0"/>
              <a:t>e1</a:t>
            </a:r>
            <a:r>
              <a:rPr lang="ko-KR" altLang="en-US" dirty="0"/>
              <a:t>의 일부는 오른편과 같이 표현할 수 있습니다</a:t>
            </a:r>
            <a:r>
              <a:rPr lang="en-US" altLang="ko-KR" dirty="0"/>
              <a:t>.</a:t>
            </a:r>
          </a:p>
          <a:p>
            <a:endParaRPr lang="en-US" altLang="ko-KR" dirty="0"/>
          </a:p>
          <a:p>
            <a:r>
              <a:rPr lang="ko-KR" altLang="en-US" dirty="0"/>
              <a:t>예를 들어</a:t>
            </a:r>
            <a:r>
              <a:rPr lang="en-US" altLang="ko-KR" dirty="0"/>
              <a:t>,</a:t>
            </a:r>
            <a:r>
              <a:rPr lang="ko-KR" altLang="en-US" dirty="0"/>
              <a:t> </a:t>
            </a:r>
            <a:r>
              <a:rPr lang="en-US" altLang="ko-KR" dirty="0"/>
              <a:t>w11 = 6</a:t>
            </a:r>
            <a:r>
              <a:rPr lang="ko-KR" altLang="en-US" dirty="0"/>
              <a:t>이고 </a:t>
            </a:r>
            <a:r>
              <a:rPr lang="en-US" altLang="ko-KR" dirty="0"/>
              <a:t>w21 =3 </a:t>
            </a:r>
            <a:r>
              <a:rPr lang="ko-KR" altLang="en-US" dirty="0"/>
              <a:t>이라는 값을 가진다고 하면 </a:t>
            </a:r>
            <a:r>
              <a:rPr lang="en-US" altLang="ko-KR" dirty="0"/>
              <a:t>w11</a:t>
            </a:r>
            <a:r>
              <a:rPr lang="ko-KR" altLang="en-US" dirty="0"/>
              <a:t>은 </a:t>
            </a:r>
            <a:r>
              <a:rPr lang="en-US" altLang="ko-KR" dirty="0"/>
              <a:t>w21</a:t>
            </a:r>
            <a:r>
              <a:rPr lang="ko-KR" altLang="en-US" dirty="0"/>
              <a:t>보다 </a:t>
            </a:r>
            <a:r>
              <a:rPr lang="en-US" altLang="ko-KR" dirty="0"/>
              <a:t>2</a:t>
            </a:r>
            <a:r>
              <a:rPr lang="ko-KR" altLang="en-US" dirty="0"/>
              <a:t>배 큽니다</a:t>
            </a:r>
            <a:r>
              <a:rPr lang="en-US" altLang="ko-KR" dirty="0"/>
              <a:t>. </a:t>
            </a:r>
          </a:p>
          <a:p>
            <a:r>
              <a:rPr lang="ko-KR" altLang="en-US" dirty="0"/>
              <a:t>이때 </a:t>
            </a:r>
            <a:r>
              <a:rPr lang="en-US" altLang="ko-KR" dirty="0"/>
              <a:t>w11</a:t>
            </a:r>
            <a:r>
              <a:rPr lang="ko-KR" altLang="en-US" dirty="0"/>
              <a:t>을 업데이트 하기 위해 전달되는 오차 </a:t>
            </a:r>
            <a:r>
              <a:rPr lang="en-US" altLang="ko-KR" dirty="0"/>
              <a:t>e1</a:t>
            </a:r>
            <a:r>
              <a:rPr lang="ko-KR" altLang="en-US" dirty="0"/>
              <a:t>의 일부는 </a:t>
            </a:r>
            <a:r>
              <a:rPr lang="en-US" altLang="ko-KR" dirty="0"/>
              <a:t>6/(6+3) = 2/3 </a:t>
            </a:r>
            <a:r>
              <a:rPr lang="ko-KR" altLang="en-US" dirty="0"/>
              <a:t>이 됩니다</a:t>
            </a:r>
            <a:r>
              <a:rPr lang="en-US" altLang="ko-KR" dirty="0"/>
              <a:t>. </a:t>
            </a:r>
          </a:p>
          <a:p>
            <a:r>
              <a:rPr lang="ko-KR" altLang="en-US" dirty="0"/>
              <a:t>그럼 </a:t>
            </a:r>
            <a:r>
              <a:rPr lang="en-US" altLang="ko-KR" dirty="0"/>
              <a:t>1/3</a:t>
            </a:r>
            <a:r>
              <a:rPr lang="ko-KR" altLang="en-US" dirty="0"/>
              <a:t>이 남는데요</a:t>
            </a:r>
            <a:r>
              <a:rPr lang="en-US" altLang="ko-KR" dirty="0"/>
              <a:t>, </a:t>
            </a:r>
            <a:r>
              <a:rPr lang="ko-KR" altLang="en-US" dirty="0"/>
              <a:t>실제로 오차 </a:t>
            </a:r>
            <a:r>
              <a:rPr lang="en-US" altLang="ko-KR" dirty="0"/>
              <a:t>e1</a:t>
            </a:r>
            <a:r>
              <a:rPr lang="ko-KR" altLang="en-US" dirty="0"/>
              <a:t>에서 </a:t>
            </a:r>
            <a:r>
              <a:rPr lang="en-US" altLang="ko-KR" dirty="0"/>
              <a:t>w21</a:t>
            </a:r>
            <a:r>
              <a:rPr lang="ko-KR" altLang="en-US" dirty="0"/>
              <a:t>을 업데이트 하기 위해 전달되는 부분은 </a:t>
            </a:r>
            <a:r>
              <a:rPr lang="en-US" altLang="ko-KR" dirty="0"/>
              <a:t>3/(6+3) = 1/3</a:t>
            </a:r>
            <a:r>
              <a:rPr lang="ko-KR" altLang="en-US" dirty="0"/>
              <a:t>입니다</a:t>
            </a:r>
            <a:r>
              <a:rPr lang="en-US" altLang="ko-KR" dirty="0"/>
              <a:t>.</a:t>
            </a:r>
          </a:p>
          <a:p>
            <a:r>
              <a:rPr lang="ko-KR" altLang="en-US" dirty="0"/>
              <a:t>만약 가중치가 같다면 </a:t>
            </a:r>
            <a:r>
              <a:rPr lang="en-US" altLang="ko-KR" dirty="0"/>
              <a:t>1/2</a:t>
            </a:r>
            <a:r>
              <a:rPr lang="ko-KR" altLang="en-US" dirty="0"/>
              <a:t>씩 전달될 것입니다</a:t>
            </a:r>
            <a:r>
              <a:rPr lang="en-US" altLang="ko-KR" dirty="0"/>
              <a:t>.</a:t>
            </a:r>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8</a:t>
            </a:fld>
            <a:endParaRPr lang="ko-KR" altLang="en-US"/>
          </a:p>
        </p:txBody>
      </p:sp>
    </p:spTree>
    <p:extLst>
      <p:ext uri="{BB962C8B-B14F-4D97-AF65-F5344CB8AC3E}">
        <p14:creationId xmlns:p14="http://schemas.microsoft.com/office/powerpoint/2010/main" val="380353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CF70147-22CF-48F7-93F3-AEE5688C4118}" type="slidenum">
              <a:rPr lang="ko-KR" altLang="en-US" smtClean="0"/>
              <a:t>9</a:t>
            </a:fld>
            <a:endParaRPr lang="ko-KR" altLang="en-US"/>
          </a:p>
        </p:txBody>
      </p:sp>
    </p:spTree>
    <p:extLst>
      <p:ext uri="{BB962C8B-B14F-4D97-AF65-F5344CB8AC3E}">
        <p14:creationId xmlns:p14="http://schemas.microsoft.com/office/powerpoint/2010/main" val="91020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D595B3-829A-42B2-9D85-78417732D474}"/>
              </a:ext>
            </a:extLst>
          </p:cNvPr>
          <p:cNvSpPr>
            <a:spLocks noGrp="1"/>
          </p:cNvSpPr>
          <p:nvPr>
            <p:ph type="ctrTitle" hasCustomPrompt="1"/>
          </p:nvPr>
        </p:nvSpPr>
        <p:spPr>
          <a:xfrm>
            <a:off x="1524000" y="2921792"/>
            <a:ext cx="9144000" cy="1014413"/>
          </a:xfrm>
        </p:spPr>
        <p:txBody>
          <a:bodyPr anchor="b"/>
          <a:lstStyle>
            <a:lvl1pPr algn="ctr">
              <a:defRPr sz="6000" b="1">
                <a:latin typeface="나눔스퀘어 Bold" panose="020B0600000101010101" pitchFamily="50" charset="-127"/>
                <a:ea typeface="나눔스퀘어 Bold" panose="020B0600000101010101" pitchFamily="50" charset="-127"/>
              </a:defRPr>
            </a:lvl1pPr>
          </a:lstStyle>
          <a:p>
            <a:r>
              <a:rPr lang="en-US" altLang="ko-KR" dirty="0"/>
              <a:t>Title</a:t>
            </a:r>
            <a:endParaRPr lang="ko-KR" altLang="en-US" dirty="0"/>
          </a:p>
        </p:txBody>
      </p:sp>
      <p:sp>
        <p:nvSpPr>
          <p:cNvPr id="12" name="Line 14">
            <a:extLst>
              <a:ext uri="{FF2B5EF4-FFF2-40B4-BE49-F238E27FC236}">
                <a16:creationId xmlns:a16="http://schemas.microsoft.com/office/drawing/2014/main" id="{2B3FE96D-44A4-4631-9E76-0D7C574BA10B}"/>
              </a:ext>
            </a:extLst>
          </p:cNvPr>
          <p:cNvSpPr>
            <a:spLocks noChangeShapeType="1"/>
          </p:cNvSpPr>
          <p:nvPr userDrawn="1"/>
        </p:nvSpPr>
        <p:spPr bwMode="auto">
          <a:xfrm>
            <a:off x="2061075" y="6607423"/>
            <a:ext cx="9144000" cy="1826"/>
          </a:xfrm>
          <a:prstGeom prst="line">
            <a:avLst/>
          </a:prstGeom>
          <a:noFill/>
          <a:ln w="9525">
            <a:solidFill>
              <a:srgbClr val="3B6EAF"/>
            </a:solidFill>
            <a:round/>
            <a:headEnd/>
            <a:tailEnd/>
          </a:ln>
          <a:extLst>
            <a:ext uri="{909E8E84-426E-40DD-AFC4-6F175D3DCCD1}">
              <a14:hiddenFill xmlns:a14="http://schemas.microsoft.com/office/drawing/2010/main">
                <a:noFill/>
              </a14:hiddenFill>
            </a:ext>
          </a:extLst>
        </p:spPr>
        <p:txBody>
          <a:bodyPr wrap="none" anchor="ctr"/>
          <a:lstStyle/>
          <a:p>
            <a:endParaRPr lang="ko-KR" altLang="en-US" dirty="0"/>
          </a:p>
        </p:txBody>
      </p:sp>
      <p:sp>
        <p:nvSpPr>
          <p:cNvPr id="16" name="Rectangle 10">
            <a:extLst>
              <a:ext uri="{FF2B5EF4-FFF2-40B4-BE49-F238E27FC236}">
                <a16:creationId xmlns:a16="http://schemas.microsoft.com/office/drawing/2014/main" id="{48E10702-6C8E-4E31-B281-77C19EC3D461}"/>
              </a:ext>
            </a:extLst>
          </p:cNvPr>
          <p:cNvSpPr>
            <a:spLocks noChangeArrowheads="1"/>
          </p:cNvSpPr>
          <p:nvPr userDrawn="1"/>
        </p:nvSpPr>
        <p:spPr bwMode="auto">
          <a:xfrm rot="5400000">
            <a:off x="-3081338" y="3081337"/>
            <a:ext cx="6858000" cy="695325"/>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
        <p:nvSpPr>
          <p:cNvPr id="18" name="슬라이드 번호 개체 틀 5">
            <a:extLst>
              <a:ext uri="{FF2B5EF4-FFF2-40B4-BE49-F238E27FC236}">
                <a16:creationId xmlns:a16="http://schemas.microsoft.com/office/drawing/2014/main" id="{0EB3891D-19FD-4B18-9381-90F98110AC48}"/>
              </a:ext>
            </a:extLst>
          </p:cNvPr>
          <p:cNvSpPr>
            <a:spLocks noGrp="1"/>
          </p:cNvSpPr>
          <p:nvPr>
            <p:ph type="sldNum" sz="quarter" idx="4"/>
          </p:nvPr>
        </p:nvSpPr>
        <p:spPr>
          <a:xfrm>
            <a:off x="8461875" y="62134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60139818"/>
      </p:ext>
    </p:extLst>
  </p:cSld>
  <p:clrMapOvr>
    <a:masterClrMapping/>
  </p:clrMapOvr>
  <p:hf hdr="0" ftr="0" dt="0"/>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82B754-E1EF-4859-8521-E8042D13562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E503FA0-757C-4609-981F-404106103C0A}"/>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2D0017B-F3DD-4CE7-B2E6-A38B21B04ADC}"/>
              </a:ext>
            </a:extLst>
          </p:cNvPr>
          <p:cNvSpPr>
            <a:spLocks noGrp="1"/>
          </p:cNvSpPr>
          <p:nvPr>
            <p:ph type="dt" sz="half" idx="10"/>
          </p:nvPr>
        </p:nvSpPr>
        <p:spPr>
          <a:xfrm>
            <a:off x="838200" y="6356350"/>
            <a:ext cx="2743200" cy="365125"/>
          </a:xfrm>
          <a:prstGeom prst="rect">
            <a:avLst/>
          </a:prstGeom>
        </p:spPr>
        <p:txBody>
          <a:bodyPr/>
          <a:lstStyle/>
          <a:p>
            <a:fld id="{E5C81705-4A4A-4CFE-BCFB-E12312655AC9}" type="datetime1">
              <a:rPr lang="ko-KR" altLang="en-US" smtClean="0"/>
              <a:t>2021-03-23</a:t>
            </a:fld>
            <a:endParaRPr lang="ko-KR" altLang="en-US"/>
          </a:p>
        </p:txBody>
      </p:sp>
      <p:sp>
        <p:nvSpPr>
          <p:cNvPr id="5" name="바닥글 개체 틀 4">
            <a:extLst>
              <a:ext uri="{FF2B5EF4-FFF2-40B4-BE49-F238E27FC236}">
                <a16:creationId xmlns:a16="http://schemas.microsoft.com/office/drawing/2014/main" id="{8D0EFB53-7A87-4347-9D6F-8B310F3D857C}"/>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26D36BB3-992C-4E75-A258-1A34DFB4565D}"/>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404521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AEBB337-5B0C-4332-874D-5EBA6A8B695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CC4695E-D330-47DD-B7C3-6E829C9EA35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20683ADD-427E-43C5-9654-47D05483BEBF}"/>
              </a:ext>
            </a:extLst>
          </p:cNvPr>
          <p:cNvSpPr>
            <a:spLocks noGrp="1"/>
          </p:cNvSpPr>
          <p:nvPr>
            <p:ph type="dt" sz="half" idx="10"/>
          </p:nvPr>
        </p:nvSpPr>
        <p:spPr>
          <a:xfrm>
            <a:off x="838200" y="6356350"/>
            <a:ext cx="2743200" cy="365125"/>
          </a:xfrm>
          <a:prstGeom prst="rect">
            <a:avLst/>
          </a:prstGeom>
        </p:spPr>
        <p:txBody>
          <a:bodyPr/>
          <a:lstStyle/>
          <a:p>
            <a:fld id="{30CE238E-A3B0-4C41-86FB-4919629DA227}" type="datetime1">
              <a:rPr lang="ko-KR" altLang="en-US" smtClean="0"/>
              <a:t>2021-03-23</a:t>
            </a:fld>
            <a:endParaRPr lang="ko-KR" altLang="en-US"/>
          </a:p>
        </p:txBody>
      </p:sp>
      <p:sp>
        <p:nvSpPr>
          <p:cNvPr id="5" name="바닥글 개체 틀 4">
            <a:extLst>
              <a:ext uri="{FF2B5EF4-FFF2-40B4-BE49-F238E27FC236}">
                <a16:creationId xmlns:a16="http://schemas.microsoft.com/office/drawing/2014/main" id="{864ADBC1-738F-47E5-AB59-FFAE0F9D901C}"/>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55F7AE79-0C86-47B5-98B0-846782AE03B0}"/>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813749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76FD5E-9D1F-49DF-AA00-25473440920C}"/>
              </a:ext>
            </a:extLst>
          </p:cNvPr>
          <p:cNvSpPr>
            <a:spLocks noGrp="1"/>
          </p:cNvSpPr>
          <p:nvPr>
            <p:ph type="title"/>
          </p:nvPr>
        </p:nvSpPr>
        <p:spPr>
          <a:xfrm>
            <a:off x="2209800" y="365126"/>
            <a:ext cx="9143999" cy="1266264"/>
          </a:xfrm>
        </p:spPr>
        <p:txBody>
          <a:bodyPr/>
          <a:lstStyle>
            <a:lvl1pPr>
              <a:defRPr>
                <a:latin typeface="나눔스퀘어 Bold" panose="020B0600000101010101" pitchFamily="50" charset="-127"/>
                <a:ea typeface="나눔스퀘어 Bold" panose="020B0600000101010101" pitchFamily="50" charset="-127"/>
              </a:defRPr>
            </a:lvl1pPr>
          </a:lstStyle>
          <a:p>
            <a:r>
              <a:rPr lang="ko-KR" altLang="en-US" dirty="0"/>
              <a:t>마스터 제목 스타일 편집</a:t>
            </a:r>
          </a:p>
        </p:txBody>
      </p:sp>
      <p:sp>
        <p:nvSpPr>
          <p:cNvPr id="3" name="내용 개체 틀 2">
            <a:extLst>
              <a:ext uri="{FF2B5EF4-FFF2-40B4-BE49-F238E27FC236}">
                <a16:creationId xmlns:a16="http://schemas.microsoft.com/office/drawing/2014/main" id="{484BFAE7-3C2B-449E-A7DB-CAE771ED4CF7}"/>
              </a:ext>
            </a:extLst>
          </p:cNvPr>
          <p:cNvSpPr>
            <a:spLocks noGrp="1"/>
          </p:cNvSpPr>
          <p:nvPr>
            <p:ph idx="1"/>
          </p:nvPr>
        </p:nvSpPr>
        <p:spPr>
          <a:xfrm>
            <a:off x="2209800" y="1825624"/>
            <a:ext cx="9144000" cy="4131549"/>
          </a:xfrm>
        </p:spPr>
        <p:txBody>
          <a:bodyPr/>
          <a:lstStyle>
            <a:lvl1pPr>
              <a:defRPr>
                <a:latin typeface="나눔바른고딕"/>
              </a:defRPr>
            </a:lvl1pPr>
            <a:lvl2pPr>
              <a:defRPr>
                <a:latin typeface="나눔바른고딕"/>
              </a:defRPr>
            </a:lvl2pPr>
            <a:lvl3pPr>
              <a:defRPr>
                <a:latin typeface="나눔바른고딕"/>
              </a:defRPr>
            </a:lvl3pPr>
            <a:lvl4pPr>
              <a:defRPr>
                <a:latin typeface="나눔바른고딕"/>
              </a:defRPr>
            </a:lvl4pPr>
            <a:lvl5pPr>
              <a:defRPr>
                <a:latin typeface="나눔바른고딕"/>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4" name="Line 14">
            <a:extLst>
              <a:ext uri="{FF2B5EF4-FFF2-40B4-BE49-F238E27FC236}">
                <a16:creationId xmlns:a16="http://schemas.microsoft.com/office/drawing/2014/main" id="{5D449EA1-B825-44CD-99C2-FD23930053BE}"/>
              </a:ext>
            </a:extLst>
          </p:cNvPr>
          <p:cNvSpPr>
            <a:spLocks noChangeShapeType="1"/>
          </p:cNvSpPr>
          <p:nvPr userDrawn="1"/>
        </p:nvSpPr>
        <p:spPr bwMode="auto">
          <a:xfrm>
            <a:off x="2061075" y="6607423"/>
            <a:ext cx="9144000" cy="1826"/>
          </a:xfrm>
          <a:prstGeom prst="line">
            <a:avLst/>
          </a:prstGeom>
          <a:noFill/>
          <a:ln w="9525">
            <a:solidFill>
              <a:srgbClr val="3B6EAF"/>
            </a:solidFill>
            <a:round/>
            <a:headEnd/>
            <a:tailEnd/>
          </a:ln>
          <a:extLst>
            <a:ext uri="{909E8E84-426E-40DD-AFC4-6F175D3DCCD1}">
              <a14:hiddenFill xmlns:a14="http://schemas.microsoft.com/office/drawing/2010/main">
                <a:noFill/>
              </a14:hiddenFill>
            </a:ext>
          </a:extLst>
        </p:spPr>
        <p:txBody>
          <a:bodyPr wrap="none" anchor="ctr"/>
          <a:lstStyle/>
          <a:p>
            <a:endParaRPr lang="ko-KR" altLang="en-US" dirty="0"/>
          </a:p>
        </p:txBody>
      </p:sp>
      <p:sp>
        <p:nvSpPr>
          <p:cNvPr id="16" name="Rectangle 10">
            <a:extLst>
              <a:ext uri="{FF2B5EF4-FFF2-40B4-BE49-F238E27FC236}">
                <a16:creationId xmlns:a16="http://schemas.microsoft.com/office/drawing/2014/main" id="{EA010767-320C-44DE-9DC6-19B1583FBF10}"/>
              </a:ext>
            </a:extLst>
          </p:cNvPr>
          <p:cNvSpPr>
            <a:spLocks noChangeArrowheads="1"/>
          </p:cNvSpPr>
          <p:nvPr userDrawn="1"/>
        </p:nvSpPr>
        <p:spPr bwMode="auto">
          <a:xfrm rot="5400000">
            <a:off x="-3081338" y="3081337"/>
            <a:ext cx="6858000" cy="695325"/>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
        <p:nvSpPr>
          <p:cNvPr id="17" name="슬라이드 번호 개체 틀 5">
            <a:extLst>
              <a:ext uri="{FF2B5EF4-FFF2-40B4-BE49-F238E27FC236}">
                <a16:creationId xmlns:a16="http://schemas.microsoft.com/office/drawing/2014/main" id="{586D652C-0733-4E99-AC23-C0A7F18EBAEF}"/>
              </a:ext>
            </a:extLst>
          </p:cNvPr>
          <p:cNvSpPr>
            <a:spLocks noGrp="1"/>
          </p:cNvSpPr>
          <p:nvPr>
            <p:ph type="sldNum" sz="quarter" idx="4"/>
          </p:nvPr>
        </p:nvSpPr>
        <p:spPr>
          <a:xfrm>
            <a:off x="8461875" y="62134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4E3B-2790-45AB-9A85-320C4C8F03EA}" type="slidenum">
              <a:rPr lang="ko-KR" altLang="en-US" smtClean="0"/>
              <a:t>‹#›</a:t>
            </a:fld>
            <a:endParaRPr lang="ko-KR" altLang="en-US"/>
          </a:p>
        </p:txBody>
      </p:sp>
      <p:sp>
        <p:nvSpPr>
          <p:cNvPr id="18" name="Rectangle 10">
            <a:extLst>
              <a:ext uri="{FF2B5EF4-FFF2-40B4-BE49-F238E27FC236}">
                <a16:creationId xmlns:a16="http://schemas.microsoft.com/office/drawing/2014/main" id="{46578856-0168-45A8-B20B-60541F1273CA}"/>
              </a:ext>
            </a:extLst>
          </p:cNvPr>
          <p:cNvSpPr>
            <a:spLocks noChangeArrowheads="1"/>
          </p:cNvSpPr>
          <p:nvPr userDrawn="1"/>
        </p:nvSpPr>
        <p:spPr bwMode="auto">
          <a:xfrm>
            <a:off x="2209800" y="1660213"/>
            <a:ext cx="9982200" cy="102584"/>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Tree>
    <p:extLst>
      <p:ext uri="{BB962C8B-B14F-4D97-AF65-F5344CB8AC3E}">
        <p14:creationId xmlns:p14="http://schemas.microsoft.com/office/powerpoint/2010/main" val="120425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72F147-7440-406B-936B-8E0CDA97B90A}"/>
              </a:ext>
            </a:extLst>
          </p:cNvPr>
          <p:cNvSpPr>
            <a:spLocks noGrp="1"/>
          </p:cNvSpPr>
          <p:nvPr>
            <p:ph type="title"/>
          </p:nvPr>
        </p:nvSpPr>
        <p:spPr>
          <a:xfrm>
            <a:off x="2105024" y="1612901"/>
            <a:ext cx="9242425" cy="2852737"/>
          </a:xfrm>
        </p:spPr>
        <p:txBody>
          <a:bodyPr anchor="b"/>
          <a:lstStyle>
            <a:lvl1pPr>
              <a:defRPr sz="6000"/>
            </a:lvl1pPr>
          </a:lstStyle>
          <a:p>
            <a:r>
              <a:rPr lang="ko-KR" altLang="en-US" dirty="0"/>
              <a:t>마스터 제목 스타일 편집</a:t>
            </a:r>
          </a:p>
        </p:txBody>
      </p:sp>
      <p:sp>
        <p:nvSpPr>
          <p:cNvPr id="3" name="텍스트 개체 틀 2">
            <a:extLst>
              <a:ext uri="{FF2B5EF4-FFF2-40B4-BE49-F238E27FC236}">
                <a16:creationId xmlns:a16="http://schemas.microsoft.com/office/drawing/2014/main" id="{03231B20-6C54-4781-9AAC-E0CE4F15BEC8}"/>
              </a:ext>
            </a:extLst>
          </p:cNvPr>
          <p:cNvSpPr>
            <a:spLocks noGrp="1"/>
          </p:cNvSpPr>
          <p:nvPr>
            <p:ph type="body" idx="1"/>
          </p:nvPr>
        </p:nvSpPr>
        <p:spPr>
          <a:xfrm>
            <a:off x="2105024" y="4589463"/>
            <a:ext cx="924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6" name="슬라이드 번호 개체 틀 5">
            <a:extLst>
              <a:ext uri="{FF2B5EF4-FFF2-40B4-BE49-F238E27FC236}">
                <a16:creationId xmlns:a16="http://schemas.microsoft.com/office/drawing/2014/main" id="{0133650B-9A8C-4E44-820C-4AA4C1A67B8E}"/>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94651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463594-2F06-471A-9BC6-BD16741ABE4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7B215CF-22A6-4A1E-A82D-7B6158A2CE8E}"/>
              </a:ext>
            </a:extLst>
          </p:cNvPr>
          <p:cNvSpPr>
            <a:spLocks noGrp="1"/>
          </p:cNvSpPr>
          <p:nvPr>
            <p:ph sz="half" idx="1"/>
          </p:nvPr>
        </p:nvSpPr>
        <p:spPr>
          <a:xfrm>
            <a:off x="838200" y="1825625"/>
            <a:ext cx="5181600" cy="435133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a:extLst>
              <a:ext uri="{FF2B5EF4-FFF2-40B4-BE49-F238E27FC236}">
                <a16:creationId xmlns:a16="http://schemas.microsoft.com/office/drawing/2014/main" id="{D9885B4E-BCA4-41C9-80E7-A109FFE3F710}"/>
              </a:ext>
            </a:extLst>
          </p:cNvPr>
          <p:cNvSpPr>
            <a:spLocks noGrp="1"/>
          </p:cNvSpPr>
          <p:nvPr>
            <p:ph sz="half" idx="2"/>
          </p:nvPr>
        </p:nvSpPr>
        <p:spPr>
          <a:xfrm>
            <a:off x="6172200" y="1825625"/>
            <a:ext cx="5181600" cy="435133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날짜 개체 틀 4">
            <a:extLst>
              <a:ext uri="{FF2B5EF4-FFF2-40B4-BE49-F238E27FC236}">
                <a16:creationId xmlns:a16="http://schemas.microsoft.com/office/drawing/2014/main" id="{30108D3E-E335-4C75-9309-1A1B19EC423E}"/>
              </a:ext>
            </a:extLst>
          </p:cNvPr>
          <p:cNvSpPr>
            <a:spLocks noGrp="1"/>
          </p:cNvSpPr>
          <p:nvPr>
            <p:ph type="dt" sz="half" idx="10"/>
          </p:nvPr>
        </p:nvSpPr>
        <p:spPr>
          <a:xfrm>
            <a:off x="838200" y="6356350"/>
            <a:ext cx="2743200" cy="365125"/>
          </a:xfrm>
          <a:prstGeom prst="rect">
            <a:avLst/>
          </a:prstGeom>
        </p:spPr>
        <p:txBody>
          <a:bodyPr/>
          <a:lstStyle/>
          <a:p>
            <a:fld id="{6FED6168-339F-4AC9-898E-CDFECD1B91CF}" type="datetime1">
              <a:rPr lang="ko-KR" altLang="en-US" smtClean="0"/>
              <a:t>2021-03-23</a:t>
            </a:fld>
            <a:endParaRPr lang="ko-KR" altLang="en-US"/>
          </a:p>
        </p:txBody>
      </p:sp>
      <p:sp>
        <p:nvSpPr>
          <p:cNvPr id="6" name="바닥글 개체 틀 5">
            <a:extLst>
              <a:ext uri="{FF2B5EF4-FFF2-40B4-BE49-F238E27FC236}">
                <a16:creationId xmlns:a16="http://schemas.microsoft.com/office/drawing/2014/main" id="{F474CD30-578A-42AA-8E02-0B39EBEA26F9}"/>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CBF4AED6-2C78-4130-9F15-8235C279FF0C}"/>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71365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74422C-856D-4F04-873D-7CF7A048D4DD}"/>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3B59D18B-576D-4844-9193-3DFACD9C37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 편집</a:t>
            </a:r>
          </a:p>
        </p:txBody>
      </p:sp>
      <p:sp>
        <p:nvSpPr>
          <p:cNvPr id="4" name="내용 개체 틀 3">
            <a:extLst>
              <a:ext uri="{FF2B5EF4-FFF2-40B4-BE49-F238E27FC236}">
                <a16:creationId xmlns:a16="http://schemas.microsoft.com/office/drawing/2014/main" id="{633A474F-18BB-406C-965C-7C64DEDAAB1A}"/>
              </a:ext>
            </a:extLst>
          </p:cNvPr>
          <p:cNvSpPr>
            <a:spLocks noGrp="1"/>
          </p:cNvSpPr>
          <p:nvPr>
            <p:ph sz="half" idx="2"/>
          </p:nvPr>
        </p:nvSpPr>
        <p:spPr>
          <a:xfrm>
            <a:off x="839788" y="2505075"/>
            <a:ext cx="5157787" cy="368458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텍스트 개체 틀 4">
            <a:extLst>
              <a:ext uri="{FF2B5EF4-FFF2-40B4-BE49-F238E27FC236}">
                <a16:creationId xmlns:a16="http://schemas.microsoft.com/office/drawing/2014/main" id="{1641F4AD-5BBA-4866-B7FC-569F916732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9F99EEED-80FC-43CE-9252-2490E867F857}"/>
              </a:ext>
            </a:extLst>
          </p:cNvPr>
          <p:cNvSpPr>
            <a:spLocks noGrp="1"/>
          </p:cNvSpPr>
          <p:nvPr>
            <p:ph sz="quarter" idx="4"/>
          </p:nvPr>
        </p:nvSpPr>
        <p:spPr>
          <a:xfrm>
            <a:off x="6172200" y="2505075"/>
            <a:ext cx="5183188" cy="3684588"/>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날짜 개체 틀 6">
            <a:extLst>
              <a:ext uri="{FF2B5EF4-FFF2-40B4-BE49-F238E27FC236}">
                <a16:creationId xmlns:a16="http://schemas.microsoft.com/office/drawing/2014/main" id="{165C3195-4402-4DE1-BAC6-0EF6FE93EE79}"/>
              </a:ext>
            </a:extLst>
          </p:cNvPr>
          <p:cNvSpPr>
            <a:spLocks noGrp="1"/>
          </p:cNvSpPr>
          <p:nvPr>
            <p:ph type="dt" sz="half" idx="10"/>
          </p:nvPr>
        </p:nvSpPr>
        <p:spPr>
          <a:xfrm>
            <a:off x="838200" y="6356350"/>
            <a:ext cx="2743200" cy="365125"/>
          </a:xfrm>
          <a:prstGeom prst="rect">
            <a:avLst/>
          </a:prstGeom>
        </p:spPr>
        <p:txBody>
          <a:bodyPr/>
          <a:lstStyle/>
          <a:p>
            <a:fld id="{F12BEF3C-6923-49F7-BE8C-FE363F3A3888}" type="datetime1">
              <a:rPr lang="ko-KR" altLang="en-US" smtClean="0"/>
              <a:t>2021-03-23</a:t>
            </a:fld>
            <a:endParaRPr lang="ko-KR" altLang="en-US"/>
          </a:p>
        </p:txBody>
      </p:sp>
      <p:sp>
        <p:nvSpPr>
          <p:cNvPr id="8" name="바닥글 개체 틀 7">
            <a:extLst>
              <a:ext uri="{FF2B5EF4-FFF2-40B4-BE49-F238E27FC236}">
                <a16:creationId xmlns:a16="http://schemas.microsoft.com/office/drawing/2014/main" id="{14F47BCD-9E56-4484-8B61-17551ADAE3E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9" name="슬라이드 번호 개체 틀 8">
            <a:extLst>
              <a:ext uri="{FF2B5EF4-FFF2-40B4-BE49-F238E27FC236}">
                <a16:creationId xmlns:a16="http://schemas.microsoft.com/office/drawing/2014/main" id="{3B12EF50-3486-4877-A8AE-1C0EE6B3BFBA}"/>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387206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8A3AB2-92CA-4C03-892D-C3BDB0E6302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6DF67C4-0070-45D1-859B-2EE62527947D}"/>
              </a:ext>
            </a:extLst>
          </p:cNvPr>
          <p:cNvSpPr>
            <a:spLocks noGrp="1"/>
          </p:cNvSpPr>
          <p:nvPr>
            <p:ph type="dt" sz="half" idx="10"/>
          </p:nvPr>
        </p:nvSpPr>
        <p:spPr>
          <a:xfrm>
            <a:off x="838200" y="6356350"/>
            <a:ext cx="2743200" cy="365125"/>
          </a:xfrm>
          <a:prstGeom prst="rect">
            <a:avLst/>
          </a:prstGeom>
        </p:spPr>
        <p:txBody>
          <a:bodyPr/>
          <a:lstStyle/>
          <a:p>
            <a:fld id="{1144E85C-96D1-4443-A315-C33BD9E0E084}" type="datetime1">
              <a:rPr lang="ko-KR" altLang="en-US" smtClean="0"/>
              <a:t>2021-03-23</a:t>
            </a:fld>
            <a:endParaRPr lang="ko-KR" altLang="en-US"/>
          </a:p>
        </p:txBody>
      </p:sp>
      <p:sp>
        <p:nvSpPr>
          <p:cNvPr id="4" name="바닥글 개체 틀 3">
            <a:extLst>
              <a:ext uri="{FF2B5EF4-FFF2-40B4-BE49-F238E27FC236}">
                <a16:creationId xmlns:a16="http://schemas.microsoft.com/office/drawing/2014/main" id="{E6D2D85A-6DFB-4AC9-87D5-09EC75B60C8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F54247AF-D244-4F34-9C86-6C90BDA53475}"/>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2851036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63FE145-3C11-4917-A55F-D5BB881BFF57}"/>
              </a:ext>
            </a:extLst>
          </p:cNvPr>
          <p:cNvSpPr>
            <a:spLocks noGrp="1"/>
          </p:cNvSpPr>
          <p:nvPr>
            <p:ph type="dt" sz="half" idx="10"/>
          </p:nvPr>
        </p:nvSpPr>
        <p:spPr>
          <a:xfrm>
            <a:off x="838200" y="6356350"/>
            <a:ext cx="2743200" cy="365125"/>
          </a:xfrm>
          <a:prstGeom prst="rect">
            <a:avLst/>
          </a:prstGeom>
        </p:spPr>
        <p:txBody>
          <a:bodyPr/>
          <a:lstStyle/>
          <a:p>
            <a:fld id="{4AF8BB89-A608-48EC-9844-18AAC5419A4E}" type="datetime1">
              <a:rPr lang="ko-KR" altLang="en-US" smtClean="0"/>
              <a:t>2021-03-23</a:t>
            </a:fld>
            <a:endParaRPr lang="ko-KR" altLang="en-US"/>
          </a:p>
        </p:txBody>
      </p:sp>
      <p:sp>
        <p:nvSpPr>
          <p:cNvPr id="3" name="바닥글 개체 틀 2">
            <a:extLst>
              <a:ext uri="{FF2B5EF4-FFF2-40B4-BE49-F238E27FC236}">
                <a16:creationId xmlns:a16="http://schemas.microsoft.com/office/drawing/2014/main" id="{71C810D4-6475-4079-AB5B-CBBB5FCC8C8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A319AE4C-DCDF-4ADB-B80D-1F51E1356803}"/>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34271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676D61-5D6A-4DBC-84E6-0DA25EF0B45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1A53CFE-5AD2-4482-B4F0-48B8BCDF1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AF9D7F68-7CE8-482B-8871-E77EA4059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370043E9-4745-42AD-88CA-86D233B0064B}"/>
              </a:ext>
            </a:extLst>
          </p:cNvPr>
          <p:cNvSpPr>
            <a:spLocks noGrp="1"/>
          </p:cNvSpPr>
          <p:nvPr>
            <p:ph type="dt" sz="half" idx="10"/>
          </p:nvPr>
        </p:nvSpPr>
        <p:spPr>
          <a:xfrm>
            <a:off x="838200" y="6356350"/>
            <a:ext cx="2743200" cy="365125"/>
          </a:xfrm>
          <a:prstGeom prst="rect">
            <a:avLst/>
          </a:prstGeom>
        </p:spPr>
        <p:txBody>
          <a:bodyPr/>
          <a:lstStyle/>
          <a:p>
            <a:fld id="{96F721DB-5E58-45D0-862C-000F6BBB5148}" type="datetime1">
              <a:rPr lang="ko-KR" altLang="en-US" smtClean="0"/>
              <a:t>2021-03-23</a:t>
            </a:fld>
            <a:endParaRPr lang="ko-KR" altLang="en-US"/>
          </a:p>
        </p:txBody>
      </p:sp>
      <p:sp>
        <p:nvSpPr>
          <p:cNvPr id="6" name="바닥글 개체 틀 5">
            <a:extLst>
              <a:ext uri="{FF2B5EF4-FFF2-40B4-BE49-F238E27FC236}">
                <a16:creationId xmlns:a16="http://schemas.microsoft.com/office/drawing/2014/main" id="{136A637F-DA2A-430D-9ABB-692AAE819CBA}"/>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57547F15-ABE8-4E34-AF4A-045A0B936234}"/>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70579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E2A477-E719-4767-ACE1-8C11A64B2E7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62A0CEC-252C-4C71-908A-2702D02BB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8A2B6FC-5DD7-4EBB-8512-61F14D375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0111C97-1329-4562-8E3B-B3018FD07F7B}"/>
              </a:ext>
            </a:extLst>
          </p:cNvPr>
          <p:cNvSpPr>
            <a:spLocks noGrp="1"/>
          </p:cNvSpPr>
          <p:nvPr>
            <p:ph type="dt" sz="half" idx="10"/>
          </p:nvPr>
        </p:nvSpPr>
        <p:spPr>
          <a:xfrm>
            <a:off x="838200" y="6356350"/>
            <a:ext cx="2743200" cy="365125"/>
          </a:xfrm>
          <a:prstGeom prst="rect">
            <a:avLst/>
          </a:prstGeom>
        </p:spPr>
        <p:txBody>
          <a:bodyPr/>
          <a:lstStyle/>
          <a:p>
            <a:fld id="{32B4D1AE-2AF1-4495-ADE8-481EF8A2991D}" type="datetime1">
              <a:rPr lang="ko-KR" altLang="en-US" smtClean="0"/>
              <a:t>2021-03-23</a:t>
            </a:fld>
            <a:endParaRPr lang="ko-KR" altLang="en-US"/>
          </a:p>
        </p:txBody>
      </p:sp>
      <p:sp>
        <p:nvSpPr>
          <p:cNvPr id="6" name="바닥글 개체 틀 5">
            <a:extLst>
              <a:ext uri="{FF2B5EF4-FFF2-40B4-BE49-F238E27FC236}">
                <a16:creationId xmlns:a16="http://schemas.microsoft.com/office/drawing/2014/main" id="{34912481-DA2F-429C-9FBE-2BA06E33E65C}"/>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645BA94B-B886-4ABA-B00D-095DD8AE3584}"/>
              </a:ext>
            </a:extLst>
          </p:cNvPr>
          <p:cNvSpPr>
            <a:spLocks noGrp="1"/>
          </p:cNvSpPr>
          <p:nvPr>
            <p:ph type="sldNum" sz="quarter" idx="12"/>
          </p:nvPr>
        </p:nvSpPr>
        <p:spPr/>
        <p:txBody>
          <a:bodyPr/>
          <a:lstStyle/>
          <a:p>
            <a:fld id="{B9154E3B-2790-45AB-9A85-320C4C8F03EA}" type="slidenum">
              <a:rPr lang="ko-KR" altLang="en-US" smtClean="0"/>
              <a:t>‹#›</a:t>
            </a:fld>
            <a:endParaRPr lang="ko-KR" altLang="en-US"/>
          </a:p>
        </p:txBody>
      </p:sp>
    </p:spTree>
    <p:extLst>
      <p:ext uri="{BB962C8B-B14F-4D97-AF65-F5344CB8AC3E}">
        <p14:creationId xmlns:p14="http://schemas.microsoft.com/office/powerpoint/2010/main" val="1260260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475D1B-C61F-4F07-B719-39F7412848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F7C5B6BD-3829-4D36-B97F-AE34D5A846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a:extLst>
              <a:ext uri="{FF2B5EF4-FFF2-40B4-BE49-F238E27FC236}">
                <a16:creationId xmlns:a16="http://schemas.microsoft.com/office/drawing/2014/main" id="{5A24868E-2D70-4C7E-87C7-87BEEA43A1F2}"/>
              </a:ext>
            </a:extLst>
          </p:cNvPr>
          <p:cNvSpPr>
            <a:spLocks noGrp="1"/>
          </p:cNvSpPr>
          <p:nvPr>
            <p:ph type="sldNum" sz="quarter" idx="4"/>
          </p:nvPr>
        </p:nvSpPr>
        <p:spPr>
          <a:xfrm>
            <a:off x="8461875" y="62134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4E3B-2790-45AB-9A85-320C4C8F03EA}" type="slidenum">
              <a:rPr lang="ko-KR" altLang="en-US" smtClean="0"/>
              <a:t>‹#›</a:t>
            </a:fld>
            <a:endParaRPr lang="ko-KR" altLang="en-US"/>
          </a:p>
        </p:txBody>
      </p:sp>
      <p:sp>
        <p:nvSpPr>
          <p:cNvPr id="7" name="직사각형 6">
            <a:extLst>
              <a:ext uri="{FF2B5EF4-FFF2-40B4-BE49-F238E27FC236}">
                <a16:creationId xmlns:a16="http://schemas.microsoft.com/office/drawing/2014/main" id="{7715B433-D8F5-4627-B8DD-B4D444278B8D}"/>
              </a:ext>
            </a:extLst>
          </p:cNvPr>
          <p:cNvSpPr/>
          <p:nvPr userDrawn="1"/>
        </p:nvSpPr>
        <p:spPr>
          <a:xfrm>
            <a:off x="838200" y="6213475"/>
            <a:ext cx="1080000" cy="601200"/>
          </a:xfrm>
          <a:prstGeom prst="rect">
            <a:avLst/>
          </a:prstGeom>
          <a:blipFill dpi="0" rotWithShape="1">
            <a:blip r:embed="rId13">
              <a:alphaModFix amt="8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Line 14">
            <a:extLst>
              <a:ext uri="{FF2B5EF4-FFF2-40B4-BE49-F238E27FC236}">
                <a16:creationId xmlns:a16="http://schemas.microsoft.com/office/drawing/2014/main" id="{0F7D3EB4-7183-48CF-915F-19985D0017DC}"/>
              </a:ext>
            </a:extLst>
          </p:cNvPr>
          <p:cNvSpPr>
            <a:spLocks noChangeShapeType="1"/>
          </p:cNvSpPr>
          <p:nvPr userDrawn="1"/>
        </p:nvSpPr>
        <p:spPr bwMode="auto">
          <a:xfrm>
            <a:off x="2061075" y="6607423"/>
            <a:ext cx="9144000" cy="1826"/>
          </a:xfrm>
          <a:prstGeom prst="line">
            <a:avLst/>
          </a:prstGeom>
          <a:noFill/>
          <a:ln w="9525">
            <a:solidFill>
              <a:srgbClr val="3B6EAF"/>
            </a:solidFill>
            <a:round/>
            <a:headEnd/>
            <a:tailEnd/>
          </a:ln>
          <a:extLst>
            <a:ext uri="{909E8E84-426E-40DD-AFC4-6F175D3DCCD1}">
              <a14:hiddenFill xmlns:a14="http://schemas.microsoft.com/office/drawing/2010/main">
                <a:noFill/>
              </a14:hiddenFill>
            </a:ext>
          </a:extLst>
        </p:spPr>
        <p:txBody>
          <a:bodyPr wrap="none" anchor="ctr"/>
          <a:lstStyle/>
          <a:p>
            <a:endParaRPr lang="ko-KR" altLang="en-US" dirty="0"/>
          </a:p>
        </p:txBody>
      </p:sp>
      <p:sp>
        <p:nvSpPr>
          <p:cNvPr id="9" name="Rectangle 10">
            <a:extLst>
              <a:ext uri="{FF2B5EF4-FFF2-40B4-BE49-F238E27FC236}">
                <a16:creationId xmlns:a16="http://schemas.microsoft.com/office/drawing/2014/main" id="{5C5F2033-F031-47B1-918B-3F3A0078666A}"/>
              </a:ext>
            </a:extLst>
          </p:cNvPr>
          <p:cNvSpPr>
            <a:spLocks noChangeArrowheads="1"/>
          </p:cNvSpPr>
          <p:nvPr userDrawn="1"/>
        </p:nvSpPr>
        <p:spPr bwMode="auto">
          <a:xfrm rot="5400000">
            <a:off x="-3081338" y="3081337"/>
            <a:ext cx="6858000" cy="695325"/>
          </a:xfrm>
          <a:prstGeom prst="rect">
            <a:avLst/>
          </a:prstGeom>
          <a:solidFill>
            <a:srgbClr val="3B6EAF"/>
          </a:solidFill>
          <a:ln>
            <a:noFill/>
          </a:ln>
          <a:extLst/>
        </p:spPr>
        <p:txBody>
          <a:bodyPr wrap="none" anchor="ct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6pPr>
            <a:lvl7pPr marL="29718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7pPr>
            <a:lvl8pPr marL="34290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8pPr>
            <a:lvl9pPr marL="3886200" indent="-228600" eaLnBrk="0" fontAlgn="base" hangingPunct="0">
              <a:spcBef>
                <a:spcPct val="50000"/>
              </a:spcBef>
              <a:spcAft>
                <a:spcPct val="50000"/>
              </a:spcAft>
              <a:buClr>
                <a:srgbClr val="004080"/>
              </a:buClr>
              <a:buSzPct val="65000"/>
              <a:buFont typeface="Wingdings" pitchFamily="2" charset="2"/>
              <a:buChar char="§"/>
              <a:defRPr sz="2000">
                <a:solidFill>
                  <a:schemeClr val="tx1"/>
                </a:solidFill>
                <a:latin typeface="Arial" charset="0"/>
                <a:ea typeface="ＭＳ Ｐゴシック"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defRPr/>
            </a:pPr>
            <a:endParaRPr lang="en-US" altLang="ko-KR" dirty="0"/>
          </a:p>
        </p:txBody>
      </p:sp>
    </p:spTree>
    <p:extLst>
      <p:ext uri="{BB962C8B-B14F-4D97-AF65-F5344CB8AC3E}">
        <p14:creationId xmlns:p14="http://schemas.microsoft.com/office/powerpoint/2010/main" val="2408423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b="1" kern="1200">
          <a:solidFill>
            <a:schemeClr val="tx1"/>
          </a:solidFill>
          <a:latin typeface="나눔스퀘어" panose="020B0600000101010101" pitchFamily="50" charset="-127"/>
          <a:ea typeface="나눔스퀘어" panose="020B060000010101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스퀘어" panose="020B0600000101010101" pitchFamily="50" charset="-127"/>
          <a:ea typeface="나눔스퀘어"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스퀘어" panose="020B0600000101010101" pitchFamily="50" charset="-127"/>
          <a:ea typeface="나눔스퀘어"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스퀘어" panose="020B0600000101010101" pitchFamily="50" charset="-127"/>
          <a:ea typeface="나눔스퀘어"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스퀘어" panose="020B0600000101010101" pitchFamily="50" charset="-127"/>
          <a:ea typeface="나눔스퀘어"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스퀘어" panose="020B0600000101010101" pitchFamily="50" charset="-127"/>
          <a:ea typeface="나눔스퀘어"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bit.ly/2m2z2YY" TargetMode="External"/><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tats.stackexchange.com/questions/313681/who-invented-stochastic-gradient-descent"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en.wikipedia.org/wiki/Augustin-Louis_Cauchy"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40.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9.emf"/><Relationship Id="rId18" Type="http://schemas.openxmlformats.org/officeDocument/2006/relationships/customXml" Target="../ink/ink5.xml"/><Relationship Id="rId26" Type="http://schemas.openxmlformats.org/officeDocument/2006/relationships/image" Target="../media/image2.png"/><Relationship Id="rId3" Type="http://schemas.openxmlformats.org/officeDocument/2006/relationships/slideLayout" Target="../slideLayouts/slideLayout2.xml"/><Relationship Id="rId21" Type="http://schemas.openxmlformats.org/officeDocument/2006/relationships/image" Target="../media/image43.emf"/><Relationship Id="rId7" Type="http://schemas.openxmlformats.org/officeDocument/2006/relationships/image" Target="../media/image36.png"/><Relationship Id="rId12" Type="http://schemas.openxmlformats.org/officeDocument/2006/relationships/customXml" Target="../ink/ink2.xml"/><Relationship Id="rId17" Type="http://schemas.openxmlformats.org/officeDocument/2006/relationships/image" Target="../media/image41.emf"/><Relationship Id="rId25" Type="http://schemas.openxmlformats.org/officeDocument/2006/relationships/image" Target="../media/image45.emf"/><Relationship Id="rId2" Type="http://schemas.openxmlformats.org/officeDocument/2006/relationships/audio" Target="../media/media31.m4a"/><Relationship Id="rId16" Type="http://schemas.openxmlformats.org/officeDocument/2006/relationships/customXml" Target="../ink/ink4.xml"/><Relationship Id="rId20" Type="http://schemas.openxmlformats.org/officeDocument/2006/relationships/customXml" Target="../ink/ink6.xml"/><Relationship Id="rId1" Type="http://schemas.microsoft.com/office/2007/relationships/media" Target="../media/media31.m4a"/><Relationship Id="rId6" Type="http://schemas.openxmlformats.org/officeDocument/2006/relationships/image" Target="../media/image35.png"/><Relationship Id="rId11" Type="http://schemas.openxmlformats.org/officeDocument/2006/relationships/image" Target="../media/image38.emf"/><Relationship Id="rId24" Type="http://schemas.openxmlformats.org/officeDocument/2006/relationships/customXml" Target="../ink/ink8.xml"/><Relationship Id="rId5" Type="http://schemas.openxmlformats.org/officeDocument/2006/relationships/image" Target="../media/image34.png"/><Relationship Id="rId15" Type="http://schemas.openxmlformats.org/officeDocument/2006/relationships/image" Target="../media/image40.emf"/><Relationship Id="rId23" Type="http://schemas.openxmlformats.org/officeDocument/2006/relationships/image" Target="../media/image44.emf"/><Relationship Id="rId10" Type="http://schemas.openxmlformats.org/officeDocument/2006/relationships/customXml" Target="../ink/ink1.xml"/><Relationship Id="rId19" Type="http://schemas.openxmlformats.org/officeDocument/2006/relationships/image" Target="../media/image42.emf"/><Relationship Id="rId4" Type="http://schemas.openxmlformats.org/officeDocument/2006/relationships/notesSlide" Target="../notesSlides/notesSlide39.xml"/><Relationship Id="rId9" Type="http://schemas.openxmlformats.org/officeDocument/2006/relationships/image" Target="../media/image38.png"/><Relationship Id="rId14" Type="http://schemas.openxmlformats.org/officeDocument/2006/relationships/customXml" Target="../ink/ink3.xml"/><Relationship Id="rId22" Type="http://schemas.openxmlformats.org/officeDocument/2006/relationships/customXml" Target="../ink/ink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slideLayout" Target="../slideLayouts/slideLayout2.xml"/><Relationship Id="rId7" Type="http://schemas.openxmlformats.org/officeDocument/2006/relationships/image" Target="../media/image40.png"/><Relationship Id="rId12" Type="http://schemas.openxmlformats.org/officeDocument/2006/relationships/image" Target="../media/image2.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9.png"/><Relationship Id="rId11" Type="http://schemas.openxmlformats.org/officeDocument/2006/relationships/image" Target="../media/image47.emf"/><Relationship Id="rId5" Type="http://schemas.openxmlformats.org/officeDocument/2006/relationships/image" Target="../media/image37.png"/><Relationship Id="rId10" Type="http://schemas.openxmlformats.org/officeDocument/2006/relationships/customXml" Target="../ink/ink10.xml"/><Relationship Id="rId4" Type="http://schemas.openxmlformats.org/officeDocument/2006/relationships/notesSlide" Target="../notesSlides/notesSlide40.xml"/><Relationship Id="rId9" Type="http://schemas.openxmlformats.org/officeDocument/2006/relationships/image" Target="../media/image46.emf"/></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2.png"/><Relationship Id="rId4" Type="http://schemas.openxmlformats.org/officeDocument/2006/relationships/notesSlide" Target="../notesSlides/notesSlide41.xml"/><Relationship Id="rId9"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1.png"/><Relationship Id="rId5" Type="http://schemas.openxmlformats.org/officeDocument/2006/relationships/image" Target="../media/image50.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slideLayout" Target="../slideLayouts/slideLayout2.xml"/><Relationship Id="rId7" Type="http://schemas.openxmlformats.org/officeDocument/2006/relationships/customXml" Target="../ink/ink11.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40.png"/><Relationship Id="rId11" Type="http://schemas.openxmlformats.org/officeDocument/2006/relationships/image" Target="../media/image2.png"/><Relationship Id="rId5" Type="http://schemas.openxmlformats.org/officeDocument/2006/relationships/image" Target="../media/image46.png"/><Relationship Id="rId10" Type="http://schemas.openxmlformats.org/officeDocument/2006/relationships/image" Target="../media/image51.emf"/><Relationship Id="rId4" Type="http://schemas.openxmlformats.org/officeDocument/2006/relationships/notesSlide" Target="../notesSlides/notesSlide43.xml"/><Relationship Id="rId9" Type="http://schemas.openxmlformats.org/officeDocument/2006/relationships/customXml" Target="../ink/ink1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slideLayout" Target="../slideLayouts/slideLayout2.xml"/><Relationship Id="rId7" Type="http://schemas.openxmlformats.org/officeDocument/2006/relationships/image" Target="../media/image490.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52.png"/><Relationship Id="rId5" Type="http://schemas.openxmlformats.org/officeDocument/2006/relationships/image" Target="../media/image480.png"/><Relationship Id="rId4" Type="http://schemas.openxmlformats.org/officeDocument/2006/relationships/notesSlide" Target="../notesSlides/notesSlide49.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png"/><Relationship Id="rId5" Type="http://schemas.openxmlformats.org/officeDocument/2006/relationships/image" Target="../media/image54.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2.png"/><Relationship Id="rId5" Type="http://schemas.openxmlformats.org/officeDocument/2006/relationships/image" Target="../media/image55.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2.pn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chor="ctr">
            <a:noAutofit/>
          </a:bodyPr>
          <a:lstStyle/>
          <a:p>
            <a:r>
              <a:rPr lang="en-US" altLang="ko-KR" sz="6600" dirty="0"/>
              <a:t>Backpropagation</a:t>
            </a:r>
            <a:br>
              <a:rPr lang="en-US" altLang="ko-KR" sz="6600" dirty="0"/>
            </a:br>
            <a:r>
              <a:rPr lang="ko-KR" altLang="en-US" dirty="0" err="1">
                <a:solidFill>
                  <a:schemeClr val="tx1">
                    <a:lumMod val="50000"/>
                    <a:lumOff val="50000"/>
                  </a:schemeClr>
                </a:solidFill>
              </a:rPr>
              <a:t>역전파</a:t>
            </a:r>
            <a:endParaRPr lang="ko-KR" altLang="en-US" dirty="0">
              <a:solidFill>
                <a:schemeClr val="tx1">
                  <a:lumMod val="50000"/>
                  <a:lumOff val="50000"/>
                </a:schemeClr>
              </a:solidFill>
            </a:endParaRPr>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1</a:t>
            </a:fld>
            <a:endParaRPr lang="ko-KR" altLang="en-US"/>
          </a:p>
        </p:txBody>
      </p:sp>
      <p:pic>
        <p:nvPicPr>
          <p:cNvPr id="8" name="오디오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42887775"/>
      </p:ext>
    </p:extLst>
  </p:cSld>
  <p:clrMapOvr>
    <a:masterClrMapping/>
  </p:clrMapOvr>
  <mc:AlternateContent xmlns:mc="http://schemas.openxmlformats.org/markup-compatibility/2006" xmlns:p14="http://schemas.microsoft.com/office/powerpoint/2010/main">
    <mc:Choice Requires="p14">
      <p:transition spd="slow" p14:dur="2000" advTm="6228"/>
    </mc:Choice>
    <mc:Fallback xmlns="">
      <p:transition spd="slow" advTm="6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E65264-E06D-4483-8C24-E2C1CBC7BCF2}"/>
              </a:ext>
            </a:extLst>
          </p:cNvPr>
          <p:cNvSpPr>
            <a:spLocks noGrp="1"/>
          </p:cNvSpPr>
          <p:nvPr>
            <p:ph type="title"/>
          </p:nvPr>
        </p:nvSpPr>
        <p:spPr>
          <a:xfrm>
            <a:off x="2209800" y="756356"/>
            <a:ext cx="9143999" cy="875034"/>
          </a:xfrm>
        </p:spPr>
        <p:txBody>
          <a:bodyPr>
            <a:noAutofit/>
          </a:bodyPr>
          <a:lstStyle/>
          <a:p>
            <a:r>
              <a:rPr lang="en-US" altLang="ko-KR" sz="3200" b="1" dirty="0" err="1"/>
              <a:t>Backpropagating</a:t>
            </a:r>
            <a:r>
              <a:rPr lang="en-US" altLang="ko-KR" sz="3200" b="1" dirty="0"/>
              <a:t> Errors To More Layers</a:t>
            </a:r>
            <a:br>
              <a:rPr lang="en-US" altLang="ko-KR" sz="3200" dirty="0"/>
            </a:br>
            <a:r>
              <a:rPr lang="ko-KR" altLang="en-US" sz="2800" dirty="0">
                <a:solidFill>
                  <a:schemeClr val="tx1">
                    <a:lumMod val="50000"/>
                    <a:lumOff val="50000"/>
                  </a:schemeClr>
                </a:solidFill>
              </a:rPr>
              <a:t>다중 계층에서의 오차의 </a:t>
            </a:r>
            <a:r>
              <a:rPr lang="ko-KR" altLang="en-US" sz="2800" dirty="0" err="1">
                <a:solidFill>
                  <a:schemeClr val="tx1">
                    <a:lumMod val="50000"/>
                    <a:lumOff val="50000"/>
                  </a:schemeClr>
                </a:solidFill>
              </a:rPr>
              <a:t>역전파</a:t>
            </a:r>
            <a:endParaRPr lang="ko-KR" altLang="en-US" sz="2800" dirty="0">
              <a:solidFill>
                <a:schemeClr val="tx1">
                  <a:lumMod val="50000"/>
                  <a:lumOff val="50000"/>
                </a:schemeClr>
              </a:solidFill>
            </a:endParaRPr>
          </a:p>
        </p:txBody>
      </p:sp>
      <p:sp>
        <p:nvSpPr>
          <p:cNvPr id="3" name="내용 개체 틀 2">
            <a:extLst>
              <a:ext uri="{FF2B5EF4-FFF2-40B4-BE49-F238E27FC236}">
                <a16:creationId xmlns:a16="http://schemas.microsoft.com/office/drawing/2014/main" id="{781DAF1A-6B97-41A4-887E-B8D87D08E5C7}"/>
              </a:ext>
            </a:extLst>
          </p:cNvPr>
          <p:cNvSpPr>
            <a:spLocks noGrp="1"/>
          </p:cNvSpPr>
          <p:nvPr>
            <p:ph idx="1"/>
          </p:nvPr>
        </p:nvSpPr>
        <p:spPr>
          <a:xfrm>
            <a:off x="2209800" y="1825624"/>
            <a:ext cx="9144000" cy="959144"/>
          </a:xfrm>
        </p:spPr>
        <p:txBody>
          <a:bodyPr>
            <a:normAutofit fontScale="77500" lnSpcReduction="20000"/>
          </a:bodyPr>
          <a:lstStyle/>
          <a:p>
            <a:r>
              <a:rPr lang="en-US" altLang="ko-KR" dirty="0"/>
              <a:t>The following diagram shows a simple neural network with 3 layers</a:t>
            </a:r>
          </a:p>
          <a:p>
            <a:r>
              <a:rPr lang="ko-KR" altLang="en-US" sz="2600" dirty="0">
                <a:solidFill>
                  <a:schemeClr val="tx1">
                    <a:lumMod val="50000"/>
                    <a:lumOff val="50000"/>
                  </a:schemeClr>
                </a:solidFill>
              </a:rPr>
              <a:t>다음은 </a:t>
            </a:r>
            <a:r>
              <a:rPr lang="en-US" altLang="ko-KR" sz="2600" dirty="0">
                <a:solidFill>
                  <a:schemeClr val="tx1">
                    <a:lumMod val="50000"/>
                    <a:lumOff val="50000"/>
                  </a:schemeClr>
                </a:solidFill>
              </a:rPr>
              <a:t>3</a:t>
            </a:r>
            <a:r>
              <a:rPr lang="ko-KR" altLang="en-US" sz="2600" dirty="0">
                <a:solidFill>
                  <a:schemeClr val="tx1">
                    <a:lumMod val="50000"/>
                    <a:lumOff val="50000"/>
                  </a:schemeClr>
                </a:solidFill>
              </a:rPr>
              <a:t>개 계층으로 구성된 신경망 입니다</a:t>
            </a:r>
            <a:r>
              <a:rPr lang="en-US" altLang="ko-KR" sz="2600" dirty="0">
                <a:solidFill>
                  <a:schemeClr val="tx1">
                    <a:lumMod val="50000"/>
                    <a:lumOff val="50000"/>
                  </a:schemeClr>
                </a:solidFill>
              </a:rPr>
              <a:t>.</a:t>
            </a:r>
            <a:endParaRPr lang="ko-KR" altLang="en-US" sz="2600" dirty="0">
              <a:solidFill>
                <a:schemeClr val="tx1">
                  <a:lumMod val="50000"/>
                  <a:lumOff val="50000"/>
                </a:schemeClr>
              </a:solidFill>
            </a:endParaRPr>
          </a:p>
        </p:txBody>
      </p:sp>
      <p:sp>
        <p:nvSpPr>
          <p:cNvPr id="4" name="슬라이드 번호 개체 틀 3">
            <a:extLst>
              <a:ext uri="{FF2B5EF4-FFF2-40B4-BE49-F238E27FC236}">
                <a16:creationId xmlns:a16="http://schemas.microsoft.com/office/drawing/2014/main" id="{59C11928-5E18-435B-904B-56A32411AE4A}"/>
              </a:ext>
            </a:extLst>
          </p:cNvPr>
          <p:cNvSpPr>
            <a:spLocks noGrp="1"/>
          </p:cNvSpPr>
          <p:nvPr>
            <p:ph type="sldNum" sz="quarter" idx="4"/>
          </p:nvPr>
        </p:nvSpPr>
        <p:spPr/>
        <p:txBody>
          <a:bodyPr/>
          <a:lstStyle/>
          <a:p>
            <a:fld id="{B9154E3B-2790-45AB-9A85-320C4C8F03EA}" type="slidenum">
              <a:rPr lang="ko-KR" altLang="en-US" smtClean="0"/>
              <a:t>10</a:t>
            </a:fld>
            <a:endParaRPr lang="ko-KR" altLang="en-US"/>
          </a:p>
        </p:txBody>
      </p:sp>
      <p:pic>
        <p:nvPicPr>
          <p:cNvPr id="6" name="그림 5">
            <a:extLst>
              <a:ext uri="{FF2B5EF4-FFF2-40B4-BE49-F238E27FC236}">
                <a16:creationId xmlns:a16="http://schemas.microsoft.com/office/drawing/2014/main" id="{9EF03E01-CD48-49DF-9FD8-20FE118DB95F}"/>
              </a:ext>
            </a:extLst>
          </p:cNvPr>
          <p:cNvPicPr>
            <a:picLocks noChangeAspect="1"/>
          </p:cNvPicPr>
          <p:nvPr/>
        </p:nvPicPr>
        <p:blipFill>
          <a:blip r:embed="rId5"/>
          <a:stretch>
            <a:fillRect/>
          </a:stretch>
        </p:blipFill>
        <p:spPr>
          <a:xfrm>
            <a:off x="2695574" y="2784768"/>
            <a:ext cx="7588604" cy="3263630"/>
          </a:xfrm>
          <a:prstGeom prst="rect">
            <a:avLst/>
          </a:prstGeom>
        </p:spPr>
      </p:pic>
      <p:pic>
        <p:nvPicPr>
          <p:cNvPr id="9" name="오디오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265806"/>
      </p:ext>
    </p:extLst>
  </p:cSld>
  <p:clrMapOvr>
    <a:masterClrMapping/>
  </p:clrMapOvr>
  <mc:AlternateContent xmlns:mc="http://schemas.openxmlformats.org/markup-compatibility/2006" xmlns:p14="http://schemas.microsoft.com/office/powerpoint/2010/main">
    <mc:Choice Requires="p14">
      <p:transition spd="slow" p14:dur="2000" advTm="40254"/>
    </mc:Choice>
    <mc:Fallback xmlns="">
      <p:transition spd="slow" advTm="40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33F76B3-CCB4-4129-AB92-322926C26E8E}"/>
              </a:ext>
            </a:extLst>
          </p:cNvPr>
          <p:cNvSpPr>
            <a:spLocks noGrp="1"/>
          </p:cNvSpPr>
          <p:nvPr>
            <p:ph idx="1"/>
          </p:nvPr>
        </p:nvSpPr>
        <p:spPr>
          <a:xfrm>
            <a:off x="2209800" y="1825625"/>
            <a:ext cx="9144000" cy="964380"/>
          </a:xfrm>
        </p:spPr>
        <p:txBody>
          <a:bodyPr>
            <a:normAutofit/>
          </a:bodyPr>
          <a:lstStyle/>
          <a:p>
            <a:r>
              <a:rPr lang="en-US" altLang="ko-KR"/>
              <a:t>Adjust weight to input layer from hidden layer</a:t>
            </a:r>
          </a:p>
          <a:p>
            <a:r>
              <a:rPr lang="ko-KR" altLang="en-US" sz="2400">
                <a:solidFill>
                  <a:srgbClr val="7F7F7F"/>
                </a:solidFill>
              </a:rPr>
              <a:t>은닉 </a:t>
            </a:r>
            <a:r>
              <a:rPr lang="ko-KR" altLang="en-US" sz="2400" dirty="0">
                <a:solidFill>
                  <a:srgbClr val="7F7F7F"/>
                </a:solidFill>
              </a:rPr>
              <a:t>계층에서 입력 계층으로 가중치 조정 </a:t>
            </a:r>
          </a:p>
        </p:txBody>
      </p:sp>
      <p:sp>
        <p:nvSpPr>
          <p:cNvPr id="4" name="슬라이드 번호 개체 틀 3">
            <a:extLst>
              <a:ext uri="{FF2B5EF4-FFF2-40B4-BE49-F238E27FC236}">
                <a16:creationId xmlns:a16="http://schemas.microsoft.com/office/drawing/2014/main" id="{EE11EC5F-DCD6-4E17-9E55-83FCE91869DC}"/>
              </a:ext>
            </a:extLst>
          </p:cNvPr>
          <p:cNvSpPr>
            <a:spLocks noGrp="1"/>
          </p:cNvSpPr>
          <p:nvPr>
            <p:ph type="sldNum" sz="quarter" idx="4"/>
          </p:nvPr>
        </p:nvSpPr>
        <p:spPr/>
        <p:txBody>
          <a:bodyPr/>
          <a:lstStyle/>
          <a:p>
            <a:fld id="{B9154E3B-2790-45AB-9A85-320C4C8F03EA}" type="slidenum">
              <a:rPr lang="ko-KR" altLang="en-US" smtClean="0"/>
              <a:t>11</a:t>
            </a:fld>
            <a:endParaRPr lang="ko-KR" altLang="en-US"/>
          </a:p>
        </p:txBody>
      </p:sp>
      <p:pic>
        <p:nvPicPr>
          <p:cNvPr id="6" name="그림 5">
            <a:extLst>
              <a:ext uri="{FF2B5EF4-FFF2-40B4-BE49-F238E27FC236}">
                <a16:creationId xmlns:a16="http://schemas.microsoft.com/office/drawing/2014/main" id="{3675FF23-DB65-4C96-BD42-A0898CA22712}"/>
              </a:ext>
            </a:extLst>
          </p:cNvPr>
          <p:cNvPicPr>
            <a:picLocks noChangeAspect="1"/>
          </p:cNvPicPr>
          <p:nvPr/>
        </p:nvPicPr>
        <p:blipFill>
          <a:blip r:embed="rId5"/>
          <a:stretch>
            <a:fillRect/>
          </a:stretch>
        </p:blipFill>
        <p:spPr>
          <a:xfrm>
            <a:off x="2777289" y="3084443"/>
            <a:ext cx="7697612" cy="2834594"/>
          </a:xfrm>
          <a:prstGeom prst="rect">
            <a:avLst/>
          </a:prstGeom>
        </p:spPr>
      </p:pic>
      <p:sp>
        <p:nvSpPr>
          <p:cNvPr id="7" name="제목 1">
            <a:extLst>
              <a:ext uri="{FF2B5EF4-FFF2-40B4-BE49-F238E27FC236}">
                <a16:creationId xmlns:a16="http://schemas.microsoft.com/office/drawing/2014/main" id="{33E65264-E06D-4483-8C24-E2C1CBC7BCF2}"/>
              </a:ext>
            </a:extLst>
          </p:cNvPr>
          <p:cNvSpPr>
            <a:spLocks noGrp="1"/>
          </p:cNvSpPr>
          <p:nvPr>
            <p:ph type="title"/>
          </p:nvPr>
        </p:nvSpPr>
        <p:spPr>
          <a:xfrm>
            <a:off x="2209800" y="756356"/>
            <a:ext cx="9143999" cy="875034"/>
          </a:xfrm>
        </p:spPr>
        <p:txBody>
          <a:bodyPr>
            <a:noAutofit/>
          </a:bodyPr>
          <a:lstStyle/>
          <a:p>
            <a:r>
              <a:rPr lang="en-US" altLang="ko-KR" sz="3200" b="1" dirty="0" err="1"/>
              <a:t>Backpropagating</a:t>
            </a:r>
            <a:r>
              <a:rPr lang="en-US" altLang="ko-KR" sz="3200" b="1" dirty="0"/>
              <a:t> Errors To More Layers</a:t>
            </a:r>
            <a:br>
              <a:rPr lang="en-US" altLang="ko-KR" sz="3200" dirty="0"/>
            </a:br>
            <a:r>
              <a:rPr lang="ko-KR" altLang="en-US" sz="2800" dirty="0">
                <a:solidFill>
                  <a:schemeClr val="tx1">
                    <a:lumMod val="50000"/>
                    <a:lumOff val="50000"/>
                  </a:schemeClr>
                </a:solidFill>
              </a:rPr>
              <a:t>다중 계층에서의 오차의 </a:t>
            </a:r>
            <a:r>
              <a:rPr lang="ko-KR" altLang="en-US" sz="2800" dirty="0" err="1">
                <a:solidFill>
                  <a:schemeClr val="tx1">
                    <a:lumMod val="50000"/>
                    <a:lumOff val="50000"/>
                  </a:schemeClr>
                </a:solidFill>
              </a:rPr>
              <a:t>역전파</a:t>
            </a:r>
            <a:endParaRPr lang="ko-KR" altLang="en-US" sz="2800" dirty="0">
              <a:solidFill>
                <a:schemeClr val="tx1">
                  <a:lumMod val="50000"/>
                  <a:lumOff val="50000"/>
                </a:schemeClr>
              </a:solidFill>
            </a:endParaRPr>
          </a:p>
        </p:txBody>
      </p:sp>
      <p:pic>
        <p:nvPicPr>
          <p:cNvPr id="24" name="오디오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78182555"/>
      </p:ext>
    </p:extLst>
  </p:cSld>
  <p:clrMapOvr>
    <a:masterClrMapping/>
  </p:clrMapOvr>
  <mc:AlternateContent xmlns:mc="http://schemas.openxmlformats.org/markup-compatibility/2006" xmlns:p14="http://schemas.microsoft.com/office/powerpoint/2010/main">
    <mc:Choice Requires="p14">
      <p:transition spd="slow" p14:dur="2000" advTm="143152"/>
    </mc:Choice>
    <mc:Fallback xmlns="">
      <p:transition spd="slow" advTm="143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D535274F-AA8C-4BDB-A82D-745F0CF17591}"/>
              </a:ext>
            </a:extLst>
          </p:cNvPr>
          <p:cNvSpPr>
            <a:spLocks noGrp="1"/>
          </p:cNvSpPr>
          <p:nvPr>
            <p:ph type="sldNum" sz="quarter" idx="4"/>
          </p:nvPr>
        </p:nvSpPr>
        <p:spPr/>
        <p:txBody>
          <a:bodyPr/>
          <a:lstStyle/>
          <a:p>
            <a:fld id="{B9154E3B-2790-45AB-9A85-320C4C8F03EA}" type="slidenum">
              <a:rPr lang="ko-KR" altLang="en-US" smtClean="0"/>
              <a:t>12</a:t>
            </a:fld>
            <a:endParaRPr lang="ko-KR" altLang="en-US"/>
          </a:p>
        </p:txBody>
      </p:sp>
      <p:pic>
        <p:nvPicPr>
          <p:cNvPr id="9" name="내용 개체 틀 8">
            <a:extLst>
              <a:ext uri="{FF2B5EF4-FFF2-40B4-BE49-F238E27FC236}">
                <a16:creationId xmlns:a16="http://schemas.microsoft.com/office/drawing/2014/main" id="{FC5DA66E-02F4-4640-9FD6-AFA2481BA596}"/>
              </a:ext>
            </a:extLst>
          </p:cNvPr>
          <p:cNvPicPr>
            <a:picLocks noGrp="1" noChangeAspect="1"/>
          </p:cNvPicPr>
          <p:nvPr>
            <p:ph idx="1"/>
          </p:nvPr>
        </p:nvPicPr>
        <p:blipFill>
          <a:blip r:embed="rId5"/>
          <a:stretch>
            <a:fillRect/>
          </a:stretch>
        </p:blipFill>
        <p:spPr>
          <a:xfrm>
            <a:off x="2209800" y="4012025"/>
            <a:ext cx="9144000" cy="2566575"/>
          </a:xfrm>
          <a:prstGeom prst="rect">
            <a:avLst/>
          </a:prstGeom>
        </p:spPr>
      </p:pic>
      <p:sp>
        <p:nvSpPr>
          <p:cNvPr id="6" name="제목 1">
            <a:extLst>
              <a:ext uri="{FF2B5EF4-FFF2-40B4-BE49-F238E27FC236}">
                <a16:creationId xmlns:a16="http://schemas.microsoft.com/office/drawing/2014/main" id="{33E65264-E06D-4483-8C24-E2C1CBC7BCF2}"/>
              </a:ext>
            </a:extLst>
          </p:cNvPr>
          <p:cNvSpPr>
            <a:spLocks noGrp="1"/>
          </p:cNvSpPr>
          <p:nvPr>
            <p:ph type="title"/>
          </p:nvPr>
        </p:nvSpPr>
        <p:spPr>
          <a:xfrm>
            <a:off x="2209800" y="756356"/>
            <a:ext cx="9143999" cy="875034"/>
          </a:xfrm>
        </p:spPr>
        <p:txBody>
          <a:bodyPr>
            <a:noAutofit/>
          </a:bodyPr>
          <a:lstStyle/>
          <a:p>
            <a:r>
              <a:rPr lang="en-US" altLang="ko-KR" sz="3200" b="1" dirty="0" err="1"/>
              <a:t>Backpropagating</a:t>
            </a:r>
            <a:r>
              <a:rPr lang="en-US" altLang="ko-KR" sz="3200" b="1" dirty="0"/>
              <a:t> Errors To More Layers</a:t>
            </a:r>
            <a:br>
              <a:rPr lang="en-US" altLang="ko-KR" sz="3200" dirty="0"/>
            </a:br>
            <a:r>
              <a:rPr lang="ko-KR" altLang="en-US" sz="2800" dirty="0">
                <a:solidFill>
                  <a:schemeClr val="tx1">
                    <a:lumMod val="50000"/>
                    <a:lumOff val="50000"/>
                  </a:schemeClr>
                </a:solidFill>
              </a:rPr>
              <a:t>다중 계층에서의 오차의 </a:t>
            </a:r>
            <a:r>
              <a:rPr lang="ko-KR" altLang="en-US" sz="2800" dirty="0" err="1">
                <a:solidFill>
                  <a:schemeClr val="tx1">
                    <a:lumMod val="50000"/>
                    <a:lumOff val="50000"/>
                  </a:schemeClr>
                </a:solidFill>
              </a:rPr>
              <a:t>역전파</a:t>
            </a:r>
            <a:endParaRPr lang="ko-KR" altLang="en-US" sz="2800" dirty="0">
              <a:solidFill>
                <a:schemeClr val="tx1">
                  <a:lumMod val="50000"/>
                  <a:lumOff val="50000"/>
                </a:schemeClr>
              </a:solidFill>
            </a:endParaRPr>
          </a:p>
        </p:txBody>
      </p:sp>
      <p:pic>
        <p:nvPicPr>
          <p:cNvPr id="7" name="내용 개체 틀 4">
            <a:extLst>
              <a:ext uri="{FF2B5EF4-FFF2-40B4-BE49-F238E27FC236}">
                <a16:creationId xmlns:a16="http://schemas.microsoft.com/office/drawing/2014/main" id="{5FD15425-4E4A-4780-B484-A523701757C7}"/>
              </a:ext>
            </a:extLst>
          </p:cNvPr>
          <p:cNvPicPr>
            <a:picLocks noChangeAspect="1"/>
          </p:cNvPicPr>
          <p:nvPr/>
        </p:nvPicPr>
        <p:blipFill>
          <a:blip r:embed="rId6"/>
          <a:stretch>
            <a:fillRect/>
          </a:stretch>
        </p:blipFill>
        <p:spPr>
          <a:xfrm>
            <a:off x="4146707" y="1832118"/>
            <a:ext cx="5270183" cy="2158365"/>
          </a:xfrm>
          <a:prstGeom prst="rect">
            <a:avLst/>
          </a:prstGeom>
        </p:spPr>
      </p:pic>
      <p:pic>
        <p:nvPicPr>
          <p:cNvPr id="15" name="오디오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99315111"/>
      </p:ext>
    </p:extLst>
  </p:cSld>
  <p:clrMapOvr>
    <a:masterClrMapping/>
  </p:clrMapOvr>
  <mc:AlternateContent xmlns:mc="http://schemas.openxmlformats.org/markup-compatibility/2006" xmlns:p14="http://schemas.microsoft.com/office/powerpoint/2010/main">
    <mc:Choice Requires="p14">
      <p:transition spd="slow" p14:dur="2000" advTm="33193"/>
    </mc:Choice>
    <mc:Fallback xmlns="">
      <p:transition spd="slow" advTm="33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5FD15425-4E4A-4780-B484-A523701757C7}"/>
              </a:ext>
            </a:extLst>
          </p:cNvPr>
          <p:cNvPicPr>
            <a:picLocks noGrp="1" noChangeAspect="1"/>
          </p:cNvPicPr>
          <p:nvPr>
            <p:ph idx="1"/>
          </p:nvPr>
        </p:nvPicPr>
        <p:blipFill>
          <a:blip r:embed="rId5"/>
          <a:stretch>
            <a:fillRect/>
          </a:stretch>
        </p:blipFill>
        <p:spPr>
          <a:xfrm>
            <a:off x="2209800" y="2019327"/>
            <a:ext cx="9144000" cy="3744858"/>
          </a:xfrm>
          <a:prstGeom prst="rect">
            <a:avLst/>
          </a:prstGeom>
        </p:spPr>
      </p:pic>
      <p:sp>
        <p:nvSpPr>
          <p:cNvPr id="4" name="슬라이드 번호 개체 틀 3">
            <a:extLst>
              <a:ext uri="{FF2B5EF4-FFF2-40B4-BE49-F238E27FC236}">
                <a16:creationId xmlns:a16="http://schemas.microsoft.com/office/drawing/2014/main" id="{8792ED44-9264-4A4C-BCFD-DD9F7CF8FF2F}"/>
              </a:ext>
            </a:extLst>
          </p:cNvPr>
          <p:cNvSpPr>
            <a:spLocks noGrp="1"/>
          </p:cNvSpPr>
          <p:nvPr>
            <p:ph type="sldNum" sz="quarter" idx="4"/>
          </p:nvPr>
        </p:nvSpPr>
        <p:spPr/>
        <p:txBody>
          <a:bodyPr/>
          <a:lstStyle/>
          <a:p>
            <a:fld id="{B9154E3B-2790-45AB-9A85-320C4C8F03EA}" type="slidenum">
              <a:rPr lang="ko-KR" altLang="en-US" smtClean="0"/>
              <a:t>13</a:t>
            </a:fld>
            <a:endParaRPr lang="ko-KR" altLang="en-US"/>
          </a:p>
        </p:txBody>
      </p:sp>
      <p:sp>
        <p:nvSpPr>
          <p:cNvPr id="6" name="직사각형 5">
            <a:extLst>
              <a:ext uri="{FF2B5EF4-FFF2-40B4-BE49-F238E27FC236}">
                <a16:creationId xmlns:a16="http://schemas.microsoft.com/office/drawing/2014/main" id="{9FB339C6-3ACC-4F85-8622-BCA22A6E3DDF}"/>
              </a:ext>
            </a:extLst>
          </p:cNvPr>
          <p:cNvSpPr/>
          <p:nvPr/>
        </p:nvSpPr>
        <p:spPr>
          <a:xfrm>
            <a:off x="7315200" y="2844136"/>
            <a:ext cx="617517" cy="380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i="1" dirty="0">
                <a:solidFill>
                  <a:srgbClr val="9A3638"/>
                </a:solidFill>
                <a:latin typeface="1훈하얀고양이 R" panose="02020603020101020101" pitchFamily="18" charset="-127"/>
                <a:ea typeface="1훈하얀고양이 R" panose="02020603020101020101" pitchFamily="18" charset="-127"/>
              </a:rPr>
              <a:t>0.42</a:t>
            </a:r>
            <a:endParaRPr lang="ko-KR" altLang="en-US" sz="2000" i="1" dirty="0">
              <a:solidFill>
                <a:srgbClr val="9A3638"/>
              </a:solidFill>
              <a:latin typeface="1훈하얀고양이 R" panose="02020603020101020101" pitchFamily="18" charset="-127"/>
              <a:ea typeface="1훈하얀고양이 R" panose="02020603020101020101" pitchFamily="18" charset="-127"/>
            </a:endParaRPr>
          </a:p>
        </p:txBody>
      </p:sp>
      <p:sp>
        <p:nvSpPr>
          <p:cNvPr id="7" name="직사각형 6">
            <a:extLst>
              <a:ext uri="{FF2B5EF4-FFF2-40B4-BE49-F238E27FC236}">
                <a16:creationId xmlns:a16="http://schemas.microsoft.com/office/drawing/2014/main" id="{C5293A89-DEF3-47FC-92F6-EBD919ACB5F5}"/>
              </a:ext>
            </a:extLst>
          </p:cNvPr>
          <p:cNvSpPr/>
          <p:nvPr/>
        </p:nvSpPr>
        <p:spPr>
          <a:xfrm>
            <a:off x="9471561" y="2846117"/>
            <a:ext cx="493816" cy="380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i="1" dirty="0">
                <a:solidFill>
                  <a:srgbClr val="9A3638"/>
                </a:solidFill>
                <a:latin typeface="1훈하얀고양이 R" panose="02020603020101020101" pitchFamily="18" charset="-127"/>
                <a:ea typeface="1훈하얀고양이 R" panose="02020603020101020101" pitchFamily="18" charset="-127"/>
              </a:rPr>
              <a:t>0.8</a:t>
            </a:r>
            <a:endParaRPr lang="ko-KR" altLang="en-US" sz="2000" i="1" dirty="0">
              <a:solidFill>
                <a:srgbClr val="9A3638"/>
              </a:solidFill>
              <a:latin typeface="1훈하얀고양이 R" panose="02020603020101020101" pitchFamily="18" charset="-127"/>
              <a:ea typeface="1훈하얀고양이 R" panose="02020603020101020101" pitchFamily="18" charset="-127"/>
            </a:endParaRPr>
          </a:p>
        </p:txBody>
      </p:sp>
      <p:sp>
        <p:nvSpPr>
          <p:cNvPr id="8" name="직사각형 7">
            <a:extLst>
              <a:ext uri="{FF2B5EF4-FFF2-40B4-BE49-F238E27FC236}">
                <a16:creationId xmlns:a16="http://schemas.microsoft.com/office/drawing/2014/main" id="{42B59EE5-BFF9-4070-9198-2FE63BD6E1C7}"/>
              </a:ext>
            </a:extLst>
          </p:cNvPr>
          <p:cNvSpPr/>
          <p:nvPr/>
        </p:nvSpPr>
        <p:spPr>
          <a:xfrm>
            <a:off x="7315199" y="5240973"/>
            <a:ext cx="617517" cy="380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i="1" dirty="0">
                <a:solidFill>
                  <a:srgbClr val="9A3638"/>
                </a:solidFill>
                <a:latin typeface="1훈하얀고양이 R" panose="02020603020101020101" pitchFamily="18" charset="-127"/>
                <a:ea typeface="1훈하얀고양이 R" panose="02020603020101020101" pitchFamily="18" charset="-127"/>
              </a:rPr>
              <a:t>0.88</a:t>
            </a:r>
            <a:endParaRPr lang="ko-KR" altLang="en-US" sz="2000" i="1" dirty="0">
              <a:solidFill>
                <a:srgbClr val="9A3638"/>
              </a:solidFill>
              <a:latin typeface="1훈하얀고양이 R" panose="02020603020101020101" pitchFamily="18" charset="-127"/>
              <a:ea typeface="1훈하얀고양이 R" panose="02020603020101020101" pitchFamily="18" charset="-127"/>
            </a:endParaRPr>
          </a:p>
        </p:txBody>
      </p:sp>
      <p:sp>
        <p:nvSpPr>
          <p:cNvPr id="9" name="직사각형 8">
            <a:extLst>
              <a:ext uri="{FF2B5EF4-FFF2-40B4-BE49-F238E27FC236}">
                <a16:creationId xmlns:a16="http://schemas.microsoft.com/office/drawing/2014/main" id="{85902CE1-2869-4216-8E03-CE86D031D195}"/>
              </a:ext>
            </a:extLst>
          </p:cNvPr>
          <p:cNvSpPr/>
          <p:nvPr/>
        </p:nvSpPr>
        <p:spPr>
          <a:xfrm>
            <a:off x="7732073" y="3114299"/>
            <a:ext cx="401286" cy="109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i="1" dirty="0">
                <a:solidFill>
                  <a:srgbClr val="FFC000"/>
                </a:solidFill>
                <a:latin typeface="1훈하얀고양이 R" panose="02020603020101020101" pitchFamily="18" charset="-127"/>
                <a:ea typeface="1훈하얀고양이 R" panose="02020603020101020101" pitchFamily="18" charset="-127"/>
              </a:rPr>
              <a:t>0.32</a:t>
            </a:r>
            <a:endParaRPr lang="ko-KR" altLang="en-US" sz="1200" i="1" dirty="0">
              <a:solidFill>
                <a:srgbClr val="FFC000"/>
              </a:solidFill>
              <a:latin typeface="1훈하얀고양이 R" panose="02020603020101020101" pitchFamily="18" charset="-127"/>
              <a:ea typeface="1훈하얀고양이 R" panose="02020603020101020101" pitchFamily="18" charset="-127"/>
            </a:endParaRPr>
          </a:p>
        </p:txBody>
      </p:sp>
      <p:sp>
        <p:nvSpPr>
          <p:cNvPr id="10" name="직사각형 9">
            <a:extLst>
              <a:ext uri="{FF2B5EF4-FFF2-40B4-BE49-F238E27FC236}">
                <a16:creationId xmlns:a16="http://schemas.microsoft.com/office/drawing/2014/main" id="{5FBECB48-BDDF-4910-8E70-70EA6805A49F}"/>
              </a:ext>
            </a:extLst>
          </p:cNvPr>
          <p:cNvSpPr/>
          <p:nvPr/>
        </p:nvSpPr>
        <p:spPr>
          <a:xfrm>
            <a:off x="8133359" y="3758157"/>
            <a:ext cx="452500" cy="109848"/>
          </a:xfrm>
          <a:prstGeom prst="rect">
            <a:avLst/>
          </a:prstGeom>
          <a:solidFill>
            <a:srgbClr val="F8F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i="1" dirty="0">
                <a:solidFill>
                  <a:srgbClr val="FFC000"/>
                </a:solidFill>
                <a:latin typeface="1훈하얀고양이 R" panose="02020603020101020101" pitchFamily="18" charset="-127"/>
                <a:ea typeface="1훈하얀고양이 R" panose="02020603020101020101" pitchFamily="18" charset="-127"/>
              </a:rPr>
              <a:t>0.48</a:t>
            </a:r>
            <a:endParaRPr lang="ko-KR" altLang="en-US" sz="1200" i="1" dirty="0">
              <a:solidFill>
                <a:srgbClr val="FFC000"/>
              </a:solidFill>
              <a:latin typeface="1훈하얀고양이 R" panose="02020603020101020101" pitchFamily="18" charset="-127"/>
              <a:ea typeface="1훈하얀고양이 R" panose="02020603020101020101" pitchFamily="18" charset="-127"/>
            </a:endParaRPr>
          </a:p>
        </p:txBody>
      </p:sp>
      <p:sp>
        <p:nvSpPr>
          <p:cNvPr id="11" name="제목 1">
            <a:extLst>
              <a:ext uri="{FF2B5EF4-FFF2-40B4-BE49-F238E27FC236}">
                <a16:creationId xmlns:a16="http://schemas.microsoft.com/office/drawing/2014/main" id="{33E65264-E06D-4483-8C24-E2C1CBC7BCF2}"/>
              </a:ext>
            </a:extLst>
          </p:cNvPr>
          <p:cNvSpPr>
            <a:spLocks noGrp="1"/>
          </p:cNvSpPr>
          <p:nvPr>
            <p:ph type="title"/>
          </p:nvPr>
        </p:nvSpPr>
        <p:spPr>
          <a:xfrm>
            <a:off x="2209800" y="756356"/>
            <a:ext cx="9143999" cy="875034"/>
          </a:xfrm>
        </p:spPr>
        <p:txBody>
          <a:bodyPr>
            <a:noAutofit/>
          </a:bodyPr>
          <a:lstStyle/>
          <a:p>
            <a:r>
              <a:rPr lang="en-US" altLang="ko-KR" sz="3200" b="1" dirty="0" err="1"/>
              <a:t>Backpropagating</a:t>
            </a:r>
            <a:r>
              <a:rPr lang="en-US" altLang="ko-KR" sz="3200" b="1" dirty="0"/>
              <a:t> Errors To More Layers</a:t>
            </a:r>
            <a:br>
              <a:rPr lang="en-US" altLang="ko-KR" sz="3200" dirty="0"/>
            </a:br>
            <a:r>
              <a:rPr lang="ko-KR" altLang="en-US" sz="2800" dirty="0">
                <a:solidFill>
                  <a:schemeClr val="tx1">
                    <a:lumMod val="50000"/>
                    <a:lumOff val="50000"/>
                  </a:schemeClr>
                </a:solidFill>
              </a:rPr>
              <a:t>다중 계층에서의 오차의 </a:t>
            </a:r>
            <a:r>
              <a:rPr lang="ko-KR" altLang="en-US" sz="2800" dirty="0" err="1">
                <a:solidFill>
                  <a:schemeClr val="tx1">
                    <a:lumMod val="50000"/>
                    <a:lumOff val="50000"/>
                  </a:schemeClr>
                </a:solidFill>
              </a:rPr>
              <a:t>역전파</a:t>
            </a:r>
            <a:endParaRPr lang="ko-KR" altLang="en-US" sz="2800" dirty="0">
              <a:solidFill>
                <a:schemeClr val="tx1">
                  <a:lumMod val="50000"/>
                  <a:lumOff val="50000"/>
                </a:schemeClr>
              </a:solidFill>
            </a:endParaRPr>
          </a:p>
        </p:txBody>
      </p:sp>
      <p:sp>
        <p:nvSpPr>
          <p:cNvPr id="16" name="TextBox 15"/>
          <p:cNvSpPr txBox="1"/>
          <p:nvPr/>
        </p:nvSpPr>
        <p:spPr>
          <a:xfrm>
            <a:off x="7001273" y="4996174"/>
            <a:ext cx="447558" cy="253916"/>
          </a:xfrm>
          <a:prstGeom prst="rect">
            <a:avLst/>
          </a:prstGeom>
          <a:noFill/>
        </p:spPr>
        <p:txBody>
          <a:bodyPr wrap="none" rtlCol="0">
            <a:spAutoFit/>
          </a:bodyPr>
          <a:lstStyle/>
          <a:p>
            <a:r>
              <a:rPr lang="en-US" altLang="ko-KR" sz="1050" b="1" dirty="0">
                <a:solidFill>
                  <a:srgbClr val="FF0000"/>
                </a:solidFill>
              </a:rPr>
              <a:t>W</a:t>
            </a:r>
            <a:r>
              <a:rPr lang="en-US" altLang="ko-KR" sz="1050" b="1" baseline="-25000" dirty="0">
                <a:solidFill>
                  <a:srgbClr val="FF0000"/>
                </a:solidFill>
              </a:rPr>
              <a:t>2,2</a:t>
            </a:r>
            <a:endParaRPr lang="ko-KR" altLang="en-US" sz="1050" b="1" baseline="-25000" dirty="0">
              <a:solidFill>
                <a:srgbClr val="FF0000"/>
              </a:solidFill>
            </a:endParaRPr>
          </a:p>
        </p:txBody>
      </p:sp>
      <p:sp>
        <p:nvSpPr>
          <p:cNvPr id="18" name="TextBox 17"/>
          <p:cNvSpPr txBox="1"/>
          <p:nvPr/>
        </p:nvSpPr>
        <p:spPr>
          <a:xfrm>
            <a:off x="6738720" y="4252023"/>
            <a:ext cx="555586" cy="246221"/>
          </a:xfrm>
          <a:prstGeom prst="rect">
            <a:avLst/>
          </a:prstGeom>
          <a:noFill/>
        </p:spPr>
        <p:txBody>
          <a:bodyPr wrap="square" rtlCol="0">
            <a:spAutoFit/>
          </a:bodyPr>
          <a:lstStyle/>
          <a:p>
            <a:r>
              <a:rPr lang="en-US" altLang="ko-KR" sz="1000" b="1" dirty="0">
                <a:solidFill>
                  <a:schemeClr val="accent6">
                    <a:lumMod val="50000"/>
                  </a:schemeClr>
                </a:solidFill>
              </a:rPr>
              <a:t>W</a:t>
            </a:r>
            <a:r>
              <a:rPr lang="en-US" altLang="ko-KR" sz="1000" b="1" baseline="-25000" dirty="0">
                <a:solidFill>
                  <a:schemeClr val="accent6">
                    <a:lumMod val="50000"/>
                  </a:schemeClr>
                </a:solidFill>
              </a:rPr>
              <a:t>2,1</a:t>
            </a:r>
            <a:endParaRPr lang="ko-KR" altLang="en-US" sz="1000" b="1" baseline="-25000" dirty="0">
              <a:solidFill>
                <a:schemeClr val="accent6">
                  <a:lumMod val="50000"/>
                </a:schemeClr>
              </a:solidFill>
            </a:endParaRPr>
          </a:p>
        </p:txBody>
      </p:sp>
      <p:pic>
        <p:nvPicPr>
          <p:cNvPr id="2" name="오디오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39334651"/>
      </p:ext>
    </p:extLst>
  </p:cSld>
  <p:clrMapOvr>
    <a:masterClrMapping/>
  </p:clrMapOvr>
  <mc:AlternateContent xmlns:mc="http://schemas.openxmlformats.org/markup-compatibility/2006" xmlns:p14="http://schemas.microsoft.com/office/powerpoint/2010/main">
    <mc:Choice Requires="p14">
      <p:transition spd="slow" p14:dur="2000" advTm="37256"/>
    </mc:Choice>
    <mc:Fallback xmlns="">
      <p:transition spd="slow" advTm="37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F2A9F5EE-3B78-43C1-B1E9-CB8DF78CDEB5}"/>
              </a:ext>
            </a:extLst>
          </p:cNvPr>
          <p:cNvSpPr>
            <a:spLocks noGrp="1"/>
          </p:cNvSpPr>
          <p:nvPr>
            <p:ph type="sldNum" sz="quarter" idx="4"/>
          </p:nvPr>
        </p:nvSpPr>
        <p:spPr/>
        <p:txBody>
          <a:bodyPr/>
          <a:lstStyle/>
          <a:p>
            <a:fld id="{B9154E3B-2790-45AB-9A85-320C4C8F03EA}" type="slidenum">
              <a:rPr lang="ko-KR" altLang="en-US" smtClean="0"/>
              <a:t>14</a:t>
            </a:fld>
            <a:endParaRPr lang="ko-KR" altLang="en-US"/>
          </a:p>
        </p:txBody>
      </p:sp>
      <p:pic>
        <p:nvPicPr>
          <p:cNvPr id="11" name="그림 10">
            <a:extLst>
              <a:ext uri="{FF2B5EF4-FFF2-40B4-BE49-F238E27FC236}">
                <a16:creationId xmlns:a16="http://schemas.microsoft.com/office/drawing/2014/main" id="{E5D0CEA7-B443-44A9-853B-D7A2F36F7E8C}"/>
              </a:ext>
            </a:extLst>
          </p:cNvPr>
          <p:cNvPicPr>
            <a:picLocks noChangeAspect="1"/>
          </p:cNvPicPr>
          <p:nvPr/>
        </p:nvPicPr>
        <p:blipFill>
          <a:blip r:embed="rId5"/>
          <a:stretch>
            <a:fillRect/>
          </a:stretch>
        </p:blipFill>
        <p:spPr>
          <a:xfrm>
            <a:off x="1881495" y="2012670"/>
            <a:ext cx="9563100" cy="3819525"/>
          </a:xfrm>
          <a:prstGeom prst="rect">
            <a:avLst/>
          </a:prstGeom>
        </p:spPr>
      </p:pic>
      <p:sp>
        <p:nvSpPr>
          <p:cNvPr id="12" name="직사각형 11">
            <a:extLst>
              <a:ext uri="{FF2B5EF4-FFF2-40B4-BE49-F238E27FC236}">
                <a16:creationId xmlns:a16="http://schemas.microsoft.com/office/drawing/2014/main" id="{66AA9F96-E6E1-4370-84B3-80C573C22DBC}"/>
              </a:ext>
            </a:extLst>
          </p:cNvPr>
          <p:cNvSpPr/>
          <p:nvPr/>
        </p:nvSpPr>
        <p:spPr>
          <a:xfrm>
            <a:off x="7315200" y="2761011"/>
            <a:ext cx="617517" cy="380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i="1" dirty="0">
                <a:solidFill>
                  <a:srgbClr val="9A3638"/>
                </a:solidFill>
                <a:latin typeface="1훈하얀고양이 R" panose="02020603020101020101" pitchFamily="18" charset="-127"/>
                <a:ea typeface="1훈하얀고양이 R" panose="02020603020101020101" pitchFamily="18" charset="-127"/>
              </a:rPr>
              <a:t>0.42</a:t>
            </a:r>
            <a:endParaRPr lang="ko-KR" altLang="en-US" sz="2000" i="1" dirty="0">
              <a:solidFill>
                <a:srgbClr val="9A3638"/>
              </a:solidFill>
              <a:latin typeface="1훈하얀고양이 R" panose="02020603020101020101" pitchFamily="18" charset="-127"/>
              <a:ea typeface="1훈하얀고양이 R" panose="02020603020101020101" pitchFamily="18" charset="-127"/>
            </a:endParaRPr>
          </a:p>
        </p:txBody>
      </p:sp>
      <p:sp>
        <p:nvSpPr>
          <p:cNvPr id="13" name="직사각형 12">
            <a:extLst>
              <a:ext uri="{FF2B5EF4-FFF2-40B4-BE49-F238E27FC236}">
                <a16:creationId xmlns:a16="http://schemas.microsoft.com/office/drawing/2014/main" id="{A660F720-AEBC-479B-B8F1-299B31CCBA9C}"/>
              </a:ext>
            </a:extLst>
          </p:cNvPr>
          <p:cNvSpPr/>
          <p:nvPr/>
        </p:nvSpPr>
        <p:spPr>
          <a:xfrm>
            <a:off x="7279574" y="5252848"/>
            <a:ext cx="617517" cy="380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i="1" dirty="0">
                <a:solidFill>
                  <a:srgbClr val="9A3638"/>
                </a:solidFill>
                <a:latin typeface="1훈하얀고양이 R" panose="02020603020101020101" pitchFamily="18" charset="-127"/>
                <a:ea typeface="1훈하얀고양이 R" panose="02020603020101020101" pitchFamily="18" charset="-127"/>
              </a:rPr>
              <a:t>0.88</a:t>
            </a:r>
            <a:endParaRPr lang="ko-KR" altLang="en-US" sz="2000" i="1" dirty="0">
              <a:solidFill>
                <a:srgbClr val="9A3638"/>
              </a:solidFill>
              <a:latin typeface="1훈하얀고양이 R" panose="02020603020101020101" pitchFamily="18" charset="-127"/>
              <a:ea typeface="1훈하얀고양이 R" panose="02020603020101020101" pitchFamily="18" charset="-127"/>
            </a:endParaRPr>
          </a:p>
        </p:txBody>
      </p:sp>
      <p:sp>
        <p:nvSpPr>
          <p:cNvPr id="14" name="직사각형 13">
            <a:extLst>
              <a:ext uri="{FF2B5EF4-FFF2-40B4-BE49-F238E27FC236}">
                <a16:creationId xmlns:a16="http://schemas.microsoft.com/office/drawing/2014/main" id="{BFAB0374-009B-4FCE-8441-9F5DC4B2ADF0}"/>
              </a:ext>
            </a:extLst>
          </p:cNvPr>
          <p:cNvSpPr/>
          <p:nvPr/>
        </p:nvSpPr>
        <p:spPr>
          <a:xfrm>
            <a:off x="4876801" y="2636317"/>
            <a:ext cx="858837" cy="380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i="1" dirty="0">
                <a:solidFill>
                  <a:srgbClr val="9A3638"/>
                </a:solidFill>
                <a:latin typeface="1훈하얀고양이 R" panose="02020603020101020101" pitchFamily="18" charset="-127"/>
                <a:ea typeface="1훈하얀고양이 R" panose="02020603020101020101" pitchFamily="18" charset="-127"/>
              </a:rPr>
              <a:t>0.362</a:t>
            </a:r>
            <a:endParaRPr lang="ko-KR" altLang="en-US" sz="2000" i="1" dirty="0">
              <a:solidFill>
                <a:srgbClr val="9A3638"/>
              </a:solidFill>
              <a:latin typeface="1훈하얀고양이 R" panose="02020603020101020101" pitchFamily="18" charset="-127"/>
              <a:ea typeface="1훈하얀고양이 R" panose="02020603020101020101" pitchFamily="18" charset="-127"/>
            </a:endParaRPr>
          </a:p>
        </p:txBody>
      </p:sp>
      <p:sp>
        <p:nvSpPr>
          <p:cNvPr id="15" name="직사각형 14">
            <a:extLst>
              <a:ext uri="{FF2B5EF4-FFF2-40B4-BE49-F238E27FC236}">
                <a16:creationId xmlns:a16="http://schemas.microsoft.com/office/drawing/2014/main" id="{17FC0555-9A87-4B9C-A807-FFFD737CDD48}"/>
              </a:ext>
            </a:extLst>
          </p:cNvPr>
          <p:cNvSpPr/>
          <p:nvPr/>
        </p:nvSpPr>
        <p:spPr>
          <a:xfrm>
            <a:off x="4771828" y="5363684"/>
            <a:ext cx="858837" cy="380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i="1" dirty="0">
                <a:solidFill>
                  <a:srgbClr val="9A3638"/>
                </a:solidFill>
                <a:latin typeface="1훈하얀고양이 R" panose="02020603020101020101" pitchFamily="18" charset="-127"/>
                <a:ea typeface="1훈하얀고양이 R" panose="02020603020101020101" pitchFamily="18" charset="-127"/>
              </a:rPr>
              <a:t>0.938</a:t>
            </a:r>
            <a:endParaRPr lang="ko-KR" altLang="en-US" sz="2000" i="1" dirty="0">
              <a:solidFill>
                <a:srgbClr val="9A3638"/>
              </a:solidFill>
              <a:latin typeface="1훈하얀고양이 R" panose="02020603020101020101" pitchFamily="18" charset="-127"/>
              <a:ea typeface="1훈하얀고양이 R" panose="02020603020101020101" pitchFamily="18" charset="-127"/>
            </a:endParaRPr>
          </a:p>
        </p:txBody>
      </p:sp>
      <p:sp>
        <p:nvSpPr>
          <p:cNvPr id="17" name="직사각형 16">
            <a:extLst>
              <a:ext uri="{FF2B5EF4-FFF2-40B4-BE49-F238E27FC236}">
                <a16:creationId xmlns:a16="http://schemas.microsoft.com/office/drawing/2014/main" id="{C5866C85-CC3E-4F67-95C2-A923ED9B7492}"/>
              </a:ext>
            </a:extLst>
          </p:cNvPr>
          <p:cNvSpPr/>
          <p:nvPr/>
        </p:nvSpPr>
        <p:spPr>
          <a:xfrm>
            <a:off x="5534994" y="3016328"/>
            <a:ext cx="561005" cy="124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i="1" dirty="0">
                <a:solidFill>
                  <a:srgbClr val="FFC000"/>
                </a:solidFill>
                <a:latin typeface="1훈하얀고양이 R" panose="02020603020101020101" pitchFamily="18" charset="-127"/>
                <a:ea typeface="1훈하얀고양이 R" panose="02020603020101020101" pitchFamily="18" charset="-127"/>
              </a:rPr>
              <a:t>0.252</a:t>
            </a:r>
            <a:endParaRPr lang="ko-KR" altLang="en-US" sz="1200" i="1" dirty="0">
              <a:solidFill>
                <a:srgbClr val="FFC000"/>
              </a:solidFill>
              <a:latin typeface="1훈하얀고양이 R" panose="02020603020101020101" pitchFamily="18" charset="-127"/>
              <a:ea typeface="1훈하얀고양이 R" panose="02020603020101020101" pitchFamily="18" charset="-127"/>
            </a:endParaRPr>
          </a:p>
        </p:txBody>
      </p:sp>
      <p:sp>
        <p:nvSpPr>
          <p:cNvPr id="18" name="직사각형 17">
            <a:extLst>
              <a:ext uri="{FF2B5EF4-FFF2-40B4-BE49-F238E27FC236}">
                <a16:creationId xmlns:a16="http://schemas.microsoft.com/office/drawing/2014/main" id="{BB827D03-089A-4976-B7E4-FA3A3E845776}"/>
              </a:ext>
            </a:extLst>
          </p:cNvPr>
          <p:cNvSpPr/>
          <p:nvPr/>
        </p:nvSpPr>
        <p:spPr>
          <a:xfrm>
            <a:off x="5936775" y="3716979"/>
            <a:ext cx="561005" cy="124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i="1" dirty="0">
                <a:solidFill>
                  <a:srgbClr val="FFC000"/>
                </a:solidFill>
                <a:latin typeface="1훈하얀고양이 R" panose="02020603020101020101" pitchFamily="18" charset="-127"/>
                <a:ea typeface="1훈하얀고양이 R" panose="02020603020101020101" pitchFamily="18" charset="-127"/>
              </a:rPr>
              <a:t>0.168</a:t>
            </a:r>
          </a:p>
        </p:txBody>
      </p:sp>
      <p:sp>
        <p:nvSpPr>
          <p:cNvPr id="19" name="직사각형 18">
            <a:extLst>
              <a:ext uri="{FF2B5EF4-FFF2-40B4-BE49-F238E27FC236}">
                <a16:creationId xmlns:a16="http://schemas.microsoft.com/office/drawing/2014/main" id="{4F43918D-8704-45BE-8A40-DB199832061F}"/>
              </a:ext>
            </a:extLst>
          </p:cNvPr>
          <p:cNvSpPr/>
          <p:nvPr/>
        </p:nvSpPr>
        <p:spPr>
          <a:xfrm>
            <a:off x="5815496" y="4355283"/>
            <a:ext cx="561005" cy="124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i="1" dirty="0">
                <a:solidFill>
                  <a:srgbClr val="FFC000"/>
                </a:solidFill>
                <a:latin typeface="1훈하얀고양이 R" panose="02020603020101020101" pitchFamily="18" charset="-127"/>
                <a:ea typeface="1훈하얀고양이 R" panose="02020603020101020101" pitchFamily="18" charset="-127"/>
              </a:rPr>
              <a:t>0.11</a:t>
            </a:r>
            <a:endParaRPr lang="ko-KR" altLang="en-US" sz="1200" i="1" dirty="0">
              <a:solidFill>
                <a:srgbClr val="FFC000"/>
              </a:solidFill>
              <a:latin typeface="1훈하얀고양이 R" panose="02020603020101020101" pitchFamily="18" charset="-127"/>
              <a:ea typeface="1훈하얀고양이 R" panose="02020603020101020101" pitchFamily="18" charset="-127"/>
            </a:endParaRPr>
          </a:p>
        </p:txBody>
      </p:sp>
      <p:sp>
        <p:nvSpPr>
          <p:cNvPr id="20" name="직사각형 19">
            <a:extLst>
              <a:ext uri="{FF2B5EF4-FFF2-40B4-BE49-F238E27FC236}">
                <a16:creationId xmlns:a16="http://schemas.microsoft.com/office/drawing/2014/main" id="{FC5DFE1B-FFA3-4E01-AEED-05BA2DE3BF2C}"/>
              </a:ext>
            </a:extLst>
          </p:cNvPr>
          <p:cNvSpPr/>
          <p:nvPr/>
        </p:nvSpPr>
        <p:spPr>
          <a:xfrm>
            <a:off x="5534994" y="5143063"/>
            <a:ext cx="561005" cy="124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i="1" dirty="0">
                <a:solidFill>
                  <a:srgbClr val="FFC000"/>
                </a:solidFill>
                <a:latin typeface="1훈하얀고양이 R" panose="02020603020101020101" pitchFamily="18" charset="-127"/>
                <a:ea typeface="1훈하얀고양이 R" panose="02020603020101020101" pitchFamily="18" charset="-127"/>
              </a:rPr>
              <a:t>0.77</a:t>
            </a:r>
          </a:p>
        </p:txBody>
      </p:sp>
      <p:sp>
        <p:nvSpPr>
          <p:cNvPr id="21" name="직사각형 20">
            <a:extLst>
              <a:ext uri="{FF2B5EF4-FFF2-40B4-BE49-F238E27FC236}">
                <a16:creationId xmlns:a16="http://schemas.microsoft.com/office/drawing/2014/main" id="{340A80F4-1E3C-4356-A56A-CDA342B7F80D}"/>
              </a:ext>
            </a:extLst>
          </p:cNvPr>
          <p:cNvSpPr/>
          <p:nvPr/>
        </p:nvSpPr>
        <p:spPr>
          <a:xfrm>
            <a:off x="9666372" y="2826322"/>
            <a:ext cx="858837" cy="380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i="1" dirty="0">
                <a:solidFill>
                  <a:srgbClr val="9A3638"/>
                </a:solidFill>
                <a:latin typeface="1훈하얀고양이 R" panose="02020603020101020101" pitchFamily="18" charset="-127"/>
                <a:ea typeface="1훈하얀고양이 R" panose="02020603020101020101" pitchFamily="18" charset="-127"/>
              </a:rPr>
              <a:t>0.8</a:t>
            </a:r>
            <a:endParaRPr lang="ko-KR" altLang="en-US" sz="2000" i="1" dirty="0">
              <a:solidFill>
                <a:srgbClr val="9A3638"/>
              </a:solidFill>
              <a:latin typeface="1훈하얀고양이 R" panose="02020603020101020101" pitchFamily="18" charset="-127"/>
              <a:ea typeface="1훈하얀고양이 R" panose="02020603020101020101" pitchFamily="18" charset="-127"/>
            </a:endParaRPr>
          </a:p>
        </p:txBody>
      </p:sp>
      <p:sp>
        <p:nvSpPr>
          <p:cNvPr id="16" name="제목 1">
            <a:extLst>
              <a:ext uri="{FF2B5EF4-FFF2-40B4-BE49-F238E27FC236}">
                <a16:creationId xmlns:a16="http://schemas.microsoft.com/office/drawing/2014/main" id="{33E65264-E06D-4483-8C24-E2C1CBC7BCF2}"/>
              </a:ext>
            </a:extLst>
          </p:cNvPr>
          <p:cNvSpPr>
            <a:spLocks noGrp="1"/>
          </p:cNvSpPr>
          <p:nvPr>
            <p:ph type="title"/>
          </p:nvPr>
        </p:nvSpPr>
        <p:spPr>
          <a:xfrm>
            <a:off x="2209800" y="756356"/>
            <a:ext cx="9143999" cy="875034"/>
          </a:xfrm>
        </p:spPr>
        <p:txBody>
          <a:bodyPr>
            <a:noAutofit/>
          </a:bodyPr>
          <a:lstStyle/>
          <a:p>
            <a:r>
              <a:rPr lang="en-US" altLang="ko-KR" sz="3200" b="1" dirty="0" err="1"/>
              <a:t>Backpropagating</a:t>
            </a:r>
            <a:r>
              <a:rPr lang="en-US" altLang="ko-KR" sz="3200" b="1" dirty="0"/>
              <a:t> Errors To More Layers</a:t>
            </a:r>
            <a:br>
              <a:rPr lang="en-US" altLang="ko-KR" sz="3200" dirty="0"/>
            </a:br>
            <a:r>
              <a:rPr lang="ko-KR" altLang="en-US" sz="2800" dirty="0">
                <a:solidFill>
                  <a:schemeClr val="tx1">
                    <a:lumMod val="50000"/>
                    <a:lumOff val="50000"/>
                  </a:schemeClr>
                </a:solidFill>
              </a:rPr>
              <a:t>다중 계층에서의 오차의 </a:t>
            </a:r>
            <a:r>
              <a:rPr lang="ko-KR" altLang="en-US" sz="2800" dirty="0" err="1">
                <a:solidFill>
                  <a:schemeClr val="tx1">
                    <a:lumMod val="50000"/>
                    <a:lumOff val="50000"/>
                  </a:schemeClr>
                </a:solidFill>
              </a:rPr>
              <a:t>역전파</a:t>
            </a:r>
            <a:endParaRPr lang="ko-KR" altLang="en-US" sz="2800" dirty="0">
              <a:solidFill>
                <a:schemeClr val="tx1">
                  <a:lumMod val="50000"/>
                  <a:lumOff val="50000"/>
                </a:schemeClr>
              </a:solidFill>
            </a:endParaRPr>
          </a:p>
        </p:txBody>
      </p:sp>
      <p:sp>
        <p:nvSpPr>
          <p:cNvPr id="25" name="TextBox 24"/>
          <p:cNvSpPr txBox="1"/>
          <p:nvPr/>
        </p:nvSpPr>
        <p:spPr>
          <a:xfrm>
            <a:off x="4387621" y="4294519"/>
            <a:ext cx="555586" cy="246221"/>
          </a:xfrm>
          <a:prstGeom prst="rect">
            <a:avLst/>
          </a:prstGeom>
          <a:noFill/>
        </p:spPr>
        <p:txBody>
          <a:bodyPr wrap="square" rtlCol="0">
            <a:spAutoFit/>
          </a:bodyPr>
          <a:lstStyle/>
          <a:p>
            <a:r>
              <a:rPr lang="en-US" altLang="ko-KR" sz="1000" b="1" dirty="0">
                <a:solidFill>
                  <a:schemeClr val="accent6">
                    <a:lumMod val="50000"/>
                  </a:schemeClr>
                </a:solidFill>
              </a:rPr>
              <a:t>W</a:t>
            </a:r>
            <a:r>
              <a:rPr lang="en-US" altLang="ko-KR" sz="1000" b="1" baseline="-25000" dirty="0">
                <a:solidFill>
                  <a:schemeClr val="accent6">
                    <a:lumMod val="50000"/>
                  </a:schemeClr>
                </a:solidFill>
              </a:rPr>
              <a:t>2,1</a:t>
            </a:r>
            <a:endParaRPr lang="ko-KR" altLang="en-US" sz="1000" b="1" baseline="-25000" dirty="0">
              <a:solidFill>
                <a:schemeClr val="accent6">
                  <a:lumMod val="50000"/>
                </a:schemeClr>
              </a:solidFill>
            </a:endParaRPr>
          </a:p>
        </p:txBody>
      </p:sp>
      <p:sp>
        <p:nvSpPr>
          <p:cNvPr id="26" name="TextBox 25"/>
          <p:cNvSpPr txBox="1"/>
          <p:nvPr/>
        </p:nvSpPr>
        <p:spPr>
          <a:xfrm>
            <a:off x="4725038" y="5184879"/>
            <a:ext cx="436338" cy="246221"/>
          </a:xfrm>
          <a:prstGeom prst="rect">
            <a:avLst/>
          </a:prstGeom>
          <a:noFill/>
        </p:spPr>
        <p:txBody>
          <a:bodyPr wrap="none" rtlCol="0">
            <a:spAutoFit/>
          </a:bodyPr>
          <a:lstStyle/>
          <a:p>
            <a:r>
              <a:rPr lang="en-US" altLang="ko-KR" sz="1000" b="1" dirty="0">
                <a:solidFill>
                  <a:schemeClr val="accent6">
                    <a:lumMod val="50000"/>
                  </a:schemeClr>
                </a:solidFill>
              </a:rPr>
              <a:t>W</a:t>
            </a:r>
            <a:r>
              <a:rPr lang="en-US" altLang="ko-KR" sz="1000" b="1" baseline="-25000" dirty="0">
                <a:solidFill>
                  <a:schemeClr val="accent6">
                    <a:lumMod val="50000"/>
                  </a:schemeClr>
                </a:solidFill>
              </a:rPr>
              <a:t>2,2</a:t>
            </a:r>
            <a:endParaRPr lang="ko-KR" altLang="en-US" sz="1000" b="1" baseline="-25000" dirty="0">
              <a:solidFill>
                <a:schemeClr val="accent6">
                  <a:lumMod val="50000"/>
                </a:schemeClr>
              </a:solidFill>
            </a:endParaRPr>
          </a:p>
        </p:txBody>
      </p:sp>
      <p:pic>
        <p:nvPicPr>
          <p:cNvPr id="2" name="오디오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00193103"/>
      </p:ext>
    </p:extLst>
  </p:cSld>
  <p:clrMapOvr>
    <a:masterClrMapping/>
  </p:clrMapOvr>
  <mc:AlternateContent xmlns:mc="http://schemas.openxmlformats.org/markup-compatibility/2006" xmlns:p14="http://schemas.microsoft.com/office/powerpoint/2010/main">
    <mc:Choice Requires="p14">
      <p:transition spd="slow" p14:dur="2000" advTm="9104"/>
    </mc:Choice>
    <mc:Fallback xmlns="">
      <p:transition spd="slow" advTm="9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나눔스퀘어 Bold" panose="020B0600000101010101" pitchFamily="50" charset="-127"/>
                <a:ea typeface="나눔스퀘어 Bold" panose="020B0600000101010101" pitchFamily="50" charset="-127"/>
              </a:rPr>
              <a:t>Key Points</a:t>
            </a:r>
            <a:br>
              <a:rPr lang="en-US" altLang="ko-KR" b="1" dirty="0">
                <a:latin typeface="나눔스퀘어 Bold" panose="020B0600000101010101" pitchFamily="50" charset="-127"/>
                <a:ea typeface="나눔스퀘어 Bold" panose="020B0600000101010101" pitchFamily="50" charset="-127"/>
              </a:rPr>
            </a:br>
            <a:r>
              <a:rPr lang="ko-KR" altLang="en-US" sz="2800" b="1" dirty="0">
                <a:solidFill>
                  <a:schemeClr val="tx1">
                    <a:lumMod val="50000"/>
                    <a:lumOff val="50000"/>
                  </a:schemeClr>
                </a:solidFill>
                <a:latin typeface="나눔스퀘어 Bold" panose="020B0600000101010101" pitchFamily="50" charset="-127"/>
                <a:ea typeface="나눔스퀘어 Bold" panose="020B0600000101010101" pitchFamily="50" charset="-127"/>
              </a:rPr>
              <a:t>핵심 정리</a:t>
            </a:r>
            <a:endParaRPr lang="ko-KR" altLang="en-US" b="1" dirty="0">
              <a:latin typeface="나눔스퀘어 Bold" panose="020B0600000101010101" pitchFamily="50" charset="-127"/>
              <a:ea typeface="나눔스퀘어 Bold" panose="020B0600000101010101" pitchFamily="50" charset="-127"/>
            </a:endParaRPr>
          </a:p>
        </p:txBody>
      </p:sp>
      <p:sp>
        <p:nvSpPr>
          <p:cNvPr id="3" name="내용 개체 틀 2"/>
          <p:cNvSpPr>
            <a:spLocks noGrp="1"/>
          </p:cNvSpPr>
          <p:nvPr>
            <p:ph idx="1"/>
          </p:nvPr>
        </p:nvSpPr>
        <p:spPr>
          <a:xfrm>
            <a:off x="2209800" y="1825624"/>
            <a:ext cx="9144000" cy="4633233"/>
          </a:xfrm>
        </p:spPr>
        <p:txBody>
          <a:bodyPr>
            <a:normAutofit fontScale="62500" lnSpcReduction="20000"/>
          </a:bodyPr>
          <a:lstStyle/>
          <a:p>
            <a:pPr>
              <a:lnSpc>
                <a:spcPct val="120000"/>
              </a:lnSpc>
              <a:spcBef>
                <a:spcPts val="0"/>
              </a:spcBef>
            </a:pPr>
            <a:r>
              <a:rPr lang="en-US" altLang="ko-KR" b="1" u="sng" dirty="0">
                <a:latin typeface="나눔스퀘어" panose="020B0600000101010101" pitchFamily="50" charset="-127"/>
              </a:rPr>
              <a:t>Neural networks </a:t>
            </a:r>
            <a:r>
              <a:rPr lang="en-US" altLang="ko-KR" b="1" u="sng" dirty="0">
                <a:solidFill>
                  <a:srgbClr val="FF0000"/>
                </a:solidFill>
                <a:latin typeface="나눔스퀘어" panose="020B0600000101010101" pitchFamily="50" charset="-127"/>
              </a:rPr>
              <a:t>learn</a:t>
            </a:r>
            <a:r>
              <a:rPr lang="en-US" altLang="ko-KR" b="1" u="sng" dirty="0">
                <a:latin typeface="나눔스퀘어" panose="020B0600000101010101" pitchFamily="50" charset="-127"/>
              </a:rPr>
              <a:t> by refining their link weights</a:t>
            </a:r>
            <a:r>
              <a:rPr lang="en-US" altLang="ko-KR" dirty="0">
                <a:latin typeface="나눔스퀘어" panose="020B0600000101010101" pitchFamily="50" charset="-127"/>
              </a:rPr>
              <a:t>. This is guided by the </a:t>
            </a:r>
            <a:r>
              <a:rPr lang="en-US" altLang="ko-KR" b="1" dirty="0">
                <a:solidFill>
                  <a:srgbClr val="00B050"/>
                </a:solidFill>
                <a:latin typeface="나눔스퀘어" panose="020B0600000101010101" pitchFamily="50" charset="-127"/>
              </a:rPr>
              <a:t>error </a:t>
            </a:r>
            <a:r>
              <a:rPr lang="en-US" altLang="ko-KR" dirty="0">
                <a:latin typeface="나눔스퀘어" panose="020B0600000101010101" pitchFamily="50" charset="-127"/>
              </a:rPr>
              <a:t>the difference between the right answer given by the training data and their actual output</a:t>
            </a:r>
            <a:r>
              <a:rPr lang="ko-KR" altLang="en-US" sz="2600" b="1" u="sng" dirty="0">
                <a:solidFill>
                  <a:schemeClr val="tx1">
                    <a:lumMod val="50000"/>
                    <a:lumOff val="50000"/>
                  </a:schemeClr>
                </a:solidFill>
                <a:latin typeface="나눔스퀘어" panose="020B0600000101010101" pitchFamily="50" charset="-127"/>
              </a:rPr>
              <a:t>인공 신경망에서 </a:t>
            </a:r>
            <a:r>
              <a:rPr lang="ko-KR" altLang="en-US" sz="2400" b="1" u="sng" dirty="0">
                <a:solidFill>
                  <a:srgbClr val="FF0000"/>
                </a:solidFill>
                <a:latin typeface="나눔스퀘어" panose="020B0600000101010101" pitchFamily="50" charset="-127"/>
              </a:rPr>
              <a:t>학습</a:t>
            </a:r>
            <a:r>
              <a:rPr lang="ko-KR" altLang="en-US" sz="2600" b="1" u="sng" dirty="0">
                <a:solidFill>
                  <a:schemeClr val="tx1">
                    <a:lumMod val="50000"/>
                    <a:lumOff val="50000"/>
                  </a:schemeClr>
                </a:solidFill>
                <a:latin typeface="나눔스퀘어" panose="020B0600000101010101" pitchFamily="50" charset="-127"/>
              </a:rPr>
              <a:t>이란 </a:t>
            </a:r>
            <a:r>
              <a:rPr lang="ko-KR" altLang="en-US" sz="2600" b="1" u="sng" dirty="0" err="1">
                <a:solidFill>
                  <a:schemeClr val="tx1">
                    <a:lumMod val="50000"/>
                    <a:lumOff val="50000"/>
                  </a:schemeClr>
                </a:solidFill>
                <a:latin typeface="나눔스퀘어" panose="020B0600000101010101" pitchFamily="50" charset="-127"/>
              </a:rPr>
              <a:t>연결노드의</a:t>
            </a:r>
            <a:r>
              <a:rPr lang="ko-KR" altLang="en-US" sz="2600" b="1" u="sng" dirty="0">
                <a:solidFill>
                  <a:schemeClr val="tx1">
                    <a:lumMod val="50000"/>
                    <a:lumOff val="50000"/>
                  </a:schemeClr>
                </a:solidFill>
                <a:latin typeface="나눔스퀘어" panose="020B0600000101010101" pitchFamily="50" charset="-127"/>
              </a:rPr>
              <a:t> 가중치를 업데이트하는 과정을 의미합니다</a:t>
            </a:r>
            <a:r>
              <a:rPr lang="en-US" altLang="ko-KR" sz="2600" dirty="0">
                <a:solidFill>
                  <a:schemeClr val="tx1">
                    <a:lumMod val="50000"/>
                    <a:lumOff val="50000"/>
                  </a:schemeClr>
                </a:solidFill>
                <a:latin typeface="나눔스퀘어" panose="020B0600000101010101" pitchFamily="50" charset="-127"/>
              </a:rPr>
              <a:t>. </a:t>
            </a:r>
            <a:r>
              <a:rPr lang="ko-KR" altLang="en-US" sz="2600" dirty="0">
                <a:solidFill>
                  <a:schemeClr val="tx1">
                    <a:lumMod val="50000"/>
                    <a:lumOff val="50000"/>
                  </a:schemeClr>
                </a:solidFill>
                <a:latin typeface="나눔스퀘어" panose="020B0600000101010101" pitchFamily="50" charset="-127"/>
              </a:rPr>
              <a:t>가중치의 업데이트는 오차에 의해 주도되는데 </a:t>
            </a:r>
            <a:r>
              <a:rPr lang="ko-KR" altLang="en-US" sz="2600" b="1" dirty="0">
                <a:solidFill>
                  <a:srgbClr val="00B050"/>
                </a:solidFill>
                <a:latin typeface="나눔스퀘어" panose="020B0600000101010101" pitchFamily="50" charset="-127"/>
              </a:rPr>
              <a:t>오차</a:t>
            </a:r>
            <a:r>
              <a:rPr lang="ko-KR" altLang="en-US" sz="2600" dirty="0">
                <a:solidFill>
                  <a:schemeClr val="tx1">
                    <a:lumMod val="50000"/>
                    <a:lumOff val="50000"/>
                  </a:schemeClr>
                </a:solidFill>
                <a:latin typeface="나눔스퀘어" panose="020B0600000101010101" pitchFamily="50" charset="-127"/>
              </a:rPr>
              <a:t>는 학습 데이터로부터 주어진 정답과 출력 값 간의 차이를 의미합니다</a:t>
            </a:r>
            <a:r>
              <a:rPr lang="en-US" altLang="ko-KR" sz="2600" dirty="0">
                <a:solidFill>
                  <a:schemeClr val="tx1">
                    <a:lumMod val="50000"/>
                    <a:lumOff val="50000"/>
                  </a:schemeClr>
                </a:solidFill>
                <a:latin typeface="나눔스퀘어" panose="020B0600000101010101" pitchFamily="50" charset="-127"/>
              </a:rPr>
              <a:t>.</a:t>
            </a:r>
          </a:p>
          <a:p>
            <a:pPr>
              <a:lnSpc>
                <a:spcPct val="120000"/>
              </a:lnSpc>
              <a:spcBef>
                <a:spcPts val="0"/>
              </a:spcBef>
            </a:pPr>
            <a:endParaRPr lang="en-US" altLang="ko-KR" sz="3200" dirty="0">
              <a:latin typeface="나눔스퀘어" panose="020B0600000101010101" pitchFamily="50" charset="-127"/>
            </a:endParaRPr>
          </a:p>
          <a:p>
            <a:pPr>
              <a:lnSpc>
                <a:spcPct val="120000"/>
              </a:lnSpc>
              <a:spcBef>
                <a:spcPts val="0"/>
              </a:spcBef>
            </a:pPr>
            <a:r>
              <a:rPr lang="en-US" altLang="ko-KR" dirty="0">
                <a:latin typeface="나눔스퀘어" panose="020B0600000101010101" pitchFamily="50" charset="-127"/>
              </a:rPr>
              <a:t>The error at the output nodes is simply the difference between the desired and actual output.</a:t>
            </a: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rPr>
              <a:t>출력 노드의 오차는 실제 값</a:t>
            </a:r>
            <a:r>
              <a:rPr lang="en-US" altLang="ko-KR" sz="2600" dirty="0">
                <a:solidFill>
                  <a:schemeClr val="tx1">
                    <a:lumMod val="50000"/>
                    <a:lumOff val="50000"/>
                  </a:schemeClr>
                </a:solidFill>
                <a:latin typeface="나눔스퀘어" panose="020B0600000101010101" pitchFamily="50" charset="-127"/>
              </a:rPr>
              <a:t>(</a:t>
            </a:r>
            <a:r>
              <a:rPr lang="ko-KR" altLang="en-US" sz="2600" dirty="0">
                <a:solidFill>
                  <a:schemeClr val="tx1">
                    <a:lumMod val="50000"/>
                    <a:lumOff val="50000"/>
                  </a:schemeClr>
                </a:solidFill>
                <a:latin typeface="나눔스퀘어" panose="020B0600000101010101" pitchFamily="50" charset="-127"/>
              </a:rPr>
              <a:t>정답</a:t>
            </a:r>
            <a:r>
              <a:rPr lang="en-US" altLang="ko-KR" sz="2600" dirty="0">
                <a:solidFill>
                  <a:schemeClr val="tx1">
                    <a:lumMod val="50000"/>
                    <a:lumOff val="50000"/>
                  </a:schemeClr>
                </a:solidFill>
                <a:latin typeface="나눔스퀘어" panose="020B0600000101010101" pitchFamily="50" charset="-127"/>
              </a:rPr>
              <a:t>)</a:t>
            </a:r>
            <a:r>
              <a:rPr lang="ko-KR" altLang="en-US" sz="2600" dirty="0">
                <a:solidFill>
                  <a:schemeClr val="tx1">
                    <a:lumMod val="50000"/>
                    <a:lumOff val="50000"/>
                  </a:schemeClr>
                </a:solidFill>
                <a:latin typeface="나눔스퀘어" panose="020B0600000101010101" pitchFamily="50" charset="-127"/>
              </a:rPr>
              <a:t>과 출력 값 사이의 차이를 의미합니다</a:t>
            </a:r>
            <a:r>
              <a:rPr lang="en-US" altLang="ko-KR" sz="2600" dirty="0">
                <a:solidFill>
                  <a:schemeClr val="tx1">
                    <a:lumMod val="50000"/>
                    <a:lumOff val="50000"/>
                  </a:schemeClr>
                </a:solidFill>
                <a:latin typeface="나눔스퀘어" panose="020B0600000101010101" pitchFamily="50" charset="-127"/>
              </a:rPr>
              <a:t>.</a:t>
            </a:r>
          </a:p>
          <a:p>
            <a:pPr>
              <a:lnSpc>
                <a:spcPct val="120000"/>
              </a:lnSpc>
              <a:spcBef>
                <a:spcPts val="0"/>
              </a:spcBef>
            </a:pPr>
            <a:endParaRPr lang="en-US" altLang="ko-KR" dirty="0">
              <a:latin typeface="나눔스퀘어" panose="020B0600000101010101" pitchFamily="50" charset="-127"/>
            </a:endParaRPr>
          </a:p>
          <a:p>
            <a:pPr>
              <a:lnSpc>
                <a:spcPct val="120000"/>
              </a:lnSpc>
              <a:spcBef>
                <a:spcPts val="0"/>
              </a:spcBef>
            </a:pPr>
            <a:r>
              <a:rPr lang="en-US" altLang="ko-KR" dirty="0">
                <a:latin typeface="나눔스퀘어" panose="020B0600000101010101" pitchFamily="50" charset="-127"/>
              </a:rPr>
              <a:t>However the error associated with internal nodes is not obvious. One approach is to split the output layer errors in </a:t>
            </a:r>
            <a:r>
              <a:rPr lang="en-US" altLang="ko-KR" b="1" dirty="0">
                <a:solidFill>
                  <a:srgbClr val="00B050"/>
                </a:solidFill>
                <a:latin typeface="나눔스퀘어" panose="020B0600000101010101" pitchFamily="50" charset="-127"/>
              </a:rPr>
              <a:t>proportion</a:t>
            </a:r>
            <a:r>
              <a:rPr lang="en-US" altLang="ko-KR" b="1" dirty="0">
                <a:latin typeface="나눔스퀘어" panose="020B0600000101010101" pitchFamily="50" charset="-127"/>
              </a:rPr>
              <a:t> </a:t>
            </a:r>
            <a:r>
              <a:rPr lang="en-US" altLang="ko-KR" dirty="0">
                <a:latin typeface="나눔스퀘어" panose="020B0600000101010101" pitchFamily="50" charset="-127"/>
              </a:rPr>
              <a:t>to the size of the connected link weights, and then recombine these bits at each internal node.</a:t>
            </a: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rPr>
              <a:t>중간 계층에 존재하는 노드들의 오차는 명백하지 않습니다</a:t>
            </a:r>
            <a:r>
              <a:rPr lang="en-US" altLang="ko-KR" sz="2600" dirty="0">
                <a:solidFill>
                  <a:schemeClr val="tx1">
                    <a:lumMod val="50000"/>
                    <a:lumOff val="50000"/>
                  </a:schemeClr>
                </a:solidFill>
                <a:latin typeface="나눔스퀘어" panose="020B0600000101010101" pitchFamily="50" charset="-127"/>
              </a:rPr>
              <a:t>. </a:t>
            </a:r>
            <a:r>
              <a:rPr lang="ko-KR" altLang="en-US" sz="2600" dirty="0">
                <a:solidFill>
                  <a:schemeClr val="tx1">
                    <a:lumMod val="50000"/>
                    <a:lumOff val="50000"/>
                  </a:schemeClr>
                </a:solidFill>
                <a:latin typeface="나눔스퀘어" panose="020B0600000101010101" pitchFamily="50" charset="-127"/>
              </a:rPr>
              <a:t>한 가지 접근 방법은 출력 계층의 노드들의 오차를 이와 연결된 가중치의 크기에 </a:t>
            </a:r>
            <a:r>
              <a:rPr lang="ko-KR" altLang="en-US" sz="2600" dirty="0">
                <a:solidFill>
                  <a:srgbClr val="00B050"/>
                </a:solidFill>
                <a:latin typeface="나눔스퀘어" panose="020B0600000101010101" pitchFamily="50" charset="-127"/>
              </a:rPr>
              <a:t>비례해</a:t>
            </a:r>
            <a:r>
              <a:rPr lang="ko-KR" altLang="en-US" sz="2600" dirty="0">
                <a:solidFill>
                  <a:schemeClr val="tx1">
                    <a:lumMod val="50000"/>
                    <a:lumOff val="50000"/>
                  </a:schemeClr>
                </a:solidFill>
                <a:latin typeface="나눔스퀘어" panose="020B0600000101010101" pitchFamily="50" charset="-127"/>
              </a:rPr>
              <a:t> 나눠서 </a:t>
            </a:r>
            <a:r>
              <a:rPr lang="ko-KR" altLang="en-US" sz="2600" dirty="0" err="1">
                <a:solidFill>
                  <a:schemeClr val="tx1">
                    <a:lumMod val="50000"/>
                    <a:lumOff val="50000"/>
                  </a:schemeClr>
                </a:solidFill>
                <a:latin typeface="나눔스퀘어" panose="020B0600000101010101" pitchFamily="50" charset="-127"/>
              </a:rPr>
              <a:t>역전파하고</a:t>
            </a:r>
            <a:r>
              <a:rPr lang="ko-KR" altLang="en-US" sz="2600" dirty="0">
                <a:solidFill>
                  <a:schemeClr val="tx1">
                    <a:lumMod val="50000"/>
                    <a:lumOff val="50000"/>
                  </a:schemeClr>
                </a:solidFill>
                <a:latin typeface="나눔스퀘어" panose="020B0600000101010101" pitchFamily="50" charset="-127"/>
              </a:rPr>
              <a:t> 이를 </a:t>
            </a:r>
            <a:r>
              <a:rPr lang="ko-KR" altLang="en-US" sz="2600" dirty="0" err="1">
                <a:solidFill>
                  <a:schemeClr val="tx1">
                    <a:lumMod val="50000"/>
                    <a:lumOff val="50000"/>
                  </a:schemeClr>
                </a:solidFill>
                <a:latin typeface="나눔스퀘어" panose="020B0600000101010101" pitchFamily="50" charset="-127"/>
              </a:rPr>
              <a:t>재조합하는</a:t>
            </a:r>
            <a:r>
              <a:rPr lang="ko-KR" altLang="en-US" sz="2600" dirty="0">
                <a:solidFill>
                  <a:schemeClr val="tx1">
                    <a:lumMod val="50000"/>
                    <a:lumOff val="50000"/>
                  </a:schemeClr>
                </a:solidFill>
                <a:latin typeface="나눔스퀘어" panose="020B0600000101010101" pitchFamily="50" charset="-127"/>
              </a:rPr>
              <a:t> 방법입니다</a:t>
            </a:r>
            <a:r>
              <a:rPr lang="en-US" altLang="ko-KR" sz="2600" dirty="0">
                <a:solidFill>
                  <a:schemeClr val="tx1">
                    <a:lumMod val="50000"/>
                    <a:lumOff val="50000"/>
                  </a:schemeClr>
                </a:solidFill>
                <a:latin typeface="나눔스퀘어" panose="020B0600000101010101" pitchFamily="50" charset="-127"/>
              </a:rPr>
              <a:t>.</a:t>
            </a: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15</a:t>
            </a:fld>
            <a:endParaRPr lang="ko-KR" altLang="en-US"/>
          </a:p>
        </p:txBody>
      </p:sp>
    </p:spTree>
    <p:extLst>
      <p:ext uri="{BB962C8B-B14F-4D97-AF65-F5344CB8AC3E}">
        <p14:creationId xmlns:p14="http://schemas.microsoft.com/office/powerpoint/2010/main" val="2739313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98500" y="2946176"/>
            <a:ext cx="11493500" cy="1014413"/>
          </a:xfrm>
        </p:spPr>
        <p:txBody>
          <a:bodyPr anchor="ctr">
            <a:normAutofit fontScale="90000"/>
          </a:bodyPr>
          <a:lstStyle/>
          <a:p>
            <a:r>
              <a:rPr lang="en-US" altLang="ko-KR" sz="6700" b="1" dirty="0"/>
              <a:t>Chapter 13</a:t>
            </a:r>
            <a:br>
              <a:rPr lang="en-US" altLang="ko-KR" b="1" dirty="0">
                <a:solidFill>
                  <a:schemeClr val="accent1"/>
                </a:solidFill>
              </a:rPr>
            </a:br>
            <a:r>
              <a:rPr lang="en-US" altLang="ko-KR" dirty="0" err="1"/>
              <a:t>Backpropagating</a:t>
            </a:r>
            <a:r>
              <a:rPr lang="en-US" altLang="ko-KR" dirty="0"/>
              <a:t> Errors </a:t>
            </a:r>
            <a:br>
              <a:rPr lang="en-US" altLang="ko-KR" dirty="0"/>
            </a:br>
            <a:r>
              <a:rPr lang="en-US" altLang="ko-KR" dirty="0"/>
              <a:t>with Matrix Multiplication</a:t>
            </a:r>
            <a:br>
              <a:rPr lang="en-US" altLang="ko-KR" dirty="0"/>
            </a:br>
            <a:r>
              <a:rPr lang="ko-KR" altLang="en-US" sz="5300" dirty="0" err="1">
                <a:solidFill>
                  <a:schemeClr val="tx1">
                    <a:lumMod val="50000"/>
                    <a:lumOff val="50000"/>
                  </a:schemeClr>
                </a:solidFill>
              </a:rPr>
              <a:t>행렬곱을</a:t>
            </a:r>
            <a:r>
              <a:rPr lang="ko-KR" altLang="en-US" sz="5300" dirty="0">
                <a:solidFill>
                  <a:schemeClr val="tx1">
                    <a:lumMod val="50000"/>
                    <a:lumOff val="50000"/>
                  </a:schemeClr>
                </a:solidFill>
              </a:rPr>
              <a:t> 이용한</a:t>
            </a:r>
            <a:r>
              <a:rPr lang="ko-KR" altLang="en-US" sz="5300" b="1" dirty="0">
                <a:solidFill>
                  <a:schemeClr val="tx1">
                    <a:lumMod val="50000"/>
                    <a:lumOff val="50000"/>
                  </a:schemeClr>
                </a:solidFill>
              </a:rPr>
              <a:t> 오차의 </a:t>
            </a:r>
            <a:r>
              <a:rPr lang="ko-KR" altLang="en-US" sz="5300" b="1" dirty="0" err="1">
                <a:solidFill>
                  <a:schemeClr val="tx1">
                    <a:lumMod val="50000"/>
                    <a:lumOff val="50000"/>
                  </a:schemeClr>
                </a:solidFill>
              </a:rPr>
              <a:t>역전파</a:t>
            </a:r>
            <a:endParaRPr lang="ko-KR" altLang="en-US" sz="7300" b="1" dirty="0">
              <a:solidFill>
                <a:schemeClr val="tx1">
                  <a:lumMod val="50000"/>
                  <a:lumOff val="50000"/>
                </a:schemeClr>
              </a:solidFill>
            </a:endParaRPr>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16</a:t>
            </a:fld>
            <a:endParaRPr lang="ko-KR" altLang="en-US"/>
          </a:p>
        </p:txBody>
      </p:sp>
    </p:spTree>
    <p:extLst>
      <p:ext uri="{BB962C8B-B14F-4D97-AF65-F5344CB8AC3E}">
        <p14:creationId xmlns:p14="http://schemas.microsoft.com/office/powerpoint/2010/main" val="799437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C6E0205-18FA-4715-92CE-A49A0B701EEE}"/>
              </a:ext>
            </a:extLst>
          </p:cNvPr>
          <p:cNvSpPr>
            <a:spLocks noGrp="1"/>
          </p:cNvSpPr>
          <p:nvPr>
            <p:ph type="title"/>
          </p:nvPr>
        </p:nvSpPr>
        <p:spPr>
          <a:xfrm>
            <a:off x="2209800" y="770020"/>
            <a:ext cx="9757611" cy="861369"/>
          </a:xfrm>
        </p:spPr>
        <p:txBody>
          <a:bodyPr>
            <a:normAutofit fontScale="90000"/>
          </a:bodyPr>
          <a:lstStyle/>
          <a:p>
            <a:r>
              <a:rPr lang="en-US" altLang="ko-KR" sz="3200" b="1"/>
              <a:t>Backpropagating Errors with Matrix Multiplication</a:t>
            </a:r>
            <a:br>
              <a:rPr lang="en-US" altLang="ko-KR" sz="3600"/>
            </a:br>
            <a:r>
              <a:rPr lang="ko-KR" altLang="en-US" sz="3100">
                <a:solidFill>
                  <a:schemeClr val="tx1">
                    <a:lumMod val="50000"/>
                    <a:lumOff val="50000"/>
                  </a:schemeClr>
                </a:solidFill>
              </a:rPr>
              <a:t>행렬곱을 </a:t>
            </a:r>
            <a:r>
              <a:rPr lang="ko-KR" altLang="en-US" sz="3100" dirty="0">
                <a:solidFill>
                  <a:schemeClr val="tx1">
                    <a:lumMod val="50000"/>
                    <a:lumOff val="50000"/>
                  </a:schemeClr>
                </a:solidFill>
              </a:rPr>
              <a:t>이용한 오차의 </a:t>
            </a:r>
            <a:r>
              <a:rPr lang="ko-KR" altLang="en-US" sz="3100" dirty="0" err="1">
                <a:solidFill>
                  <a:schemeClr val="tx1">
                    <a:lumMod val="50000"/>
                    <a:lumOff val="50000"/>
                  </a:schemeClr>
                </a:solidFill>
              </a:rPr>
              <a:t>역전파</a:t>
            </a:r>
            <a:endParaRPr lang="ko-KR" altLang="en-US" sz="3100" dirty="0">
              <a:solidFill>
                <a:schemeClr val="tx1">
                  <a:lumMod val="50000"/>
                  <a:lumOff val="50000"/>
                </a:schemeClr>
              </a:solidFill>
            </a:endParaRPr>
          </a:p>
        </p:txBody>
      </p:sp>
      <p:sp>
        <p:nvSpPr>
          <p:cNvPr id="3" name="내용 개체 틀 2">
            <a:extLst>
              <a:ext uri="{FF2B5EF4-FFF2-40B4-BE49-F238E27FC236}">
                <a16:creationId xmlns:a16="http://schemas.microsoft.com/office/drawing/2014/main" id="{8EE48592-AFD0-4DED-B95B-C2C4E9FF7C7E}"/>
              </a:ext>
            </a:extLst>
          </p:cNvPr>
          <p:cNvSpPr>
            <a:spLocks noGrp="1"/>
          </p:cNvSpPr>
          <p:nvPr>
            <p:ph idx="1"/>
          </p:nvPr>
        </p:nvSpPr>
        <p:spPr>
          <a:xfrm>
            <a:off x="2209800" y="1825625"/>
            <a:ext cx="9144000" cy="2216986"/>
          </a:xfrm>
        </p:spPr>
        <p:txBody>
          <a:bodyPr>
            <a:normAutofit fontScale="92500" lnSpcReduction="20000"/>
          </a:bodyPr>
          <a:lstStyle/>
          <a:p>
            <a:r>
              <a:rPr lang="en-US" altLang="ko-KR"/>
              <a:t>The way of express in matrix multiplication is called </a:t>
            </a:r>
            <a:r>
              <a:rPr lang="en-US" altLang="ko-KR" b="1"/>
              <a:t>vectorise </a:t>
            </a:r>
            <a:r>
              <a:rPr lang="en-US" altLang="ko-KR"/>
              <a:t>the process</a:t>
            </a:r>
          </a:p>
          <a:p>
            <a:r>
              <a:rPr lang="ko-KR" altLang="en-US" sz="2200">
                <a:solidFill>
                  <a:schemeClr val="tx1">
                    <a:lumMod val="50000"/>
                    <a:lumOff val="50000"/>
                  </a:schemeClr>
                </a:solidFill>
              </a:rPr>
              <a:t>행렬곱으로 </a:t>
            </a:r>
            <a:r>
              <a:rPr lang="ko-KR" altLang="en-US" sz="2200" dirty="0">
                <a:solidFill>
                  <a:schemeClr val="tx1">
                    <a:lumMod val="50000"/>
                    <a:lumOff val="50000"/>
                  </a:schemeClr>
                </a:solidFill>
              </a:rPr>
              <a:t>표현하는 방식을 </a:t>
            </a:r>
            <a:r>
              <a:rPr lang="en-US" altLang="ko-KR" sz="2200" dirty="0">
                <a:solidFill>
                  <a:schemeClr val="tx1">
                    <a:lumMod val="50000"/>
                    <a:lumOff val="50000"/>
                  </a:schemeClr>
                </a:solidFill>
              </a:rPr>
              <a:t>‘</a:t>
            </a:r>
            <a:r>
              <a:rPr lang="ko-KR" altLang="en-US" sz="2200" dirty="0" err="1">
                <a:solidFill>
                  <a:schemeClr val="tx1">
                    <a:lumMod val="50000"/>
                    <a:lumOff val="50000"/>
                  </a:schemeClr>
                </a:solidFill>
              </a:rPr>
              <a:t>벡터화한다</a:t>
            </a:r>
            <a:r>
              <a:rPr lang="en-US" altLang="ko-KR" sz="2200" dirty="0">
                <a:solidFill>
                  <a:schemeClr val="tx1">
                    <a:lumMod val="50000"/>
                    <a:lumOff val="50000"/>
                  </a:schemeClr>
                </a:solidFill>
              </a:rPr>
              <a:t>’</a:t>
            </a:r>
            <a:r>
              <a:rPr lang="ko-KR" altLang="en-US" sz="2200" err="1">
                <a:solidFill>
                  <a:schemeClr val="tx1">
                    <a:lumMod val="50000"/>
                    <a:lumOff val="50000"/>
                  </a:schemeClr>
                </a:solidFill>
              </a:rPr>
              <a:t>라고합니다</a:t>
            </a:r>
            <a:r>
              <a:rPr lang="en-US" altLang="ko-KR" sz="2200">
                <a:solidFill>
                  <a:schemeClr val="tx1">
                    <a:lumMod val="50000"/>
                    <a:lumOff val="50000"/>
                  </a:schemeClr>
                </a:solidFill>
              </a:rPr>
              <a:t>.</a:t>
            </a:r>
          </a:p>
          <a:p>
            <a:r>
              <a:rPr lang="en-US" altLang="ko-KR"/>
              <a:t>This is the errors that emerge from the neural network at the final output layer.</a:t>
            </a:r>
            <a:endParaRPr lang="en-US" altLang="ko-KR" dirty="0"/>
          </a:p>
          <a:p>
            <a:r>
              <a:rPr lang="ko-KR" altLang="en-US" sz="2200" dirty="0">
                <a:solidFill>
                  <a:schemeClr val="tx1">
                    <a:lumMod val="50000"/>
                    <a:lumOff val="50000"/>
                  </a:schemeClr>
                </a:solidFill>
              </a:rPr>
              <a:t>다음은 최종 출력으로 나오는 오차를 행렬로 표현했습니다</a:t>
            </a:r>
            <a:r>
              <a:rPr lang="en-US" altLang="ko-KR" sz="2200" dirty="0">
                <a:solidFill>
                  <a:schemeClr val="tx1">
                    <a:lumMod val="50000"/>
                    <a:lumOff val="50000"/>
                  </a:schemeClr>
                </a:solidFill>
              </a:rPr>
              <a:t>.</a:t>
            </a:r>
            <a:endParaRPr lang="ko-KR" altLang="en-US" sz="2200" dirty="0">
              <a:solidFill>
                <a:schemeClr val="tx1">
                  <a:lumMod val="50000"/>
                  <a:lumOff val="50000"/>
                </a:schemeClr>
              </a:solidFill>
            </a:endParaRPr>
          </a:p>
        </p:txBody>
      </p:sp>
      <p:sp>
        <p:nvSpPr>
          <p:cNvPr id="4" name="슬라이드 번호 개체 틀 3">
            <a:extLst>
              <a:ext uri="{FF2B5EF4-FFF2-40B4-BE49-F238E27FC236}">
                <a16:creationId xmlns:a16="http://schemas.microsoft.com/office/drawing/2014/main" id="{89983C1C-9AC9-4FEC-A485-2C3A5D608E7D}"/>
              </a:ext>
            </a:extLst>
          </p:cNvPr>
          <p:cNvSpPr>
            <a:spLocks noGrp="1"/>
          </p:cNvSpPr>
          <p:nvPr>
            <p:ph type="sldNum" sz="quarter" idx="4"/>
          </p:nvPr>
        </p:nvSpPr>
        <p:spPr/>
        <p:txBody>
          <a:bodyPr/>
          <a:lstStyle/>
          <a:p>
            <a:fld id="{B9154E3B-2790-45AB-9A85-320C4C8F03EA}" type="slidenum">
              <a:rPr lang="ko-KR" altLang="en-US" smtClean="0"/>
              <a:t>17</a:t>
            </a:fld>
            <a:endParaRPr lang="ko-KR" altLang="en-US"/>
          </a:p>
        </p:txBody>
      </p:sp>
      <p:pic>
        <p:nvPicPr>
          <p:cNvPr id="5" name="그림 4">
            <a:extLst>
              <a:ext uri="{FF2B5EF4-FFF2-40B4-BE49-F238E27FC236}">
                <a16:creationId xmlns:a16="http://schemas.microsoft.com/office/drawing/2014/main" id="{502D313A-5FEB-4DD0-A7DF-B9ED69AA7EE1}"/>
              </a:ext>
            </a:extLst>
          </p:cNvPr>
          <p:cNvPicPr>
            <a:picLocks noChangeAspect="1"/>
          </p:cNvPicPr>
          <p:nvPr/>
        </p:nvPicPr>
        <p:blipFill>
          <a:blip r:embed="rId5"/>
          <a:stretch>
            <a:fillRect/>
          </a:stretch>
        </p:blipFill>
        <p:spPr>
          <a:xfrm>
            <a:off x="4451434" y="4346186"/>
            <a:ext cx="3609975" cy="1447800"/>
          </a:xfrm>
          <a:prstGeom prst="rect">
            <a:avLst/>
          </a:prstGeom>
        </p:spPr>
      </p:pic>
      <p:pic>
        <p:nvPicPr>
          <p:cNvPr id="8" name="오디오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31900569"/>
      </p:ext>
    </p:extLst>
  </p:cSld>
  <p:clrMapOvr>
    <a:masterClrMapping/>
  </p:clrMapOvr>
  <mc:AlternateContent xmlns:mc="http://schemas.openxmlformats.org/markup-compatibility/2006" xmlns:p14="http://schemas.microsoft.com/office/powerpoint/2010/main">
    <mc:Choice Requires="p14">
      <p:transition spd="slow" p14:dur="2000" advTm="44905"/>
    </mc:Choice>
    <mc:Fallback xmlns="">
      <p:transition spd="slow" advTm="44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DF2A284B-A289-409D-AC07-6BDBA6C6CF14}"/>
              </a:ext>
            </a:extLst>
          </p:cNvPr>
          <p:cNvSpPr>
            <a:spLocks noGrp="1"/>
          </p:cNvSpPr>
          <p:nvPr>
            <p:ph type="sldNum" sz="quarter" idx="4"/>
          </p:nvPr>
        </p:nvSpPr>
        <p:spPr/>
        <p:txBody>
          <a:bodyPr/>
          <a:lstStyle/>
          <a:p>
            <a:fld id="{B9154E3B-2790-45AB-9A85-320C4C8F03EA}" type="slidenum">
              <a:rPr lang="ko-KR" altLang="en-US" smtClean="0"/>
              <a:t>18</a:t>
            </a:fld>
            <a:endParaRPr lang="ko-KR" altLang="en-US"/>
          </a:p>
        </p:txBody>
      </p:sp>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62754362-B79A-4F8C-BDC0-5CFFEF5A7CD8}"/>
                  </a:ext>
                </a:extLst>
              </p:cNvPr>
              <p:cNvSpPr/>
              <p:nvPr/>
            </p:nvSpPr>
            <p:spPr>
              <a:xfrm>
                <a:off x="2209800" y="3629125"/>
                <a:ext cx="8995275" cy="160337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400" b="1" dirty="0">
                  <a:solidFill>
                    <a:schemeClr val="tx1"/>
                  </a:solidFill>
                  <a:latin typeface="나눔바른고딕" panose="020B0603020101020101" pitchFamily="50" charset="-127"/>
                  <a:ea typeface="나눔바른고딕" panose="020B0603020101020101" pitchFamily="50" charset="-127"/>
                </a:endParaRPr>
              </a:p>
              <a:p>
                <a:pPr algn="ctr"/>
                <a:r>
                  <a:rPr lang="en-US" altLang="ko-KR" sz="2400" b="1" dirty="0">
                    <a:solidFill>
                      <a:schemeClr val="tx1"/>
                    </a:solidFill>
                    <a:latin typeface="나눔바른고딕" panose="020B0603020101020101" pitchFamily="50" charset="-127"/>
                    <a:ea typeface="나눔바른고딕" panose="020B0603020101020101" pitchFamily="50" charset="-127"/>
                  </a:rPr>
                  <a:t>Hidden</a:t>
                </a:r>
                <a:r>
                  <a:rPr lang="ko-KR" altLang="en-US" sz="2400" b="1" dirty="0">
                    <a:solidFill>
                      <a:schemeClr val="tx1"/>
                    </a:solidFill>
                    <a:latin typeface="나눔바른고딕" panose="020B0603020101020101" pitchFamily="50" charset="-127"/>
                    <a:ea typeface="나눔바른고딕" panose="020B0603020101020101" pitchFamily="50" charset="-127"/>
                  </a:rPr>
                  <a:t> </a:t>
                </a:r>
                <a:r>
                  <a:rPr lang="en-US" altLang="ko-KR" sz="2400" b="1" dirty="0">
                    <a:solidFill>
                      <a:schemeClr val="tx1"/>
                    </a:solidFill>
                    <a:latin typeface="나눔바른고딕" panose="020B0603020101020101" pitchFamily="50" charset="-127"/>
                    <a:ea typeface="나눔바른고딕" panose="020B0603020101020101" pitchFamily="50" charset="-127"/>
                  </a:rPr>
                  <a:t>Layer</a:t>
                </a:r>
                <a:r>
                  <a:rPr lang="ko-KR" altLang="en-US" sz="2400" b="1" dirty="0">
                    <a:solidFill>
                      <a:schemeClr val="tx1"/>
                    </a:solidFill>
                    <a:latin typeface="나눔바른고딕" panose="020B0603020101020101" pitchFamily="50" charset="-127"/>
                    <a:ea typeface="나눔바른고딕" panose="020B0603020101020101" pitchFamily="50" charset="-127"/>
                  </a:rPr>
                  <a:t> 첫 번째 노드 </a:t>
                </a:r>
                <a:r>
                  <a:rPr lang="en-US" altLang="ko-KR" sz="2400" b="1" dirty="0">
                    <a:solidFill>
                      <a:schemeClr val="tx1"/>
                    </a:solidFill>
                    <a:latin typeface="나눔바른고딕" panose="020B0603020101020101" pitchFamily="50" charset="-127"/>
                    <a:ea typeface="나눔바른고딕" panose="020B0603020101020101" pitchFamily="50" charset="-127"/>
                  </a:rPr>
                  <a:t>= </a:t>
                </a:r>
                <a14:m>
                  <m:oMath xmlns:m="http://schemas.openxmlformats.org/officeDocument/2006/math">
                    <m:r>
                      <a:rPr lang="en-US" altLang="ko-KR" sz="2400" b="1" i="0" smtClean="0">
                        <a:solidFill>
                          <a:schemeClr val="tx1"/>
                        </a:solidFill>
                        <a:latin typeface="Cambria Math" panose="02040503050406030204" pitchFamily="18" charset="0"/>
                      </a:rPr>
                      <m:t> </m:t>
                    </m:r>
                    <m:sSub>
                      <m:sSubPr>
                        <m:ctrlPr>
                          <a:rPr lang="en-US" altLang="ko-KR" sz="2400" b="1" i="1" smtClean="0">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𝒆</m:t>
                        </m:r>
                      </m:e>
                      <m:sub>
                        <m:r>
                          <a:rPr lang="en-US" altLang="ko-KR" sz="2400" b="1" i="1" smtClean="0">
                            <a:solidFill>
                              <a:schemeClr val="tx1"/>
                            </a:solidFill>
                            <a:latin typeface="Cambria Math" panose="02040503050406030204" pitchFamily="18" charset="0"/>
                          </a:rPr>
                          <m:t>𝟏</m:t>
                        </m:r>
                      </m:sub>
                    </m:sSub>
                    <m:r>
                      <a:rPr lang="en-US" altLang="ko-KR" sz="2400" b="1" i="1" smtClean="0">
                        <a:solidFill>
                          <a:schemeClr val="tx1"/>
                        </a:solidFill>
                        <a:latin typeface="Cambria Math" panose="02040503050406030204" pitchFamily="18" charset="0"/>
                      </a:rPr>
                      <m:t> ∗ </m:t>
                    </m:r>
                    <m:f>
                      <m:fPr>
                        <m:ctrlPr>
                          <a:rPr lang="en-US" altLang="ko-KR" sz="2400" b="1" i="1" smtClean="0">
                            <a:solidFill>
                              <a:schemeClr val="tx1"/>
                            </a:solidFill>
                            <a:latin typeface="Cambria Math" panose="02040503050406030204" pitchFamily="18" charset="0"/>
                          </a:rPr>
                        </m:ctrlPr>
                      </m:fPr>
                      <m:num>
                        <m:sSub>
                          <m:sSubPr>
                            <m:ctrlPr>
                              <a:rPr lang="en-US" altLang="ko-KR" sz="2400" b="1" i="1">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𝒘</m:t>
                            </m:r>
                          </m:e>
                          <m:sub>
                            <m:r>
                              <a:rPr lang="en-US" altLang="ko-KR" sz="2400" b="1" i="1">
                                <a:solidFill>
                                  <a:schemeClr val="tx1"/>
                                </a:solidFill>
                                <a:latin typeface="Cambria Math" panose="02040503050406030204" pitchFamily="18" charset="0"/>
                              </a:rPr>
                              <m:t>𝟏𝟏</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𝒘</m:t>
                            </m:r>
                          </m:e>
                          <m:sub>
                            <m:r>
                              <a:rPr lang="en-US" altLang="ko-KR" sz="2400" b="1" i="1" smtClean="0">
                                <a:solidFill>
                                  <a:schemeClr val="tx1"/>
                                </a:solidFill>
                                <a:latin typeface="Cambria Math" panose="02040503050406030204" pitchFamily="18" charset="0"/>
                              </a:rPr>
                              <m:t>𝟏𝟏</m:t>
                            </m:r>
                          </m:sub>
                        </m:sSub>
                        <m:r>
                          <a:rPr lang="en-US" altLang="ko-KR" sz="2400" b="1" i="1" smtClean="0">
                            <a:solidFill>
                              <a:schemeClr val="tx1"/>
                            </a:solidFill>
                            <a:latin typeface="Cambria Math" panose="02040503050406030204" pitchFamily="18" charset="0"/>
                          </a:rPr>
                          <m:t> + </m:t>
                        </m:r>
                        <m:sSub>
                          <m:sSubPr>
                            <m:ctrlPr>
                              <a:rPr lang="en-US" altLang="ko-KR" sz="2400" b="1" i="1" smtClean="0">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𝒘</m:t>
                            </m:r>
                          </m:e>
                          <m:sub>
                            <m:r>
                              <a:rPr lang="en-US" altLang="ko-KR" sz="2400" b="1" i="1" smtClean="0">
                                <a:solidFill>
                                  <a:schemeClr val="tx1"/>
                                </a:solidFill>
                                <a:latin typeface="Cambria Math" panose="02040503050406030204" pitchFamily="18" charset="0"/>
                              </a:rPr>
                              <m:t>𝟐𝟏</m:t>
                            </m:r>
                          </m:sub>
                        </m:sSub>
                        <m:r>
                          <a:rPr lang="en-US" altLang="ko-KR" sz="2400" b="1" i="1" smtClean="0">
                            <a:solidFill>
                              <a:schemeClr val="tx1"/>
                            </a:solidFill>
                            <a:latin typeface="Cambria Math" panose="02040503050406030204" pitchFamily="18" charset="0"/>
                          </a:rPr>
                          <m:t>)</m:t>
                        </m:r>
                      </m:den>
                    </m:f>
                  </m:oMath>
                </a14:m>
                <a:r>
                  <a:rPr lang="en-US" altLang="ko-KR" sz="2400" b="1" dirty="0">
                    <a:solidFill>
                      <a:schemeClr val="tx1"/>
                    </a:solidFill>
                    <a:latin typeface="나눔바른고딕" panose="020B0603020101020101" pitchFamily="50" charset="-127"/>
                    <a:ea typeface="나눔바른고딕" panose="020B0603020101020101" pitchFamily="50" charset="-127"/>
                  </a:rPr>
                  <a:t>  + </a:t>
                </a:r>
                <a14:m>
                  <m:oMath xmlns:m="http://schemas.openxmlformats.org/officeDocument/2006/math">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𝒆</m:t>
                        </m:r>
                      </m:e>
                      <m:sub>
                        <m:r>
                          <a:rPr lang="en-US" altLang="ko-KR" sz="2400" b="1" i="1" smtClean="0">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 ∗ </m:t>
                    </m:r>
                    <m:f>
                      <m:fPr>
                        <m:ctrlPr>
                          <a:rPr lang="en-US" altLang="ko-KR" sz="2400" b="1" i="1">
                            <a:solidFill>
                              <a:schemeClr val="tx1"/>
                            </a:solidFill>
                            <a:latin typeface="Cambria Math" panose="02040503050406030204" pitchFamily="18" charset="0"/>
                          </a:rPr>
                        </m:ctrlPr>
                      </m:fPr>
                      <m:num>
                        <m:sSub>
                          <m:sSubPr>
                            <m:ctrlPr>
                              <a:rPr lang="en-US" altLang="ko-KR" sz="2400" b="1" i="1">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𝒘</m:t>
                            </m:r>
                          </m:e>
                          <m:sub>
                            <m:r>
                              <a:rPr lang="en-US" altLang="ko-KR" sz="2400" b="1" i="1">
                                <a:solidFill>
                                  <a:schemeClr val="tx1"/>
                                </a:solidFill>
                                <a:latin typeface="Cambria Math" panose="02040503050406030204" pitchFamily="18" charset="0"/>
                              </a:rPr>
                              <m:t>𝟏</m:t>
                            </m:r>
                            <m:r>
                              <a:rPr lang="en-US" altLang="ko-KR" sz="2400" b="1" i="1" smtClean="0">
                                <a:solidFill>
                                  <a:schemeClr val="tx1"/>
                                </a:solidFill>
                                <a:latin typeface="Cambria Math" panose="02040503050406030204" pitchFamily="18" charset="0"/>
                              </a:rPr>
                              <m:t>𝟐</m:t>
                            </m:r>
                          </m:sub>
                        </m:sSub>
                      </m:num>
                      <m:den>
                        <m:d>
                          <m:dPr>
                            <m:ctrlPr>
                              <a:rPr lang="en-US" altLang="ko-KR" sz="2400" b="1" i="1" smtClean="0">
                                <a:solidFill>
                                  <a:schemeClr val="tx1"/>
                                </a:solidFill>
                                <a:latin typeface="Cambria Math" panose="02040503050406030204" pitchFamily="18" charset="0"/>
                              </a:rPr>
                            </m:ctrlPr>
                          </m:dPr>
                          <m:e>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𝒘</m:t>
                                </m:r>
                              </m:e>
                              <m:sub>
                                <m:r>
                                  <a:rPr lang="en-US" altLang="ko-KR" sz="2400" b="1" i="1">
                                    <a:solidFill>
                                      <a:schemeClr val="tx1"/>
                                    </a:solidFill>
                                    <a:latin typeface="Cambria Math" panose="02040503050406030204" pitchFamily="18" charset="0"/>
                                  </a:rPr>
                                  <m:t>𝟏</m:t>
                                </m:r>
                                <m:r>
                                  <a:rPr lang="en-US" altLang="ko-KR" sz="2400" b="1" i="1" smtClean="0">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 + </m:t>
                            </m:r>
                            <m:sSub>
                              <m:sSubPr>
                                <m:ctrlPr>
                                  <a:rPr lang="en-US" altLang="ko-KR" sz="2400" b="1" i="1">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𝒘</m:t>
                                </m:r>
                              </m:e>
                              <m:sub>
                                <m:r>
                                  <a:rPr lang="en-US" altLang="ko-KR" sz="2400" b="1" i="1">
                                    <a:solidFill>
                                      <a:schemeClr val="tx1"/>
                                    </a:solidFill>
                                    <a:latin typeface="Cambria Math" panose="02040503050406030204" pitchFamily="18" charset="0"/>
                                  </a:rPr>
                                  <m:t>𝟐</m:t>
                                </m:r>
                                <m:r>
                                  <a:rPr lang="en-US" altLang="ko-KR" sz="2400" b="1" i="1" smtClean="0">
                                    <a:solidFill>
                                      <a:schemeClr val="tx1"/>
                                    </a:solidFill>
                                    <a:latin typeface="Cambria Math" panose="02040503050406030204" pitchFamily="18" charset="0"/>
                                  </a:rPr>
                                  <m:t>𝟐</m:t>
                                </m:r>
                              </m:sub>
                            </m:sSub>
                          </m:e>
                        </m:d>
                      </m:den>
                    </m:f>
                  </m:oMath>
                </a14:m>
                <a:endParaRPr lang="en-US" altLang="ko-KR" sz="2400" b="1" dirty="0">
                  <a:solidFill>
                    <a:schemeClr val="tx1"/>
                  </a:solidFill>
                  <a:latin typeface="나눔바른고딕" panose="020B0603020101020101" pitchFamily="50" charset="-127"/>
                  <a:ea typeface="나눔바른고딕" panose="020B0603020101020101" pitchFamily="50" charset="-127"/>
                </a:endParaRPr>
              </a:p>
              <a:p>
                <a:pPr algn="ctr"/>
                <a:r>
                  <a:rPr lang="en-US" altLang="ko-KR" sz="2400" b="1" dirty="0">
                    <a:solidFill>
                      <a:schemeClr val="tx1"/>
                    </a:solidFill>
                    <a:latin typeface="나눔바른고딕" panose="020B0603020101020101" pitchFamily="50" charset="-127"/>
                    <a:ea typeface="나눔바른고딕" panose="020B0603020101020101" pitchFamily="50" charset="-127"/>
                  </a:rPr>
                  <a:t>Hidden Layer</a:t>
                </a:r>
                <a:r>
                  <a:rPr lang="ko-KR" altLang="en-US" sz="2400" b="1" dirty="0">
                    <a:solidFill>
                      <a:schemeClr val="tx1"/>
                    </a:solidFill>
                    <a:latin typeface="나눔바른고딕" panose="020B0603020101020101" pitchFamily="50" charset="-127"/>
                    <a:ea typeface="나눔바른고딕" panose="020B0603020101020101" pitchFamily="50" charset="-127"/>
                  </a:rPr>
                  <a:t> 두 번째 노드 </a:t>
                </a:r>
                <a:r>
                  <a:rPr lang="en-US" altLang="ko-KR" sz="2400" b="1" dirty="0">
                    <a:solidFill>
                      <a:schemeClr val="tx1"/>
                    </a:solidFill>
                    <a:latin typeface="나눔바른고딕" panose="020B0603020101020101" pitchFamily="50" charset="-127"/>
                    <a:ea typeface="나눔바른고딕" panose="020B0603020101020101" pitchFamily="50" charset="-127"/>
                  </a:rPr>
                  <a:t>= </a:t>
                </a:r>
                <a14:m>
                  <m:oMath xmlns:m="http://schemas.openxmlformats.org/officeDocument/2006/math">
                    <m:r>
                      <a:rPr lang="en-US" altLang="ko-KR" sz="2400" b="1">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𝒆</m:t>
                        </m:r>
                      </m:e>
                      <m:sub>
                        <m:r>
                          <a:rPr lang="en-US" altLang="ko-KR" sz="2400" b="1" i="1" smtClean="0">
                            <a:solidFill>
                              <a:schemeClr val="tx1"/>
                            </a:solidFill>
                            <a:latin typeface="Cambria Math" panose="02040503050406030204" pitchFamily="18" charset="0"/>
                          </a:rPr>
                          <m:t>𝟏</m:t>
                        </m:r>
                      </m:sub>
                    </m:sSub>
                    <m:r>
                      <a:rPr lang="en-US" altLang="ko-KR" sz="2400" b="1" i="1">
                        <a:solidFill>
                          <a:schemeClr val="tx1"/>
                        </a:solidFill>
                        <a:latin typeface="Cambria Math" panose="02040503050406030204" pitchFamily="18" charset="0"/>
                      </a:rPr>
                      <m:t> ∗ </m:t>
                    </m:r>
                    <m:f>
                      <m:fPr>
                        <m:ctrlPr>
                          <a:rPr lang="en-US" altLang="ko-KR" sz="2400" b="1" i="1">
                            <a:solidFill>
                              <a:schemeClr val="tx1"/>
                            </a:solidFill>
                            <a:latin typeface="Cambria Math" panose="02040503050406030204" pitchFamily="18" charset="0"/>
                          </a:rPr>
                        </m:ctrlPr>
                      </m:fPr>
                      <m:num>
                        <m:sSub>
                          <m:sSubPr>
                            <m:ctrlPr>
                              <a:rPr lang="en-US" altLang="ko-KR" sz="2400" b="1" i="1">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𝒘</m:t>
                            </m:r>
                          </m:e>
                          <m:sub>
                            <m:r>
                              <a:rPr lang="en-US" altLang="ko-KR" sz="2400" b="1" i="1" smtClean="0">
                                <a:solidFill>
                                  <a:schemeClr val="tx1"/>
                                </a:solidFill>
                                <a:latin typeface="Cambria Math" panose="02040503050406030204" pitchFamily="18" charset="0"/>
                              </a:rPr>
                              <m:t>𝟐</m:t>
                            </m:r>
                            <m:r>
                              <a:rPr lang="en-US" altLang="ko-KR" sz="2400" b="1" i="1">
                                <a:solidFill>
                                  <a:schemeClr val="tx1"/>
                                </a:solidFill>
                                <a:latin typeface="Cambria Math" panose="02040503050406030204" pitchFamily="18" charset="0"/>
                              </a:rPr>
                              <m:t>𝟏</m:t>
                            </m:r>
                          </m:sub>
                        </m:sSub>
                      </m:num>
                      <m:den>
                        <m:r>
                          <a:rPr lang="en-US" altLang="ko-KR" sz="2400" b="1" i="1">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𝒘</m:t>
                            </m:r>
                          </m:e>
                          <m:sub>
                            <m:r>
                              <a:rPr lang="en-US" altLang="ko-KR" sz="2400" b="1" i="1" smtClean="0">
                                <a:solidFill>
                                  <a:schemeClr val="tx1"/>
                                </a:solidFill>
                                <a:latin typeface="Cambria Math" panose="02040503050406030204" pitchFamily="18" charset="0"/>
                              </a:rPr>
                              <m:t>𝟏</m:t>
                            </m:r>
                            <m:r>
                              <a:rPr lang="en-US" altLang="ko-KR" sz="2400" b="1" i="1">
                                <a:solidFill>
                                  <a:schemeClr val="tx1"/>
                                </a:solidFill>
                                <a:latin typeface="Cambria Math" panose="02040503050406030204" pitchFamily="18" charset="0"/>
                              </a:rPr>
                              <m:t>𝟏</m:t>
                            </m:r>
                          </m:sub>
                        </m:sSub>
                        <m:r>
                          <a:rPr lang="en-US" altLang="ko-KR" sz="2400" b="1" i="1">
                            <a:solidFill>
                              <a:schemeClr val="tx1"/>
                            </a:solidFill>
                            <a:latin typeface="Cambria Math" panose="02040503050406030204" pitchFamily="18" charset="0"/>
                          </a:rPr>
                          <m:t> + </m:t>
                        </m:r>
                        <m:sSub>
                          <m:sSubPr>
                            <m:ctrlPr>
                              <a:rPr lang="en-US" altLang="ko-KR" sz="2400" b="1" i="1">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𝒘</m:t>
                            </m:r>
                          </m:e>
                          <m:sub>
                            <m:r>
                              <a:rPr lang="en-US" altLang="ko-KR" sz="2400" b="1" i="1" smtClean="0">
                                <a:solidFill>
                                  <a:schemeClr val="tx1"/>
                                </a:solidFill>
                                <a:latin typeface="Cambria Math" panose="02040503050406030204" pitchFamily="18" charset="0"/>
                              </a:rPr>
                              <m:t>𝟐</m:t>
                            </m:r>
                            <m:r>
                              <a:rPr lang="en-US" altLang="ko-KR" sz="2400" b="1" i="1">
                                <a:solidFill>
                                  <a:schemeClr val="tx1"/>
                                </a:solidFill>
                                <a:latin typeface="Cambria Math" panose="02040503050406030204" pitchFamily="18" charset="0"/>
                              </a:rPr>
                              <m:t>𝟏</m:t>
                            </m:r>
                          </m:sub>
                        </m:sSub>
                        <m:r>
                          <a:rPr lang="en-US" altLang="ko-KR" sz="2400" b="1" i="1">
                            <a:solidFill>
                              <a:schemeClr val="tx1"/>
                            </a:solidFill>
                            <a:latin typeface="Cambria Math" panose="02040503050406030204" pitchFamily="18" charset="0"/>
                          </a:rPr>
                          <m:t>)</m:t>
                        </m:r>
                      </m:den>
                    </m:f>
                  </m:oMath>
                </a14:m>
                <a:r>
                  <a:rPr lang="en-US" altLang="ko-KR" sz="2400" b="1" dirty="0">
                    <a:solidFill>
                      <a:schemeClr val="tx1"/>
                    </a:solidFill>
                    <a:latin typeface="나눔바른고딕" panose="020B0603020101020101" pitchFamily="50" charset="-127"/>
                    <a:ea typeface="나눔바른고딕" panose="020B0603020101020101" pitchFamily="50" charset="-127"/>
                  </a:rPr>
                  <a:t>  + </a:t>
                </a:r>
                <a14:m>
                  <m:oMath xmlns:m="http://schemas.openxmlformats.org/officeDocument/2006/math">
                    <m:sSub>
                      <m:sSubPr>
                        <m:ctrlPr>
                          <a:rPr lang="en-US" altLang="ko-KR" sz="2400" b="1" i="1">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𝒆</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 ∗ </m:t>
                    </m:r>
                    <m:f>
                      <m:fPr>
                        <m:ctrlPr>
                          <a:rPr lang="en-US" altLang="ko-KR" sz="2400" b="1" i="1">
                            <a:solidFill>
                              <a:schemeClr val="tx1"/>
                            </a:solidFill>
                            <a:latin typeface="Cambria Math" panose="02040503050406030204" pitchFamily="18" charset="0"/>
                          </a:rPr>
                        </m:ctrlPr>
                      </m:fPr>
                      <m:num>
                        <m:sSub>
                          <m:sSubPr>
                            <m:ctrlPr>
                              <a:rPr lang="en-US" altLang="ko-KR" sz="2400" b="1" i="1">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𝒘</m:t>
                            </m:r>
                          </m:e>
                          <m:sub>
                            <m:r>
                              <a:rPr lang="en-US" altLang="ko-KR" sz="2400" b="1" i="1" smtClean="0">
                                <a:solidFill>
                                  <a:schemeClr val="tx1"/>
                                </a:solidFill>
                                <a:latin typeface="Cambria Math" panose="02040503050406030204" pitchFamily="18" charset="0"/>
                              </a:rPr>
                              <m:t>𝟐</m:t>
                            </m:r>
                            <m:r>
                              <a:rPr lang="en-US" altLang="ko-KR" sz="2400" b="1" i="1">
                                <a:solidFill>
                                  <a:schemeClr val="tx1"/>
                                </a:solidFill>
                                <a:latin typeface="Cambria Math" panose="02040503050406030204" pitchFamily="18" charset="0"/>
                              </a:rPr>
                              <m:t>𝟐</m:t>
                            </m:r>
                          </m:sub>
                        </m:sSub>
                      </m:num>
                      <m:den>
                        <m:r>
                          <a:rPr lang="en-US" altLang="ko-KR" sz="2400" b="1" i="1">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𝒘</m:t>
                            </m:r>
                          </m:e>
                          <m:sub>
                            <m:r>
                              <a:rPr lang="en-US" altLang="ko-KR" sz="2400" b="1" i="1">
                                <a:solidFill>
                                  <a:schemeClr val="tx1"/>
                                </a:solidFill>
                                <a:latin typeface="Cambria Math" panose="02040503050406030204" pitchFamily="18" charset="0"/>
                              </a:rPr>
                              <m:t>𝟏𝟐</m:t>
                            </m:r>
                          </m:sub>
                        </m:sSub>
                        <m:r>
                          <a:rPr lang="en-US" altLang="ko-KR" sz="2400" b="1" i="1">
                            <a:solidFill>
                              <a:schemeClr val="tx1"/>
                            </a:solidFill>
                            <a:latin typeface="Cambria Math" panose="02040503050406030204" pitchFamily="18" charset="0"/>
                          </a:rPr>
                          <m:t> + </m:t>
                        </m:r>
                        <m:sSub>
                          <m:sSubPr>
                            <m:ctrlPr>
                              <a:rPr lang="en-US" altLang="ko-KR" sz="2400" b="1" i="1">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𝒘</m:t>
                            </m:r>
                          </m:e>
                          <m:sub>
                            <m:r>
                              <a:rPr lang="en-US" altLang="ko-KR" sz="2400" b="1" i="1">
                                <a:solidFill>
                                  <a:schemeClr val="tx1"/>
                                </a:solidFill>
                                <a:latin typeface="Cambria Math" panose="02040503050406030204" pitchFamily="18" charset="0"/>
                              </a:rPr>
                              <m:t>𝟐𝟐</m:t>
                            </m:r>
                          </m:sub>
                        </m:sSub>
                        <m:r>
                          <a:rPr lang="en-US" altLang="ko-KR" sz="2400" b="1" i="1">
                            <a:solidFill>
                              <a:schemeClr val="tx1"/>
                            </a:solidFill>
                            <a:latin typeface="Cambria Math" panose="02040503050406030204" pitchFamily="18" charset="0"/>
                          </a:rPr>
                          <m:t>)</m:t>
                        </m:r>
                      </m:den>
                    </m:f>
                  </m:oMath>
                </a14:m>
                <a:endParaRPr lang="en-US" altLang="ko-KR" sz="2400" b="1" dirty="0">
                  <a:solidFill>
                    <a:schemeClr val="tx1"/>
                  </a:solidFill>
                  <a:latin typeface="나눔바른고딕" panose="020B0603020101020101" pitchFamily="50" charset="-127"/>
                  <a:ea typeface="나눔바른고딕" panose="020B0603020101020101" pitchFamily="50" charset="-127"/>
                </a:endParaRPr>
              </a:p>
              <a:p>
                <a:pPr algn="ctr"/>
                <a:endParaRPr lang="en-US" altLang="ko-KR" sz="2400" b="1" dirty="0">
                  <a:solidFill>
                    <a:schemeClr val="tx1"/>
                  </a:solidFill>
                  <a:latin typeface="나눔바른고딕" panose="020B0603020101020101" pitchFamily="50" charset="-127"/>
                  <a:ea typeface="나눔바른고딕" panose="020B0603020101020101" pitchFamily="50" charset="-127"/>
                </a:endParaRPr>
              </a:p>
            </p:txBody>
          </p:sp>
        </mc:Choice>
        <mc:Fallback xmlns="">
          <p:sp>
            <p:nvSpPr>
              <p:cNvPr id="6" name="직사각형 5">
                <a:extLst>
                  <a:ext uri="{FF2B5EF4-FFF2-40B4-BE49-F238E27FC236}">
                    <a16:creationId xmlns:a16="http://schemas.microsoft.com/office/drawing/2014/main" id="{62754362-B79A-4F8C-BDC0-5CFFEF5A7CD8}"/>
                  </a:ext>
                </a:extLst>
              </p:cNvPr>
              <p:cNvSpPr>
                <a:spLocks noRot="1" noChangeAspect="1" noMove="1" noResize="1" noEditPoints="1" noAdjustHandles="1" noChangeArrowheads="1" noChangeShapeType="1" noTextEdit="1"/>
              </p:cNvSpPr>
              <p:nvPr/>
            </p:nvSpPr>
            <p:spPr>
              <a:xfrm>
                <a:off x="2209800" y="3629125"/>
                <a:ext cx="8995275" cy="1603375"/>
              </a:xfrm>
              <a:prstGeom prst="rect">
                <a:avLst/>
              </a:prstGeom>
              <a:blipFill>
                <a:blip r:embed="rId5"/>
                <a:stretch>
                  <a:fillRect/>
                </a:stretch>
              </a:blipFill>
              <a:ln>
                <a:noFill/>
              </a:ln>
            </p:spPr>
            <p:txBody>
              <a:bodyPr/>
              <a:lstStyle/>
              <a:p>
                <a:r>
                  <a:rPr lang="ko-KR" altLang="en-US">
                    <a:noFill/>
                  </a:rPr>
                  <a:t> </a:t>
                </a:r>
              </a:p>
            </p:txBody>
          </p:sp>
        </mc:Fallback>
      </mc:AlternateContent>
      <p:sp>
        <p:nvSpPr>
          <p:cNvPr id="8" name="내용 개체 틀 2">
            <a:extLst>
              <a:ext uri="{FF2B5EF4-FFF2-40B4-BE49-F238E27FC236}">
                <a16:creationId xmlns:a16="http://schemas.microsoft.com/office/drawing/2014/main" id="{0CCC29D5-6B57-43E0-B014-6E0949662A53}"/>
              </a:ext>
            </a:extLst>
          </p:cNvPr>
          <p:cNvSpPr txBox="1">
            <a:spLocks/>
          </p:cNvSpPr>
          <p:nvPr/>
        </p:nvSpPr>
        <p:spPr>
          <a:xfrm>
            <a:off x="2209800" y="1825625"/>
            <a:ext cx="9144000" cy="1803500"/>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200" dirty="0"/>
              <a:t>hidden node’s error is effected by two paths from the output layer.</a:t>
            </a:r>
          </a:p>
          <a:p>
            <a:r>
              <a:rPr lang="ko-KR" altLang="en-US" sz="2000" dirty="0">
                <a:solidFill>
                  <a:schemeClr val="tx1">
                    <a:lumMod val="50000"/>
                    <a:lumOff val="50000"/>
                  </a:schemeClr>
                </a:solidFill>
              </a:rPr>
              <a:t>은닉 계층의 노드의 오차에 영향을 주는 것은 출력 계층으로부터 오는 </a:t>
            </a:r>
            <a:r>
              <a:rPr lang="en-US" altLang="ko-KR" sz="2000" dirty="0">
                <a:solidFill>
                  <a:schemeClr val="tx1">
                    <a:lumMod val="50000"/>
                    <a:lumOff val="50000"/>
                  </a:schemeClr>
                </a:solidFill>
              </a:rPr>
              <a:t>2</a:t>
            </a:r>
            <a:r>
              <a:rPr lang="ko-KR" altLang="en-US" sz="2000" dirty="0">
                <a:solidFill>
                  <a:schemeClr val="tx1">
                    <a:lumMod val="50000"/>
                    <a:lumOff val="50000"/>
                  </a:schemeClr>
                </a:solidFill>
              </a:rPr>
              <a:t>개의 경로입니다</a:t>
            </a:r>
            <a:r>
              <a:rPr lang="en-US" altLang="ko-KR" sz="2000" dirty="0">
                <a:solidFill>
                  <a:schemeClr val="tx1">
                    <a:lumMod val="50000"/>
                    <a:lumOff val="50000"/>
                  </a:schemeClr>
                </a:solidFill>
              </a:rPr>
              <a:t>.</a:t>
            </a:r>
          </a:p>
          <a:p>
            <a:r>
              <a:rPr lang="en-US" altLang="ko-KR" sz="2200" dirty="0"/>
              <a:t>We can see the error signal came from this two paths</a:t>
            </a:r>
          </a:p>
          <a:p>
            <a:r>
              <a:rPr lang="ko-KR" altLang="en-US" sz="2000" dirty="0">
                <a:solidFill>
                  <a:schemeClr val="tx1">
                    <a:lumMod val="50000"/>
                    <a:lumOff val="50000"/>
                  </a:schemeClr>
                </a:solidFill>
              </a:rPr>
              <a:t>이 경로를 통해 전달되는 오차의 신호는 다음과 같습니다</a:t>
            </a:r>
            <a:r>
              <a:rPr lang="en-US" altLang="ko-KR" sz="2000" dirty="0">
                <a:solidFill>
                  <a:schemeClr val="tx1">
                    <a:lumMod val="50000"/>
                    <a:lumOff val="50000"/>
                  </a:schemeClr>
                </a:solidFill>
              </a:rPr>
              <a:t>.</a:t>
            </a:r>
            <a:endParaRPr lang="ko-KR" altLang="en-US" sz="2000" dirty="0">
              <a:solidFill>
                <a:schemeClr val="tx1">
                  <a:lumMod val="50000"/>
                  <a:lumOff val="50000"/>
                </a:schemeClr>
              </a:solidFill>
            </a:endParaRPr>
          </a:p>
        </p:txBody>
      </p:sp>
      <p:sp>
        <p:nvSpPr>
          <p:cNvPr id="7" name="제목 1">
            <a:extLst>
              <a:ext uri="{FF2B5EF4-FFF2-40B4-BE49-F238E27FC236}">
                <a16:creationId xmlns:a16="http://schemas.microsoft.com/office/drawing/2014/main" id="{1C6E0205-18FA-4715-92CE-A49A0B701EEE}"/>
              </a:ext>
            </a:extLst>
          </p:cNvPr>
          <p:cNvSpPr>
            <a:spLocks noGrp="1"/>
          </p:cNvSpPr>
          <p:nvPr>
            <p:ph type="title"/>
          </p:nvPr>
        </p:nvSpPr>
        <p:spPr>
          <a:xfrm>
            <a:off x="2209800" y="770020"/>
            <a:ext cx="9757611" cy="861369"/>
          </a:xfrm>
        </p:spPr>
        <p:txBody>
          <a:bodyPr>
            <a:normAutofit fontScale="90000"/>
          </a:bodyPr>
          <a:lstStyle/>
          <a:p>
            <a:r>
              <a:rPr lang="en-US" altLang="ko-KR" sz="3200" b="1"/>
              <a:t>Backpropagating Errors with Matrix Multiplication</a:t>
            </a:r>
            <a:br>
              <a:rPr lang="en-US" altLang="ko-KR" sz="3600"/>
            </a:br>
            <a:r>
              <a:rPr lang="ko-KR" altLang="en-US" sz="3100">
                <a:solidFill>
                  <a:schemeClr val="tx1">
                    <a:lumMod val="50000"/>
                    <a:lumOff val="50000"/>
                  </a:schemeClr>
                </a:solidFill>
              </a:rPr>
              <a:t>행렬곱을 </a:t>
            </a:r>
            <a:r>
              <a:rPr lang="ko-KR" altLang="en-US" sz="3100" dirty="0">
                <a:solidFill>
                  <a:schemeClr val="tx1">
                    <a:lumMod val="50000"/>
                    <a:lumOff val="50000"/>
                  </a:schemeClr>
                </a:solidFill>
              </a:rPr>
              <a:t>이용한 오차의 </a:t>
            </a:r>
            <a:r>
              <a:rPr lang="ko-KR" altLang="en-US" sz="3100" dirty="0" err="1">
                <a:solidFill>
                  <a:schemeClr val="tx1">
                    <a:lumMod val="50000"/>
                    <a:lumOff val="50000"/>
                  </a:schemeClr>
                </a:solidFill>
              </a:rPr>
              <a:t>역전파</a:t>
            </a:r>
            <a:endParaRPr lang="ko-KR" altLang="en-US" sz="3100" dirty="0">
              <a:solidFill>
                <a:schemeClr val="tx1">
                  <a:lumMod val="50000"/>
                  <a:lumOff val="50000"/>
                </a:schemeClr>
              </a:solidFill>
            </a:endParaRPr>
          </a:p>
        </p:txBody>
      </p:sp>
      <p:pic>
        <p:nvPicPr>
          <p:cNvPr id="2" name="오디오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72702180"/>
      </p:ext>
    </p:extLst>
  </p:cSld>
  <p:clrMapOvr>
    <a:masterClrMapping/>
  </p:clrMapOvr>
  <mc:AlternateContent xmlns:mc="http://schemas.openxmlformats.org/markup-compatibility/2006" xmlns:p14="http://schemas.microsoft.com/office/powerpoint/2010/main">
    <mc:Choice Requires="p14">
      <p:transition spd="slow" p14:dur="2000" advTm="18061"/>
    </mc:Choice>
    <mc:Fallback xmlns="">
      <p:transition spd="slow" advTm="18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7D615AD3-AB95-4C18-9096-A66EBB553512}"/>
              </a:ext>
            </a:extLst>
          </p:cNvPr>
          <p:cNvSpPr>
            <a:spLocks noGrp="1"/>
          </p:cNvSpPr>
          <p:nvPr>
            <p:ph type="sldNum" sz="quarter" idx="4"/>
          </p:nvPr>
        </p:nvSpPr>
        <p:spPr/>
        <p:txBody>
          <a:bodyPr/>
          <a:lstStyle/>
          <a:p>
            <a:fld id="{B9154E3B-2790-45AB-9A85-320C4C8F03EA}" type="slidenum">
              <a:rPr lang="ko-KR" altLang="en-US" smtClean="0"/>
              <a:t>19</a:t>
            </a:fld>
            <a:endParaRPr lang="ko-KR" altLang="en-US"/>
          </a:p>
        </p:txBody>
      </p:sp>
      <p:pic>
        <p:nvPicPr>
          <p:cNvPr id="5" name="내용 개체 틀 4">
            <a:extLst>
              <a:ext uri="{FF2B5EF4-FFF2-40B4-BE49-F238E27FC236}">
                <a16:creationId xmlns:a16="http://schemas.microsoft.com/office/drawing/2014/main" id="{EA73387C-C5A8-467A-BCEC-B094A52D7111}"/>
              </a:ext>
            </a:extLst>
          </p:cNvPr>
          <p:cNvPicPr>
            <a:picLocks noGrp="1" noChangeAspect="1"/>
          </p:cNvPicPr>
          <p:nvPr>
            <p:ph idx="1"/>
          </p:nvPr>
        </p:nvPicPr>
        <p:blipFill>
          <a:blip r:embed="rId5"/>
          <a:stretch>
            <a:fillRect/>
          </a:stretch>
        </p:blipFill>
        <p:spPr>
          <a:xfrm>
            <a:off x="2771774" y="2116254"/>
            <a:ext cx="8020050" cy="2581275"/>
          </a:xfrm>
          <a:prstGeom prst="rect">
            <a:avLst/>
          </a:prstGeom>
        </p:spPr>
      </p:pic>
      <p:sp>
        <p:nvSpPr>
          <p:cNvPr id="6" name="제목 1">
            <a:extLst>
              <a:ext uri="{FF2B5EF4-FFF2-40B4-BE49-F238E27FC236}">
                <a16:creationId xmlns:a16="http://schemas.microsoft.com/office/drawing/2014/main" id="{1C6E0205-18FA-4715-92CE-A49A0B701EEE}"/>
              </a:ext>
            </a:extLst>
          </p:cNvPr>
          <p:cNvSpPr>
            <a:spLocks noGrp="1"/>
          </p:cNvSpPr>
          <p:nvPr>
            <p:ph type="title"/>
          </p:nvPr>
        </p:nvSpPr>
        <p:spPr>
          <a:xfrm>
            <a:off x="2209800" y="770020"/>
            <a:ext cx="9757611" cy="861369"/>
          </a:xfrm>
        </p:spPr>
        <p:txBody>
          <a:bodyPr>
            <a:normAutofit fontScale="90000"/>
          </a:bodyPr>
          <a:lstStyle/>
          <a:p>
            <a:r>
              <a:rPr lang="en-US" altLang="ko-KR" sz="3200" b="1"/>
              <a:t>Backpropagating Errors with Matrix Multiplication</a:t>
            </a:r>
            <a:br>
              <a:rPr lang="en-US" altLang="ko-KR" sz="3600"/>
            </a:br>
            <a:r>
              <a:rPr lang="ko-KR" altLang="en-US" sz="3100">
                <a:solidFill>
                  <a:schemeClr val="tx1">
                    <a:lumMod val="50000"/>
                    <a:lumOff val="50000"/>
                  </a:schemeClr>
                </a:solidFill>
              </a:rPr>
              <a:t>행렬곱을 </a:t>
            </a:r>
            <a:r>
              <a:rPr lang="ko-KR" altLang="en-US" sz="3100" dirty="0">
                <a:solidFill>
                  <a:schemeClr val="tx1">
                    <a:lumMod val="50000"/>
                    <a:lumOff val="50000"/>
                  </a:schemeClr>
                </a:solidFill>
              </a:rPr>
              <a:t>이용한 오차의 </a:t>
            </a:r>
            <a:r>
              <a:rPr lang="ko-KR" altLang="en-US" sz="3100" dirty="0" err="1">
                <a:solidFill>
                  <a:schemeClr val="tx1">
                    <a:lumMod val="50000"/>
                    <a:lumOff val="50000"/>
                  </a:schemeClr>
                </a:solidFill>
              </a:rPr>
              <a:t>역전파</a:t>
            </a:r>
            <a:endParaRPr lang="ko-KR" altLang="en-US" sz="3100" dirty="0">
              <a:solidFill>
                <a:schemeClr val="tx1">
                  <a:lumMod val="50000"/>
                  <a:lumOff val="50000"/>
                </a:schemeClr>
              </a:solidFill>
            </a:endParaRPr>
          </a:p>
        </p:txBody>
      </p:sp>
      <p:pic>
        <p:nvPicPr>
          <p:cNvPr id="7" name="내용 개체 틀 4">
            <a:extLst>
              <a:ext uri="{FF2B5EF4-FFF2-40B4-BE49-F238E27FC236}">
                <a16:creationId xmlns:a16="http://schemas.microsoft.com/office/drawing/2014/main" id="{85923E01-2C5E-4A30-ABD2-D9EE80F71008}"/>
              </a:ext>
            </a:extLst>
          </p:cNvPr>
          <p:cNvPicPr>
            <a:picLocks noChangeAspect="1"/>
          </p:cNvPicPr>
          <p:nvPr/>
        </p:nvPicPr>
        <p:blipFill>
          <a:blip r:embed="rId6"/>
          <a:stretch>
            <a:fillRect/>
          </a:stretch>
        </p:blipFill>
        <p:spPr>
          <a:xfrm>
            <a:off x="3195173" y="4938712"/>
            <a:ext cx="6905625" cy="1457325"/>
          </a:xfrm>
          <a:prstGeom prst="rect">
            <a:avLst/>
          </a:prstGeom>
        </p:spPr>
      </p:pic>
      <p:pic>
        <p:nvPicPr>
          <p:cNvPr id="10" name="오디오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62759852"/>
      </p:ext>
    </p:extLst>
  </p:cSld>
  <p:clrMapOvr>
    <a:masterClrMapping/>
  </p:clrMapOvr>
  <mc:AlternateContent xmlns:mc="http://schemas.openxmlformats.org/markup-compatibility/2006" xmlns:p14="http://schemas.microsoft.com/office/powerpoint/2010/main">
    <mc:Choice Requires="p14">
      <p:transition spd="slow" p14:dur="2000" advTm="82367"/>
    </mc:Choice>
    <mc:Fallback xmlns="">
      <p:transition spd="slow" advTm="82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98500" y="2946176"/>
            <a:ext cx="11493500" cy="1014413"/>
          </a:xfrm>
        </p:spPr>
        <p:txBody>
          <a:bodyPr anchor="ctr">
            <a:normAutofit fontScale="90000"/>
          </a:bodyPr>
          <a:lstStyle/>
          <a:p>
            <a:r>
              <a:rPr lang="en-US" altLang="ko-KR" sz="6700" b="1" dirty="0"/>
              <a:t>Chapter 10</a:t>
            </a:r>
            <a:br>
              <a:rPr lang="en-US" altLang="ko-KR" b="1" dirty="0">
                <a:solidFill>
                  <a:schemeClr val="accent1"/>
                </a:solidFill>
              </a:rPr>
            </a:br>
            <a:r>
              <a:rPr lang="en-US" altLang="ko-KR" sz="6700" b="1" dirty="0"/>
              <a:t>Learning Weights </a:t>
            </a:r>
            <a:br>
              <a:rPr lang="en-US" altLang="ko-KR" sz="6700" b="1" dirty="0"/>
            </a:br>
            <a:r>
              <a:rPr lang="en-US" altLang="ko-KR" sz="6700" b="1" dirty="0"/>
              <a:t>From More Than One Node</a:t>
            </a:r>
            <a:br>
              <a:rPr lang="en-US" altLang="ko-KR" sz="6700" b="1" dirty="0"/>
            </a:br>
            <a:r>
              <a:rPr lang="ko-KR" altLang="en-US" sz="5300" b="1" dirty="0">
                <a:solidFill>
                  <a:schemeClr val="tx1">
                    <a:lumMod val="50000"/>
                    <a:lumOff val="50000"/>
                  </a:schemeClr>
                </a:solidFill>
              </a:rPr>
              <a:t>여러 노드에서 가중치 학습하기</a:t>
            </a:r>
            <a:endParaRPr lang="ko-KR" altLang="en-US" sz="7300" b="1" dirty="0">
              <a:solidFill>
                <a:schemeClr val="tx1">
                  <a:lumMod val="50000"/>
                  <a:lumOff val="50000"/>
                </a:schemeClr>
              </a:solidFill>
            </a:endParaRPr>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2</a:t>
            </a:fld>
            <a:endParaRPr lang="ko-KR" altLang="en-US"/>
          </a:p>
        </p:txBody>
      </p:sp>
    </p:spTree>
    <p:extLst>
      <p:ext uri="{BB962C8B-B14F-4D97-AF65-F5344CB8AC3E}">
        <p14:creationId xmlns:p14="http://schemas.microsoft.com/office/powerpoint/2010/main" val="3219693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2820DC53-208D-4A8C-A9C5-9C817FB30305}"/>
              </a:ext>
            </a:extLst>
          </p:cNvPr>
          <p:cNvPicPr>
            <a:picLocks noGrp="1" noChangeAspect="1"/>
          </p:cNvPicPr>
          <p:nvPr>
            <p:ph idx="1"/>
          </p:nvPr>
        </p:nvPicPr>
        <p:blipFill>
          <a:blip r:embed="rId5"/>
          <a:stretch>
            <a:fillRect/>
          </a:stretch>
        </p:blipFill>
        <p:spPr>
          <a:xfrm>
            <a:off x="3781888" y="1988058"/>
            <a:ext cx="5353050" cy="3600450"/>
          </a:xfrm>
          <a:prstGeom prst="rect">
            <a:avLst/>
          </a:prstGeom>
        </p:spPr>
      </p:pic>
      <p:sp>
        <p:nvSpPr>
          <p:cNvPr id="4" name="슬라이드 번호 개체 틀 3">
            <a:extLst>
              <a:ext uri="{FF2B5EF4-FFF2-40B4-BE49-F238E27FC236}">
                <a16:creationId xmlns:a16="http://schemas.microsoft.com/office/drawing/2014/main" id="{623AA7C0-1F41-46A3-B469-4944CABCC5D7}"/>
              </a:ext>
            </a:extLst>
          </p:cNvPr>
          <p:cNvSpPr>
            <a:spLocks noGrp="1"/>
          </p:cNvSpPr>
          <p:nvPr>
            <p:ph type="sldNum" sz="quarter" idx="4"/>
          </p:nvPr>
        </p:nvSpPr>
        <p:spPr/>
        <p:txBody>
          <a:bodyPr/>
          <a:lstStyle/>
          <a:p>
            <a:fld id="{B9154E3B-2790-45AB-9A85-320C4C8F03EA}" type="slidenum">
              <a:rPr lang="ko-KR" altLang="en-US" smtClean="0"/>
              <a:t>20</a:t>
            </a:fld>
            <a:endParaRPr lang="ko-KR" altLang="en-US"/>
          </a:p>
        </p:txBody>
      </p:sp>
      <p:sp>
        <p:nvSpPr>
          <p:cNvPr id="6" name="제목 1">
            <a:extLst>
              <a:ext uri="{FF2B5EF4-FFF2-40B4-BE49-F238E27FC236}">
                <a16:creationId xmlns:a16="http://schemas.microsoft.com/office/drawing/2014/main" id="{1C6E0205-18FA-4715-92CE-A49A0B701EEE}"/>
              </a:ext>
            </a:extLst>
          </p:cNvPr>
          <p:cNvSpPr>
            <a:spLocks noGrp="1"/>
          </p:cNvSpPr>
          <p:nvPr>
            <p:ph type="title"/>
          </p:nvPr>
        </p:nvSpPr>
        <p:spPr>
          <a:xfrm>
            <a:off x="2209800" y="770020"/>
            <a:ext cx="9757611" cy="861369"/>
          </a:xfrm>
        </p:spPr>
        <p:txBody>
          <a:bodyPr>
            <a:normAutofit fontScale="90000"/>
          </a:bodyPr>
          <a:lstStyle/>
          <a:p>
            <a:r>
              <a:rPr lang="en-US" altLang="ko-KR" sz="3200" b="1"/>
              <a:t>Backpropagating Errors with Matrix Multiplication</a:t>
            </a:r>
            <a:br>
              <a:rPr lang="en-US" altLang="ko-KR" sz="3600"/>
            </a:br>
            <a:r>
              <a:rPr lang="ko-KR" altLang="en-US" sz="3100">
                <a:solidFill>
                  <a:schemeClr val="tx1">
                    <a:lumMod val="50000"/>
                    <a:lumOff val="50000"/>
                  </a:schemeClr>
                </a:solidFill>
              </a:rPr>
              <a:t>행렬곱을 </a:t>
            </a:r>
            <a:r>
              <a:rPr lang="ko-KR" altLang="en-US" sz="3100" dirty="0">
                <a:solidFill>
                  <a:schemeClr val="tx1">
                    <a:lumMod val="50000"/>
                    <a:lumOff val="50000"/>
                  </a:schemeClr>
                </a:solidFill>
              </a:rPr>
              <a:t>이용한 오차의 </a:t>
            </a:r>
            <a:r>
              <a:rPr lang="ko-KR" altLang="en-US" sz="3100" dirty="0" err="1">
                <a:solidFill>
                  <a:schemeClr val="tx1">
                    <a:lumMod val="50000"/>
                    <a:lumOff val="50000"/>
                  </a:schemeClr>
                </a:solidFill>
              </a:rPr>
              <a:t>역전파</a:t>
            </a:r>
            <a:endParaRPr lang="ko-KR" altLang="en-US" sz="3100" dirty="0">
              <a:solidFill>
                <a:schemeClr val="tx1">
                  <a:lumMod val="50000"/>
                  <a:lumOff val="50000"/>
                </a:schemeClr>
              </a:solidFill>
            </a:endParaRPr>
          </a:p>
        </p:txBody>
      </p:sp>
      <p:pic>
        <p:nvPicPr>
          <p:cNvPr id="7" name="내용 개체 틀 4">
            <a:extLst>
              <a:ext uri="{FF2B5EF4-FFF2-40B4-BE49-F238E27FC236}">
                <a16:creationId xmlns:a16="http://schemas.microsoft.com/office/drawing/2014/main" id="{F52476B9-4B36-4782-B860-0D297CB69883}"/>
              </a:ext>
            </a:extLst>
          </p:cNvPr>
          <p:cNvPicPr>
            <a:picLocks noChangeAspect="1"/>
          </p:cNvPicPr>
          <p:nvPr/>
        </p:nvPicPr>
        <p:blipFill>
          <a:blip r:embed="rId6"/>
          <a:stretch>
            <a:fillRect/>
          </a:stretch>
        </p:blipFill>
        <p:spPr>
          <a:xfrm>
            <a:off x="3453275" y="5710004"/>
            <a:ext cx="6010275" cy="714375"/>
          </a:xfrm>
          <a:prstGeom prst="rect">
            <a:avLst/>
          </a:prstGeom>
        </p:spPr>
      </p:pic>
      <p:pic>
        <p:nvPicPr>
          <p:cNvPr id="3" name="오디오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35738105"/>
      </p:ext>
    </p:extLst>
  </p:cSld>
  <p:clrMapOvr>
    <a:masterClrMapping/>
  </p:clrMapOvr>
  <mc:AlternateContent xmlns:mc="http://schemas.openxmlformats.org/markup-compatibility/2006" xmlns:p14="http://schemas.microsoft.com/office/powerpoint/2010/main">
    <mc:Choice Requires="p14">
      <p:transition spd="slow" p14:dur="2000" advTm="19085"/>
    </mc:Choice>
    <mc:Fallback xmlns="">
      <p:transition spd="slow" advTm="19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C576AAA6-B230-4AC4-9678-C3747781B098}"/>
              </a:ext>
            </a:extLst>
          </p:cNvPr>
          <p:cNvPicPr>
            <a:picLocks noGrp="1" noChangeAspect="1"/>
          </p:cNvPicPr>
          <p:nvPr>
            <p:ph idx="1"/>
          </p:nvPr>
        </p:nvPicPr>
        <p:blipFill>
          <a:blip r:embed="rId5"/>
          <a:stretch>
            <a:fillRect/>
          </a:stretch>
        </p:blipFill>
        <p:spPr>
          <a:xfrm>
            <a:off x="2396880" y="1935162"/>
            <a:ext cx="7622381" cy="4643438"/>
          </a:xfrm>
          <a:prstGeom prst="rect">
            <a:avLst/>
          </a:prstGeom>
        </p:spPr>
      </p:pic>
      <p:sp>
        <p:nvSpPr>
          <p:cNvPr id="4" name="슬라이드 번호 개체 틀 3">
            <a:extLst>
              <a:ext uri="{FF2B5EF4-FFF2-40B4-BE49-F238E27FC236}">
                <a16:creationId xmlns:a16="http://schemas.microsoft.com/office/drawing/2014/main" id="{0026889B-6725-4F10-AE83-594EBBF6D9AD}"/>
              </a:ext>
            </a:extLst>
          </p:cNvPr>
          <p:cNvSpPr>
            <a:spLocks noGrp="1"/>
          </p:cNvSpPr>
          <p:nvPr>
            <p:ph type="sldNum" sz="quarter" idx="4"/>
          </p:nvPr>
        </p:nvSpPr>
        <p:spPr/>
        <p:txBody>
          <a:bodyPr/>
          <a:lstStyle/>
          <a:p>
            <a:fld id="{B9154E3B-2790-45AB-9A85-320C4C8F03EA}" type="slidenum">
              <a:rPr lang="ko-KR" altLang="en-US" smtClean="0"/>
              <a:t>21</a:t>
            </a:fld>
            <a:endParaRPr lang="ko-KR" altLang="en-US"/>
          </a:p>
        </p:txBody>
      </p:sp>
      <p:sp>
        <p:nvSpPr>
          <p:cNvPr id="6" name="제목 1">
            <a:extLst>
              <a:ext uri="{FF2B5EF4-FFF2-40B4-BE49-F238E27FC236}">
                <a16:creationId xmlns:a16="http://schemas.microsoft.com/office/drawing/2014/main" id="{1C6E0205-18FA-4715-92CE-A49A0B701EEE}"/>
              </a:ext>
            </a:extLst>
          </p:cNvPr>
          <p:cNvSpPr>
            <a:spLocks noGrp="1"/>
          </p:cNvSpPr>
          <p:nvPr>
            <p:ph type="title"/>
          </p:nvPr>
        </p:nvSpPr>
        <p:spPr>
          <a:xfrm>
            <a:off x="2209800" y="770020"/>
            <a:ext cx="9757611" cy="861369"/>
          </a:xfrm>
        </p:spPr>
        <p:txBody>
          <a:bodyPr>
            <a:normAutofit fontScale="90000"/>
          </a:bodyPr>
          <a:lstStyle/>
          <a:p>
            <a:r>
              <a:rPr lang="en-US" altLang="ko-KR" sz="3200" b="1"/>
              <a:t>Backpropagating Errors with Matrix Multiplication</a:t>
            </a:r>
            <a:br>
              <a:rPr lang="en-US" altLang="ko-KR" sz="3600"/>
            </a:br>
            <a:r>
              <a:rPr lang="ko-KR" altLang="en-US" sz="3100">
                <a:solidFill>
                  <a:schemeClr val="tx1">
                    <a:lumMod val="50000"/>
                    <a:lumOff val="50000"/>
                  </a:schemeClr>
                </a:solidFill>
              </a:rPr>
              <a:t>행렬곱을 </a:t>
            </a:r>
            <a:r>
              <a:rPr lang="ko-KR" altLang="en-US" sz="3100" dirty="0">
                <a:solidFill>
                  <a:schemeClr val="tx1">
                    <a:lumMod val="50000"/>
                    <a:lumOff val="50000"/>
                  </a:schemeClr>
                </a:solidFill>
              </a:rPr>
              <a:t>이용한 오차의 </a:t>
            </a:r>
            <a:r>
              <a:rPr lang="ko-KR" altLang="en-US" sz="3100" dirty="0" err="1">
                <a:solidFill>
                  <a:schemeClr val="tx1">
                    <a:lumMod val="50000"/>
                    <a:lumOff val="50000"/>
                  </a:schemeClr>
                </a:solidFill>
              </a:rPr>
              <a:t>역전파</a:t>
            </a:r>
            <a:endParaRPr lang="ko-KR" altLang="en-US" sz="3100" dirty="0">
              <a:solidFill>
                <a:schemeClr val="tx1">
                  <a:lumMod val="50000"/>
                  <a:lumOff val="50000"/>
                </a:schemeClr>
              </a:solidFill>
            </a:endParaRPr>
          </a:p>
        </p:txBody>
      </p:sp>
      <p:sp>
        <p:nvSpPr>
          <p:cNvPr id="7" name="TextBox 6"/>
          <p:cNvSpPr txBox="1"/>
          <p:nvPr/>
        </p:nvSpPr>
        <p:spPr>
          <a:xfrm>
            <a:off x="9416713" y="5844143"/>
            <a:ext cx="2550698" cy="369332"/>
          </a:xfrm>
          <a:prstGeom prst="rect">
            <a:avLst/>
          </a:prstGeom>
          <a:noFill/>
        </p:spPr>
        <p:txBody>
          <a:bodyPr wrap="none" rtlCol="0">
            <a:spAutoFit/>
          </a:bodyPr>
          <a:lstStyle/>
          <a:p>
            <a:r>
              <a:rPr lang="en-US" altLang="ko-KR" dirty="0">
                <a:hlinkClick r:id="rId6"/>
              </a:rPr>
              <a:t>http://bit.ly/2m2z2YY</a:t>
            </a:r>
            <a:r>
              <a:rPr lang="en-US" altLang="ko-KR" dirty="0"/>
              <a:t>  </a:t>
            </a:r>
            <a:endParaRPr lang="ko-KR" altLang="en-US" dirty="0"/>
          </a:p>
        </p:txBody>
      </p:sp>
      <p:pic>
        <p:nvPicPr>
          <p:cNvPr id="9" name="오디오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68954286"/>
      </p:ext>
    </p:extLst>
  </p:cSld>
  <p:clrMapOvr>
    <a:masterClrMapping/>
  </p:clrMapOvr>
  <mc:AlternateContent xmlns:mc="http://schemas.openxmlformats.org/markup-compatibility/2006" xmlns:p14="http://schemas.microsoft.com/office/powerpoint/2010/main">
    <mc:Choice Requires="p14">
      <p:transition spd="slow" p14:dur="2000" advTm="31032"/>
    </mc:Choice>
    <mc:Fallback xmlns="">
      <p:transition spd="slow" advTm="31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나눔스퀘어 Bold" panose="020B0600000101010101" pitchFamily="50" charset="-127"/>
                <a:ea typeface="나눔스퀘어 Bold" panose="020B0600000101010101" pitchFamily="50" charset="-127"/>
              </a:rPr>
              <a:t>Key Points</a:t>
            </a:r>
            <a:br>
              <a:rPr lang="en-US" altLang="ko-KR" b="1" dirty="0">
                <a:latin typeface="나눔스퀘어 Bold" panose="020B0600000101010101" pitchFamily="50" charset="-127"/>
                <a:ea typeface="나눔스퀘어 Bold" panose="020B0600000101010101" pitchFamily="50" charset="-127"/>
              </a:rPr>
            </a:br>
            <a:r>
              <a:rPr lang="ko-KR" altLang="en-US" sz="2800" b="1" dirty="0">
                <a:solidFill>
                  <a:schemeClr val="tx1">
                    <a:lumMod val="50000"/>
                    <a:lumOff val="50000"/>
                  </a:schemeClr>
                </a:solidFill>
                <a:latin typeface="나눔스퀘어 Bold" panose="020B0600000101010101" pitchFamily="50" charset="-127"/>
                <a:ea typeface="나눔스퀘어 Bold" panose="020B0600000101010101" pitchFamily="50" charset="-127"/>
              </a:rPr>
              <a:t>핵심 정리</a:t>
            </a:r>
          </a:p>
        </p:txBody>
      </p:sp>
      <p:sp>
        <p:nvSpPr>
          <p:cNvPr id="3" name="내용 개체 틀 2"/>
          <p:cNvSpPr>
            <a:spLocks noGrp="1"/>
          </p:cNvSpPr>
          <p:nvPr>
            <p:ph idx="1"/>
          </p:nvPr>
        </p:nvSpPr>
        <p:spPr>
          <a:xfrm>
            <a:off x="2209800" y="1825624"/>
            <a:ext cx="9144000" cy="4638676"/>
          </a:xfrm>
        </p:spPr>
        <p:txBody>
          <a:bodyPr>
            <a:noAutofit/>
          </a:bodyPr>
          <a:lstStyle/>
          <a:p>
            <a:pPr>
              <a:lnSpc>
                <a:spcPct val="100000"/>
              </a:lnSpc>
              <a:spcBef>
                <a:spcPts val="0"/>
              </a:spcBef>
            </a:pPr>
            <a:r>
              <a:rPr lang="en-US" altLang="ko-KR" sz="2000" dirty="0" err="1">
                <a:latin typeface="나눔스퀘어" panose="020B0600000101010101" pitchFamily="50" charset="-127"/>
                <a:ea typeface="나눔스퀘어" panose="020B0600000101010101" pitchFamily="50" charset="-127"/>
              </a:rPr>
              <a:t>Backpropagating</a:t>
            </a:r>
            <a:r>
              <a:rPr lang="en-US" altLang="ko-KR" sz="2000" dirty="0">
                <a:latin typeface="나눔스퀘어" panose="020B0600000101010101" pitchFamily="50" charset="-127"/>
                <a:ea typeface="나눔스퀘어" panose="020B0600000101010101" pitchFamily="50" charset="-127"/>
              </a:rPr>
              <a:t> the error can be expressed as a matrix multiplication.</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오차의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역전파를</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행렬곱으로</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표현할 수 있습니다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This allows us to express it concisely, irrespective of network size, and also allows computer languages that understand matrix calculations to do the work more efficiently and quickly.</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오차의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역전파를</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행렬곱으로</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표현함으로써 우리는 네트워크의 크기에 상관없이 이를 간결하게 표현할 수 있으며</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컴퓨터를 통해 보다 효율적이고 빠르게 업무를 처리하게 할 수 있습니다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This means </a:t>
            </a:r>
            <a:r>
              <a:rPr lang="en-US" altLang="ko-KR" sz="2000" b="1" dirty="0">
                <a:solidFill>
                  <a:srgbClr val="FF0000"/>
                </a:solidFill>
                <a:latin typeface="나눔스퀘어" panose="020B0600000101010101" pitchFamily="50" charset="-127"/>
                <a:ea typeface="나눔스퀘어" panose="020B0600000101010101" pitchFamily="50" charset="-127"/>
              </a:rPr>
              <a:t>both</a:t>
            </a:r>
            <a:r>
              <a:rPr lang="en-US" altLang="ko-KR" sz="2000" b="1"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feeding signals forward and error backpropagation can be made efficient using matrix calculations.</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이제 우리는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전파법과</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역전파</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b="1" dirty="0">
                <a:solidFill>
                  <a:srgbClr val="FF0000"/>
                </a:solidFill>
                <a:latin typeface="나눔스퀘어" panose="020B0600000101010101" pitchFamily="50" charset="-127"/>
                <a:ea typeface="나눔스퀘어" panose="020B0600000101010101" pitchFamily="50" charset="-127"/>
              </a:rPr>
              <a:t>모두</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행렬곱을</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통해 효율적으로 처리할 수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있따는</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사실을 알게 되었습니다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22</a:t>
            </a:fld>
            <a:endParaRPr lang="ko-KR" altLang="en-US" dirty="0"/>
          </a:p>
        </p:txBody>
      </p:sp>
    </p:spTree>
    <p:extLst>
      <p:ext uri="{BB962C8B-B14F-4D97-AF65-F5344CB8AC3E}">
        <p14:creationId xmlns:p14="http://schemas.microsoft.com/office/powerpoint/2010/main" val="2322584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98500" y="2946176"/>
            <a:ext cx="11493500" cy="1014413"/>
          </a:xfrm>
        </p:spPr>
        <p:txBody>
          <a:bodyPr anchor="ctr">
            <a:normAutofit fontScale="90000"/>
          </a:bodyPr>
          <a:lstStyle/>
          <a:p>
            <a:r>
              <a:rPr lang="en-US" altLang="ko-KR" sz="6700" b="1" dirty="0"/>
              <a:t>Chapter 14</a:t>
            </a:r>
            <a:br>
              <a:rPr lang="en-US" altLang="ko-KR" b="1" dirty="0">
                <a:solidFill>
                  <a:schemeClr val="accent1"/>
                </a:solidFill>
              </a:rPr>
            </a:br>
            <a:r>
              <a:rPr lang="en-US" altLang="ko-KR" dirty="0"/>
              <a:t>How Do We Actually Update Weights?</a:t>
            </a:r>
            <a:br>
              <a:rPr lang="en-US" altLang="ko-KR" dirty="0"/>
            </a:br>
            <a:r>
              <a:rPr lang="ko-KR" altLang="en-US" sz="5300" dirty="0">
                <a:solidFill>
                  <a:schemeClr val="tx1">
                    <a:lumMod val="50000"/>
                    <a:lumOff val="50000"/>
                  </a:schemeClr>
                </a:solidFill>
              </a:rPr>
              <a:t>가중치의 진짜 업데이트</a:t>
            </a:r>
            <a:br>
              <a:rPr lang="en-US" altLang="ko-KR" sz="5300" dirty="0">
                <a:solidFill>
                  <a:schemeClr val="tx1">
                    <a:lumMod val="50000"/>
                    <a:lumOff val="50000"/>
                  </a:schemeClr>
                </a:solidFill>
              </a:rPr>
            </a:br>
            <a:r>
              <a:rPr lang="en-US" altLang="ko-KR" sz="3600" dirty="0">
                <a:solidFill>
                  <a:schemeClr val="tx1">
                    <a:lumMod val="50000"/>
                    <a:lumOff val="50000"/>
                  </a:schemeClr>
                </a:solidFill>
                <a:hlinkClick r:id="rId3"/>
              </a:rPr>
              <a:t>https://stats.stackexchange.com/questions/313681/who-invented-stochastic-gradient-descent</a:t>
            </a:r>
            <a:br>
              <a:rPr lang="en-US" altLang="ko-KR" sz="3600" dirty="0">
                <a:solidFill>
                  <a:schemeClr val="tx1">
                    <a:lumMod val="50000"/>
                    <a:lumOff val="50000"/>
                  </a:schemeClr>
                </a:solidFill>
              </a:rPr>
            </a:br>
            <a:r>
              <a:rPr lang="en-US" altLang="ko-KR" sz="3600" dirty="0">
                <a:solidFill>
                  <a:schemeClr val="tx1">
                    <a:lumMod val="50000"/>
                    <a:lumOff val="50000"/>
                  </a:schemeClr>
                </a:solidFill>
                <a:hlinkClick r:id="rId4"/>
              </a:rPr>
              <a:t>https://en.wikipedia.org/wiki/Augustin-Louis_Cauchy</a:t>
            </a:r>
            <a:r>
              <a:rPr lang="en-US" altLang="ko-KR" sz="3600" dirty="0">
                <a:solidFill>
                  <a:schemeClr val="tx1">
                    <a:lumMod val="50000"/>
                    <a:lumOff val="50000"/>
                  </a:schemeClr>
                </a:solidFill>
              </a:rPr>
              <a:t>  </a:t>
            </a:r>
            <a:endParaRPr lang="ko-KR" altLang="en-US" sz="7300" b="1" dirty="0">
              <a:solidFill>
                <a:schemeClr val="tx1">
                  <a:lumMod val="50000"/>
                  <a:lumOff val="50000"/>
                </a:schemeClr>
              </a:solidFill>
            </a:endParaRPr>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23</a:t>
            </a:fld>
            <a:endParaRPr lang="ko-KR" altLang="en-US" dirty="0"/>
          </a:p>
        </p:txBody>
      </p:sp>
    </p:spTree>
    <p:extLst>
      <p:ext uri="{BB962C8B-B14F-4D97-AF65-F5344CB8AC3E}">
        <p14:creationId xmlns:p14="http://schemas.microsoft.com/office/powerpoint/2010/main" val="2745083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7"/>
          <p:cNvSpPr>
            <a:spLocks noGrp="1"/>
          </p:cNvSpPr>
          <p:nvPr>
            <p:ph idx="1"/>
          </p:nvPr>
        </p:nvSpPr>
        <p:spPr>
          <a:xfrm>
            <a:off x="4032686" y="2008186"/>
            <a:ext cx="5498225" cy="4387851"/>
          </a:xfrm>
          <a:solidFill>
            <a:srgbClr val="FFFF00"/>
          </a:solidFill>
        </p:spPr>
        <p:txBody>
          <a:bodyPr anchor="ctr">
            <a:normAutofit fontScale="92500" lnSpcReduction="20000"/>
          </a:bodyPr>
          <a:lstStyle/>
          <a:p>
            <a:r>
              <a:rPr lang="en-US" altLang="ko-KR" sz="3600" dirty="0">
                <a:latin typeface="나눔스퀘어" panose="020B0600000101010101" pitchFamily="50" charset="-127"/>
              </a:rPr>
              <a:t>Calculations of Weights</a:t>
            </a:r>
          </a:p>
          <a:p>
            <a:pPr marL="0" indent="0">
              <a:buNone/>
            </a:pPr>
            <a:r>
              <a:rPr lang="ko-KR" altLang="en-US" sz="3200" dirty="0">
                <a:solidFill>
                  <a:schemeClr val="tx1">
                    <a:lumMod val="50000"/>
                    <a:lumOff val="50000"/>
                  </a:schemeClr>
                </a:solidFill>
                <a:latin typeface="나눔스퀘어" panose="020B0600000101010101" pitchFamily="50" charset="-127"/>
              </a:rPr>
              <a:t>   가중치</a:t>
            </a:r>
            <a:r>
              <a:rPr lang="en-US" altLang="ko-KR" sz="3200" dirty="0">
                <a:solidFill>
                  <a:schemeClr val="tx1">
                    <a:lumMod val="50000"/>
                    <a:lumOff val="50000"/>
                  </a:schemeClr>
                </a:solidFill>
                <a:latin typeface="나눔스퀘어" panose="020B0600000101010101" pitchFamily="50" charset="-127"/>
              </a:rPr>
              <a:t> </a:t>
            </a:r>
            <a:r>
              <a:rPr lang="ko-KR" altLang="en-US" sz="3200" dirty="0">
                <a:solidFill>
                  <a:schemeClr val="tx1">
                    <a:lumMod val="50000"/>
                    <a:lumOff val="50000"/>
                  </a:schemeClr>
                </a:solidFill>
                <a:latin typeface="나눔스퀘어" panose="020B0600000101010101" pitchFamily="50" charset="-127"/>
              </a:rPr>
              <a:t>계산 방법</a:t>
            </a:r>
            <a:endParaRPr lang="en-US" altLang="ko-KR" sz="3200" dirty="0">
              <a:solidFill>
                <a:schemeClr val="tx1">
                  <a:lumMod val="50000"/>
                  <a:lumOff val="50000"/>
                </a:schemeClr>
              </a:solidFill>
              <a:latin typeface="나눔스퀘어" panose="020B0600000101010101" pitchFamily="50" charset="-127"/>
            </a:endParaRPr>
          </a:p>
          <a:p>
            <a:pPr marL="0" indent="0">
              <a:buNone/>
            </a:pPr>
            <a:endParaRPr lang="en-US" altLang="ko-KR" sz="3200" dirty="0">
              <a:solidFill>
                <a:schemeClr val="tx1">
                  <a:lumMod val="50000"/>
                  <a:lumOff val="50000"/>
                </a:schemeClr>
              </a:solidFill>
              <a:latin typeface="나눔스퀘어" panose="020B0600000101010101" pitchFamily="50" charset="-127"/>
            </a:endParaRPr>
          </a:p>
          <a:p>
            <a:pPr marL="971550" lvl="1" indent="-514350">
              <a:buFont typeface="+mj-lt"/>
              <a:buAutoNum type="arabicPeriod"/>
            </a:pPr>
            <a:r>
              <a:rPr lang="en-US" altLang="ko-KR" sz="3200" dirty="0">
                <a:latin typeface="나눔스퀘어" panose="020B0600000101010101" pitchFamily="50" charset="-127"/>
              </a:rPr>
              <a:t>Using Formula</a:t>
            </a:r>
          </a:p>
          <a:p>
            <a:pPr marL="457200" lvl="1" indent="0">
              <a:buNone/>
            </a:pPr>
            <a:r>
              <a:rPr lang="ko-KR" altLang="en-US" dirty="0">
                <a:solidFill>
                  <a:schemeClr val="tx1">
                    <a:lumMod val="50000"/>
                    <a:lumOff val="50000"/>
                  </a:schemeClr>
                </a:solidFill>
                <a:latin typeface="나눔스퀘어" panose="020B0600000101010101" pitchFamily="50" charset="-127"/>
              </a:rPr>
              <a:t>        공식을 이용하는 방법</a:t>
            </a:r>
            <a:endParaRPr lang="en-US" altLang="ko-KR" dirty="0">
              <a:solidFill>
                <a:schemeClr val="tx1">
                  <a:lumMod val="50000"/>
                  <a:lumOff val="50000"/>
                </a:schemeClr>
              </a:solidFill>
              <a:latin typeface="나눔스퀘어" panose="020B0600000101010101" pitchFamily="50" charset="-127"/>
            </a:endParaRPr>
          </a:p>
          <a:p>
            <a:pPr marL="914400" lvl="1" indent="-457200">
              <a:buFont typeface="+mj-lt"/>
              <a:buAutoNum type="arabicPeriod"/>
            </a:pPr>
            <a:endParaRPr lang="en-US" altLang="ko-KR" dirty="0">
              <a:solidFill>
                <a:schemeClr val="tx1">
                  <a:lumMod val="50000"/>
                  <a:lumOff val="50000"/>
                </a:schemeClr>
              </a:solidFill>
              <a:latin typeface="나눔스퀘어" panose="020B0600000101010101" pitchFamily="50" charset="-127"/>
            </a:endParaRPr>
          </a:p>
          <a:p>
            <a:pPr marL="971550" lvl="1" indent="-514350">
              <a:buFont typeface="+mj-lt"/>
              <a:buAutoNum type="arabicPeriod" startAt="2"/>
            </a:pPr>
            <a:r>
              <a:rPr lang="en-US" altLang="ko-KR" sz="3200" dirty="0">
                <a:latin typeface="나눔스퀘어" panose="020B0600000101010101" pitchFamily="50" charset="-127"/>
              </a:rPr>
              <a:t>Brute Force</a:t>
            </a:r>
          </a:p>
          <a:p>
            <a:pPr marL="457200" lvl="1" indent="0">
              <a:buNone/>
            </a:pPr>
            <a:r>
              <a:rPr lang="ko-KR" altLang="en-US" sz="2800" dirty="0">
                <a:solidFill>
                  <a:schemeClr val="tx1">
                    <a:lumMod val="50000"/>
                    <a:lumOff val="50000"/>
                  </a:schemeClr>
                </a:solidFill>
                <a:latin typeface="나눔스퀘어" panose="020B0600000101010101" pitchFamily="50" charset="-127"/>
              </a:rPr>
              <a:t>      무차별 대입 방법</a:t>
            </a:r>
            <a:endParaRPr lang="en-US" altLang="ko-KR" sz="2800" dirty="0">
              <a:solidFill>
                <a:schemeClr val="tx1">
                  <a:lumMod val="50000"/>
                  <a:lumOff val="50000"/>
                </a:schemeClr>
              </a:solidFill>
              <a:latin typeface="나눔스퀘어" panose="020B0600000101010101" pitchFamily="50" charset="-127"/>
            </a:endParaRPr>
          </a:p>
          <a:p>
            <a:pPr marL="971550" lvl="1" indent="-514350">
              <a:buFont typeface="+mj-lt"/>
              <a:buAutoNum type="arabicPeriod"/>
            </a:pPr>
            <a:endParaRPr lang="en-US" altLang="ko-KR" sz="2800" dirty="0">
              <a:solidFill>
                <a:schemeClr val="tx1">
                  <a:lumMod val="50000"/>
                  <a:lumOff val="50000"/>
                </a:schemeClr>
              </a:solidFill>
              <a:latin typeface="나눔스퀘어" panose="020B0600000101010101" pitchFamily="50" charset="-127"/>
            </a:endParaRPr>
          </a:p>
          <a:p>
            <a:pPr marL="971550" lvl="1" indent="-514350">
              <a:buFont typeface="+mj-lt"/>
              <a:buAutoNum type="arabicPeriod" startAt="3"/>
            </a:pPr>
            <a:r>
              <a:rPr lang="en-US" altLang="ko-KR" sz="3200" dirty="0">
                <a:latin typeface="나눔스퀘어" panose="020B0600000101010101" pitchFamily="50" charset="-127"/>
              </a:rPr>
              <a:t>Gradient Descent</a:t>
            </a:r>
          </a:p>
          <a:p>
            <a:pPr marL="457200" lvl="1" indent="0">
              <a:buNone/>
            </a:pPr>
            <a:r>
              <a:rPr lang="ko-KR" altLang="en-US" sz="2800" dirty="0">
                <a:solidFill>
                  <a:schemeClr val="tx1">
                    <a:lumMod val="50000"/>
                    <a:lumOff val="50000"/>
                  </a:schemeClr>
                </a:solidFill>
                <a:latin typeface="나눔스퀘어" panose="020B0600000101010101" pitchFamily="50" charset="-127"/>
              </a:rPr>
              <a:t>       경사 </a:t>
            </a:r>
            <a:r>
              <a:rPr lang="ko-KR" altLang="en-US" sz="2800" dirty="0" err="1">
                <a:solidFill>
                  <a:schemeClr val="tx1">
                    <a:lumMod val="50000"/>
                    <a:lumOff val="50000"/>
                  </a:schemeClr>
                </a:solidFill>
                <a:latin typeface="나눔스퀘어" panose="020B0600000101010101" pitchFamily="50" charset="-127"/>
              </a:rPr>
              <a:t>하강법</a:t>
            </a:r>
            <a:endParaRPr lang="ko-KR" altLang="en-US" sz="2800" dirty="0">
              <a:solidFill>
                <a:schemeClr val="tx1">
                  <a:lumMod val="50000"/>
                  <a:lumOff val="50000"/>
                </a:schemeClr>
              </a:solidFill>
              <a:latin typeface="나눔스퀘어" panose="020B0600000101010101" pitchFamily="50" charset="-127"/>
            </a:endParaRPr>
          </a:p>
        </p:txBody>
      </p:sp>
      <p:sp>
        <p:nvSpPr>
          <p:cNvPr id="2" name="제목 1">
            <a:extLst>
              <a:ext uri="{FF2B5EF4-FFF2-40B4-BE49-F238E27FC236}">
                <a16:creationId xmlns:a16="http://schemas.microsoft.com/office/drawing/2014/main" id="{C9633846-2D43-410A-BB3E-1BB63E0491B7}"/>
              </a:ext>
            </a:extLst>
          </p:cNvPr>
          <p:cNvSpPr>
            <a:spLocks noGrp="1"/>
          </p:cNvSpPr>
          <p:nvPr>
            <p:ph type="title"/>
          </p:nvPr>
        </p:nvSpPr>
        <p:spPr/>
        <p:txBody>
          <a:bodyPr>
            <a:normAutofit/>
          </a:bodyPr>
          <a:lstStyle/>
          <a:p>
            <a:r>
              <a:rPr lang="en-US" altLang="ko-KR" dirty="0"/>
              <a:t>Actual Update of Weights</a:t>
            </a:r>
            <a:br>
              <a:rPr lang="en-US" altLang="ko-KR" dirty="0"/>
            </a:br>
            <a:r>
              <a:rPr lang="ko-KR" altLang="en-US" sz="3600" dirty="0">
                <a:solidFill>
                  <a:schemeClr val="tx1">
                    <a:lumMod val="50000"/>
                    <a:lumOff val="50000"/>
                  </a:schemeClr>
                </a:solidFill>
              </a:rPr>
              <a:t>가중치의 진짜 업데이트</a:t>
            </a:r>
          </a:p>
        </p:txBody>
      </p:sp>
      <p:sp>
        <p:nvSpPr>
          <p:cNvPr id="4" name="슬라이드 번호 개체 틀 3">
            <a:extLst>
              <a:ext uri="{FF2B5EF4-FFF2-40B4-BE49-F238E27FC236}">
                <a16:creationId xmlns:a16="http://schemas.microsoft.com/office/drawing/2014/main" id="{8B4CADB1-06FB-4919-BBBF-31413F9371C6}"/>
              </a:ext>
            </a:extLst>
          </p:cNvPr>
          <p:cNvSpPr>
            <a:spLocks noGrp="1"/>
          </p:cNvSpPr>
          <p:nvPr>
            <p:ph type="sldNum" sz="quarter" idx="4"/>
          </p:nvPr>
        </p:nvSpPr>
        <p:spPr/>
        <p:txBody>
          <a:bodyPr/>
          <a:lstStyle/>
          <a:p>
            <a:fld id="{B9154E3B-2790-45AB-9A85-320C4C8F03EA}" type="slidenum">
              <a:rPr lang="ko-KR" altLang="en-US" smtClean="0"/>
              <a:t>24</a:t>
            </a:fld>
            <a:endParaRPr lang="ko-KR" altLang="en-US"/>
          </a:p>
        </p:txBody>
      </p:sp>
      <p:pic>
        <p:nvPicPr>
          <p:cNvPr id="3" name="오디오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28003411"/>
      </p:ext>
    </p:extLst>
  </p:cSld>
  <p:clrMapOvr>
    <a:masterClrMapping/>
  </p:clrMapOvr>
  <mc:AlternateContent xmlns:mc="http://schemas.openxmlformats.org/markup-compatibility/2006" xmlns:p14="http://schemas.microsoft.com/office/powerpoint/2010/main">
    <mc:Choice Requires="p14">
      <p:transition spd="slow" p14:dur="2000" advTm="60646"/>
    </mc:Choice>
    <mc:Fallback xmlns="">
      <p:transition spd="slow" advTm="60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Using Formula</a:t>
            </a:r>
            <a:br>
              <a:rPr lang="en-US" altLang="ko-KR" dirty="0"/>
            </a:br>
            <a:r>
              <a:rPr lang="ko-KR" altLang="en-US" sz="4000" dirty="0">
                <a:solidFill>
                  <a:schemeClr val="tx1">
                    <a:lumMod val="50000"/>
                    <a:lumOff val="50000"/>
                  </a:schemeClr>
                </a:solidFill>
                <a:latin typeface="나눔스퀘어" panose="020B0600000101010101" pitchFamily="50" charset="-127"/>
                <a:ea typeface="나눔스퀘어" panose="020B0600000101010101" pitchFamily="50" charset="-127"/>
              </a:rPr>
              <a:t>공식을 사용하는 방법</a:t>
            </a:r>
            <a:endParaRPr lang="ko-KR" altLang="en-US" dirty="0"/>
          </a:p>
        </p:txBody>
      </p:sp>
      <p:sp>
        <p:nvSpPr>
          <p:cNvPr id="3" name="내용 개체 틀 2"/>
          <p:cNvSpPr>
            <a:spLocks noGrp="1"/>
          </p:cNvSpPr>
          <p:nvPr>
            <p:ph idx="1"/>
          </p:nvPr>
        </p:nvSpPr>
        <p:spPr>
          <a:xfrm>
            <a:off x="2209800" y="1825624"/>
            <a:ext cx="9522618" cy="1235076"/>
          </a:xfrm>
        </p:spPr>
        <p:txBody>
          <a:bodyPr>
            <a:normAutofit/>
          </a:bodyPr>
          <a:lstStyle/>
          <a:p>
            <a:pPr>
              <a:lnSpc>
                <a:spcPct val="100000"/>
              </a:lnSpc>
              <a:spcBef>
                <a:spcPts val="0"/>
              </a:spcBef>
            </a:pPr>
            <a:r>
              <a:rPr lang="en-US" altLang="ko-KR" sz="1800" spc="-5" dirty="0">
                <a:latin typeface="나눔스퀘어" panose="020B0600000101010101" pitchFamily="50" charset="-127"/>
                <a:cs typeface="Arial"/>
              </a:rPr>
              <a:t>Ou</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put a</a:t>
            </a:r>
            <a:r>
              <a:rPr lang="en-US" altLang="ko-KR" sz="1800" dirty="0">
                <a:latin typeface="나눔스퀘어" panose="020B0600000101010101" pitchFamily="50" charset="-127"/>
                <a:cs typeface="Arial"/>
              </a:rPr>
              <a:t>s</a:t>
            </a:r>
            <a:r>
              <a:rPr lang="en-US" altLang="ko-KR" sz="1800" spc="-5" dirty="0">
                <a:latin typeface="나눔스퀘어" panose="020B0600000101010101" pitchFamily="50" charset="-127"/>
                <a:cs typeface="Arial"/>
              </a:rPr>
              <a:t> </a:t>
            </a:r>
            <a:r>
              <a:rPr lang="en-US" altLang="ko-KR" sz="1800" dirty="0">
                <a:latin typeface="나눔스퀘어" panose="020B0600000101010101" pitchFamily="50" charset="-127"/>
                <a:cs typeface="Arial"/>
              </a:rPr>
              <a:t>a</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f</a:t>
            </a:r>
            <a:r>
              <a:rPr lang="en-US" altLang="ko-KR" sz="1800" spc="-5" dirty="0">
                <a:latin typeface="나눔스퀘어" panose="020B0600000101010101" pitchFamily="50" charset="-127"/>
                <a:cs typeface="Arial"/>
              </a:rPr>
              <a:t>unc</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io</a:t>
            </a:r>
            <a:r>
              <a:rPr lang="en-US" altLang="ko-KR" sz="1800" dirty="0">
                <a:latin typeface="나눔스퀘어" panose="020B0600000101010101" pitchFamily="50" charset="-127"/>
                <a:cs typeface="Arial"/>
              </a:rPr>
              <a:t>n</a:t>
            </a:r>
            <a:r>
              <a:rPr lang="en-US" altLang="ko-KR" sz="1800" spc="-5" dirty="0">
                <a:latin typeface="나눔스퀘어" panose="020B0600000101010101" pitchFamily="50" charset="-127"/>
                <a:cs typeface="Arial"/>
              </a:rPr>
              <a:t> of </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h</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inpu</a:t>
            </a:r>
            <a:r>
              <a:rPr lang="en-US" altLang="ko-KR" sz="1800" spc="-10" dirty="0">
                <a:latin typeface="나눔스퀘어" panose="020B0600000101010101" pitchFamily="50" charset="-127"/>
                <a:cs typeface="Arial"/>
              </a:rPr>
              <a:t>t</a:t>
            </a:r>
            <a:r>
              <a:rPr lang="en-US" altLang="ko-KR" sz="1800" dirty="0">
                <a:latin typeface="나눔스퀘어" panose="020B0600000101010101" pitchFamily="50" charset="-127"/>
                <a:cs typeface="Arial"/>
              </a:rPr>
              <a:t>s</a:t>
            </a:r>
            <a:r>
              <a:rPr lang="en-US" altLang="ko-KR" sz="1800" spc="-5" dirty="0">
                <a:latin typeface="나눔스퀘어" panose="020B0600000101010101" pitchFamily="50" charset="-127"/>
                <a:cs typeface="Arial"/>
              </a:rPr>
              <a:t> an</a:t>
            </a:r>
            <a:r>
              <a:rPr lang="en-US" altLang="ko-KR" sz="1800" dirty="0">
                <a:latin typeface="나눔스퀘어" panose="020B0600000101010101" pitchFamily="50" charset="-127"/>
                <a:cs typeface="Arial"/>
              </a:rPr>
              <a:t>d</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h</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lin</a:t>
            </a:r>
            <a:r>
              <a:rPr lang="en-US" altLang="ko-KR" sz="1800" dirty="0">
                <a:latin typeface="나눔스퀘어" panose="020B0600000101010101" pitchFamily="50" charset="-127"/>
                <a:cs typeface="Arial"/>
              </a:rPr>
              <a:t>k</a:t>
            </a:r>
            <a:r>
              <a:rPr lang="en-US" altLang="ko-KR" sz="1800" spc="-5" dirty="0">
                <a:latin typeface="나눔스퀘어" panose="020B0600000101010101" pitchFamily="50" charset="-127"/>
                <a:cs typeface="Arial"/>
              </a:rPr>
              <a:t> weigh</a:t>
            </a:r>
            <a:r>
              <a:rPr lang="en-US" altLang="ko-KR" sz="1800" spc="-10" dirty="0">
                <a:latin typeface="나눔스퀘어" panose="020B0600000101010101" pitchFamily="50" charset="-127"/>
                <a:cs typeface="Arial"/>
              </a:rPr>
              <a:t>t</a:t>
            </a:r>
            <a:r>
              <a:rPr lang="en-US" altLang="ko-KR" sz="1800" dirty="0">
                <a:latin typeface="나눔스퀘어" panose="020B0600000101010101" pitchFamily="50" charset="-127"/>
                <a:cs typeface="Arial"/>
              </a:rPr>
              <a:t>s</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f</a:t>
            </a:r>
            <a:r>
              <a:rPr lang="en-US" altLang="ko-KR" sz="1800" spc="-5" dirty="0">
                <a:latin typeface="나눔스퀘어" panose="020B0600000101010101" pitchFamily="50" charset="-127"/>
                <a:cs typeface="Arial"/>
              </a:rPr>
              <a:t>o</a:t>
            </a:r>
            <a:r>
              <a:rPr lang="en-US" altLang="ko-KR" sz="1800" dirty="0">
                <a:latin typeface="나눔스퀘어" panose="020B0600000101010101" pitchFamily="50" charset="-127"/>
                <a:cs typeface="Arial"/>
              </a:rPr>
              <a:t>r</a:t>
            </a:r>
            <a:r>
              <a:rPr lang="en-US" altLang="ko-KR" sz="1800" spc="-5" dirty="0">
                <a:latin typeface="나눔스퀘어" panose="020B0600000101010101" pitchFamily="50" charset="-127"/>
                <a:cs typeface="Arial"/>
              </a:rPr>
              <a:t> </a:t>
            </a:r>
            <a:r>
              <a:rPr lang="en-US" altLang="ko-KR" sz="1800" dirty="0">
                <a:latin typeface="나눔스퀘어" panose="020B0600000101010101" pitchFamily="50" charset="-127"/>
                <a:cs typeface="Arial"/>
              </a:rPr>
              <a:t>a</a:t>
            </a:r>
            <a:r>
              <a:rPr lang="en-US" altLang="ko-KR" sz="1800" spc="-5" dirty="0">
                <a:latin typeface="나눔스퀘어" panose="020B0600000101010101" pitchFamily="50" charset="-127"/>
                <a:cs typeface="Arial"/>
              </a:rPr>
              <a:t> simpl</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neura</a:t>
            </a:r>
            <a:r>
              <a:rPr lang="en-US" altLang="ko-KR" sz="1800" dirty="0">
                <a:latin typeface="나눔스퀘어" panose="020B0600000101010101" pitchFamily="50" charset="-127"/>
                <a:cs typeface="Arial"/>
              </a:rPr>
              <a:t>l</a:t>
            </a:r>
            <a:r>
              <a:rPr lang="en-US" altLang="ko-KR" sz="1800" spc="-5" dirty="0">
                <a:latin typeface="나눔스퀘어" panose="020B0600000101010101" pitchFamily="50" charset="-127"/>
                <a:cs typeface="Arial"/>
              </a:rPr>
              <a:t> ne</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wor</a:t>
            </a:r>
            <a:r>
              <a:rPr lang="en-US" altLang="ko-KR" sz="1800" dirty="0">
                <a:latin typeface="나눔스퀘어" panose="020B0600000101010101" pitchFamily="50" charset="-127"/>
                <a:cs typeface="Arial"/>
              </a:rPr>
              <a:t>k</a:t>
            </a:r>
            <a:r>
              <a:rPr lang="en-US" altLang="ko-KR" sz="1800" spc="-5" dirty="0">
                <a:latin typeface="나눔스퀘어" panose="020B0600000101010101" pitchFamily="50" charset="-127"/>
                <a:cs typeface="Arial"/>
              </a:rPr>
              <a:t> with </a:t>
            </a:r>
            <a:r>
              <a:rPr lang="en-US" altLang="ko-KR" sz="1800" spc="-5" dirty="0">
                <a:solidFill>
                  <a:srgbClr val="FF0000"/>
                </a:solidFill>
                <a:latin typeface="나눔스퀘어" panose="020B0600000101010101" pitchFamily="50" charset="-127"/>
                <a:cs typeface="Arial"/>
              </a:rPr>
              <a:t>1 hidden layer </a:t>
            </a:r>
            <a:r>
              <a:rPr lang="en-US" altLang="ko-KR" sz="1800" spc="-5" dirty="0">
                <a:latin typeface="나눔스퀘어" panose="020B0600000101010101" pitchFamily="50" charset="-127"/>
                <a:cs typeface="Arial"/>
              </a:rPr>
              <a:t>of </a:t>
            </a:r>
            <a:r>
              <a:rPr lang="en-US" altLang="ko-KR" sz="1800" dirty="0">
                <a:solidFill>
                  <a:srgbClr val="FF0000"/>
                </a:solidFill>
                <a:latin typeface="나눔스퀘어" panose="020B0600000101010101" pitchFamily="50" charset="-127"/>
                <a:cs typeface="Arial"/>
              </a:rPr>
              <a:t>3 </a:t>
            </a:r>
            <a:r>
              <a:rPr lang="en-US" altLang="ko-KR" sz="1800" spc="-5" dirty="0">
                <a:solidFill>
                  <a:srgbClr val="FF0000"/>
                </a:solidFill>
                <a:latin typeface="나눔스퀘어" panose="020B0600000101010101" pitchFamily="50" charset="-127"/>
                <a:cs typeface="Arial"/>
              </a:rPr>
              <a:t>node</a:t>
            </a:r>
            <a:r>
              <a:rPr lang="en-US" altLang="ko-KR" sz="1800" dirty="0">
                <a:solidFill>
                  <a:srgbClr val="FF0000"/>
                </a:solidFill>
                <a:latin typeface="나눔스퀘어" panose="020B0600000101010101" pitchFamily="50" charset="-127"/>
                <a:cs typeface="Arial"/>
              </a:rPr>
              <a:t>s</a:t>
            </a:r>
            <a:r>
              <a:rPr lang="en-US" altLang="ko-KR" sz="1800" spc="-5" dirty="0">
                <a:solidFill>
                  <a:srgbClr val="FF0000"/>
                </a:solidFill>
                <a:latin typeface="나눔스퀘어" panose="020B0600000101010101" pitchFamily="50" charset="-127"/>
                <a:cs typeface="Arial"/>
              </a:rPr>
              <a:t> </a:t>
            </a:r>
            <a:r>
              <a:rPr lang="en-US" altLang="ko-KR" sz="1800" spc="-5" dirty="0">
                <a:latin typeface="나눔스퀘어" panose="020B0600000101010101" pitchFamily="50" charset="-127"/>
                <a:cs typeface="Arial"/>
              </a:rPr>
              <a:t>i</a:t>
            </a:r>
            <a:r>
              <a:rPr lang="en-US" altLang="ko-KR" sz="1800" dirty="0">
                <a:latin typeface="나눔스퀘어" panose="020B0600000101010101" pitchFamily="50" charset="-127"/>
                <a:cs typeface="Arial"/>
              </a:rPr>
              <a:t>n each l</a:t>
            </a:r>
            <a:r>
              <a:rPr lang="en-US" altLang="ko-KR" sz="1800" spc="-5" dirty="0">
                <a:latin typeface="나눔스퀘어" panose="020B0600000101010101" pitchFamily="50" charset="-127"/>
                <a:cs typeface="Arial"/>
              </a:rPr>
              <a:t>ayer.</a:t>
            </a:r>
          </a:p>
          <a:p>
            <a:pPr>
              <a:lnSpc>
                <a:spcPct val="100000"/>
              </a:lnSpc>
              <a:spcBef>
                <a:spcPts val="0"/>
              </a:spcBef>
            </a:pPr>
            <a:r>
              <a:rPr lang="ko-KR" altLang="en-US" sz="1800" spc="-5" dirty="0">
                <a:solidFill>
                  <a:schemeClr val="tx1">
                    <a:lumMod val="50000"/>
                    <a:lumOff val="50000"/>
                  </a:schemeClr>
                </a:solidFill>
                <a:latin typeface="나눔스퀘어" panose="020B0600000101010101" pitchFamily="50" charset="-127"/>
                <a:cs typeface="Arial"/>
              </a:rPr>
              <a:t>이 식은 </a:t>
            </a:r>
            <a:r>
              <a:rPr lang="en-US" altLang="ko-KR" sz="1800" spc="-5" dirty="0">
                <a:solidFill>
                  <a:schemeClr val="tx1">
                    <a:lumMod val="50000"/>
                    <a:lumOff val="50000"/>
                  </a:schemeClr>
                </a:solidFill>
                <a:latin typeface="나눔스퀘어" panose="020B0600000101010101" pitchFamily="50" charset="-127"/>
                <a:cs typeface="Arial"/>
              </a:rPr>
              <a:t>1</a:t>
            </a:r>
            <a:r>
              <a:rPr lang="ko-KR" altLang="en-US" sz="1800" spc="-5" dirty="0">
                <a:solidFill>
                  <a:schemeClr val="tx1">
                    <a:lumMod val="50000"/>
                    <a:lumOff val="50000"/>
                  </a:schemeClr>
                </a:solidFill>
                <a:latin typeface="나눔스퀘어" panose="020B0600000101010101" pitchFamily="50" charset="-127"/>
                <a:cs typeface="Arial"/>
              </a:rPr>
              <a:t>개의 은닉 계층을 가지며 각 계층이 </a:t>
            </a:r>
            <a:r>
              <a:rPr lang="en-US" altLang="ko-KR" sz="1800" spc="-5" dirty="0">
                <a:solidFill>
                  <a:schemeClr val="tx1">
                    <a:lumMod val="50000"/>
                    <a:lumOff val="50000"/>
                  </a:schemeClr>
                </a:solidFill>
                <a:latin typeface="나눔스퀘어" panose="020B0600000101010101" pitchFamily="50" charset="-127"/>
                <a:cs typeface="Arial"/>
              </a:rPr>
              <a:t>3</a:t>
            </a:r>
            <a:r>
              <a:rPr lang="ko-KR" altLang="en-US" sz="1800" spc="-5" dirty="0">
                <a:solidFill>
                  <a:schemeClr val="tx1">
                    <a:lumMod val="50000"/>
                    <a:lumOff val="50000"/>
                  </a:schemeClr>
                </a:solidFill>
                <a:latin typeface="나눔스퀘어" panose="020B0600000101010101" pitchFamily="50" charset="-127"/>
                <a:cs typeface="Arial"/>
              </a:rPr>
              <a:t>개 노드로 구성되는 간단한 신경망에서 출력 노드의 결과 값을 입력 노드와 가중치의 함수로 표현한 것입니다</a:t>
            </a:r>
            <a:r>
              <a:rPr lang="en-US" altLang="ko-KR" sz="1800" spc="-5" dirty="0">
                <a:solidFill>
                  <a:schemeClr val="tx1">
                    <a:lumMod val="50000"/>
                    <a:lumOff val="50000"/>
                  </a:schemeClr>
                </a:solidFill>
                <a:latin typeface="나눔스퀘어" panose="020B0600000101010101" pitchFamily="50" charset="-127"/>
                <a:cs typeface="Arial"/>
              </a:rPr>
              <a:t>.</a:t>
            </a:r>
            <a:r>
              <a:rPr lang="ko-KR" altLang="en-US" sz="1800" spc="-5" dirty="0">
                <a:solidFill>
                  <a:schemeClr val="tx1">
                    <a:lumMod val="50000"/>
                    <a:lumOff val="50000"/>
                  </a:schemeClr>
                </a:solidFill>
                <a:latin typeface="나눔스퀘어" panose="020B0600000101010101" pitchFamily="50" charset="-127"/>
                <a:cs typeface="Arial"/>
              </a:rPr>
              <a:t>  </a:t>
            </a:r>
            <a:endParaRPr lang="ko-KR" altLang="en-US" sz="1800" dirty="0">
              <a:solidFill>
                <a:schemeClr val="tx1">
                  <a:lumMod val="50000"/>
                  <a:lumOff val="50000"/>
                </a:schemeClr>
              </a:solidFill>
              <a:latin typeface="나눔스퀘어" panose="020B0600000101010101" pitchFamily="50" charset="-127"/>
            </a:endParaRPr>
          </a:p>
          <a:p>
            <a:pPr>
              <a:lnSpc>
                <a:spcPct val="100000"/>
              </a:lnSpc>
              <a:spcBef>
                <a:spcPts val="0"/>
              </a:spcBef>
            </a:pPr>
            <a:endParaRPr lang="ko-KR" altLang="en-US" sz="1800" dirty="0"/>
          </a:p>
          <a:p>
            <a:pPr>
              <a:lnSpc>
                <a:spcPct val="100000"/>
              </a:lnSpc>
              <a:spcBef>
                <a:spcPts val="0"/>
              </a:spcBef>
            </a:pPr>
            <a:endParaRPr lang="ko-KR" altLang="en-US" sz="1800" dirty="0"/>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25</a:t>
            </a:fld>
            <a:endParaRPr lang="ko-KR" altLang="en-US"/>
          </a:p>
        </p:txBody>
      </p:sp>
      <p:pic>
        <p:nvPicPr>
          <p:cNvPr id="5" name="내용 개체 틀 4">
            <a:extLst>
              <a:ext uri="{FF2B5EF4-FFF2-40B4-BE49-F238E27FC236}">
                <a16:creationId xmlns:a16="http://schemas.microsoft.com/office/drawing/2014/main" id="{D31F34C9-B6E9-4370-9242-5D99B00B8F58}"/>
              </a:ext>
            </a:extLst>
          </p:cNvPr>
          <p:cNvPicPr>
            <a:picLocks noChangeAspect="1"/>
          </p:cNvPicPr>
          <p:nvPr/>
        </p:nvPicPr>
        <p:blipFill>
          <a:blip r:embed="rId5"/>
          <a:stretch>
            <a:fillRect/>
          </a:stretch>
        </p:blipFill>
        <p:spPr>
          <a:xfrm>
            <a:off x="1831180" y="2961005"/>
            <a:ext cx="9901238" cy="3617595"/>
          </a:xfrm>
          <a:prstGeom prst="rect">
            <a:avLst/>
          </a:prstGeom>
        </p:spPr>
      </p:pic>
      <p:pic>
        <p:nvPicPr>
          <p:cNvPr id="6" name="오디오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89650"/>
            <a:ext cx="609600" cy="609600"/>
          </a:xfrm>
          <a:prstGeom prst="rect">
            <a:avLst/>
          </a:prstGeom>
        </p:spPr>
      </p:pic>
    </p:spTree>
    <p:extLst>
      <p:ext uri="{BB962C8B-B14F-4D97-AF65-F5344CB8AC3E}">
        <p14:creationId xmlns:p14="http://schemas.microsoft.com/office/powerpoint/2010/main" val="1273682059"/>
      </p:ext>
    </p:extLst>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Brute Force</a:t>
            </a:r>
            <a:br>
              <a:rPr lang="en-US" altLang="ko-KR" dirty="0"/>
            </a:br>
            <a:r>
              <a:rPr lang="ko-KR" altLang="en-US" sz="4000" dirty="0">
                <a:solidFill>
                  <a:schemeClr val="tx1">
                    <a:lumMod val="50000"/>
                    <a:lumOff val="50000"/>
                  </a:schemeClr>
                </a:solidFill>
                <a:latin typeface="나눔스퀘어" panose="020B0600000101010101" pitchFamily="50" charset="-127"/>
                <a:ea typeface="나눔스퀘어" panose="020B0600000101010101" pitchFamily="50" charset="-127"/>
              </a:rPr>
              <a:t>무차별</a:t>
            </a:r>
            <a:r>
              <a:rPr lang="en-US" altLang="ko-KR" sz="40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4000" dirty="0">
                <a:solidFill>
                  <a:schemeClr val="tx1">
                    <a:lumMod val="50000"/>
                    <a:lumOff val="50000"/>
                  </a:schemeClr>
                </a:solidFill>
                <a:latin typeface="나눔스퀘어" panose="020B0600000101010101" pitchFamily="50" charset="-127"/>
                <a:ea typeface="나눔스퀘어" panose="020B0600000101010101" pitchFamily="50" charset="-127"/>
              </a:rPr>
              <a:t>대입 방법</a:t>
            </a:r>
            <a:endParaRPr lang="ko-KR" altLang="en-US" sz="36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sp>
        <p:nvSpPr>
          <p:cNvPr id="3" name="내용 개체 틀 2"/>
          <p:cNvSpPr>
            <a:spLocks noGrp="1"/>
          </p:cNvSpPr>
          <p:nvPr>
            <p:ph idx="1"/>
          </p:nvPr>
        </p:nvSpPr>
        <p:spPr>
          <a:xfrm>
            <a:off x="2209800" y="1825624"/>
            <a:ext cx="9982200" cy="4752976"/>
          </a:xfrm>
        </p:spPr>
        <p:txBody>
          <a:bodyPr>
            <a:normAutofit lnSpcReduction="10000"/>
          </a:bodyPr>
          <a:lstStyle/>
          <a:p>
            <a:pPr>
              <a:lnSpc>
                <a:spcPct val="100000"/>
              </a:lnSpc>
              <a:spcBef>
                <a:spcPts val="0"/>
              </a:spcBef>
            </a:pPr>
            <a:r>
              <a:rPr lang="en-US" altLang="ko-KR" sz="2400" spc="-5" dirty="0">
                <a:latin typeface="나눔스퀘어" panose="020B0600000101010101" pitchFamily="50" charset="-127"/>
                <a:cs typeface="Arial"/>
              </a:rPr>
              <a:t>Eac</a:t>
            </a:r>
            <a:r>
              <a:rPr lang="en-US" altLang="ko-KR" sz="2400" dirty="0">
                <a:latin typeface="나눔스퀘어" panose="020B0600000101010101" pitchFamily="50" charset="-127"/>
                <a:cs typeface="Arial"/>
              </a:rPr>
              <a:t>h</a:t>
            </a:r>
            <a:r>
              <a:rPr lang="en-US" altLang="ko-KR" sz="2400" spc="-5" dirty="0">
                <a:latin typeface="나눔스퀘어" panose="020B0600000101010101" pitchFamily="50" charset="-127"/>
                <a:cs typeface="Arial"/>
              </a:rPr>
              <a:t> weight coul</a:t>
            </a:r>
            <a:r>
              <a:rPr lang="en-US" altLang="ko-KR" sz="2400" dirty="0">
                <a:latin typeface="나눔스퀘어" panose="020B0600000101010101" pitchFamily="50" charset="-127"/>
                <a:cs typeface="Arial"/>
              </a:rPr>
              <a:t>d</a:t>
            </a:r>
            <a:r>
              <a:rPr lang="en-US" altLang="ko-KR" sz="2400" spc="-5" dirty="0">
                <a:latin typeface="나눔스퀘어" panose="020B0600000101010101" pitchFamily="50" charset="-127"/>
                <a:cs typeface="Arial"/>
              </a:rPr>
              <a:t> hav</a:t>
            </a:r>
            <a:r>
              <a:rPr lang="en-US" altLang="ko-KR" sz="2400" dirty="0">
                <a:latin typeface="나눔스퀘어" panose="020B0600000101010101" pitchFamily="50" charset="-127"/>
                <a:cs typeface="Arial"/>
              </a:rPr>
              <a:t>e </a:t>
            </a:r>
            <a:r>
              <a:rPr lang="en-US" altLang="ko-KR" sz="2400" spc="-5" dirty="0">
                <a:latin typeface="나눔스퀘어" panose="020B0600000101010101" pitchFamily="50" charset="-127"/>
                <a:cs typeface="Arial"/>
              </a:rPr>
              <a:t>100</a:t>
            </a:r>
            <a:r>
              <a:rPr lang="en-US" altLang="ko-KR" sz="2400" dirty="0">
                <a:latin typeface="나눔스퀘어" panose="020B0600000101010101" pitchFamily="50" charset="-127"/>
                <a:cs typeface="Arial"/>
              </a:rPr>
              <a:t>0</a:t>
            </a:r>
            <a:r>
              <a:rPr lang="en-US" altLang="ko-KR" sz="2400" spc="-5" dirty="0">
                <a:latin typeface="나눔스퀘어" panose="020B0600000101010101" pitchFamily="50" charset="-127"/>
                <a:cs typeface="Arial"/>
              </a:rPr>
              <a:t> possibili</a:t>
            </a:r>
            <a:r>
              <a:rPr lang="en-US" altLang="ko-KR" sz="2400" spc="-10" dirty="0">
                <a:latin typeface="나눔스퀘어" panose="020B0600000101010101" pitchFamily="50" charset="-127"/>
                <a:cs typeface="Arial"/>
              </a:rPr>
              <a:t>t</a:t>
            </a:r>
            <a:r>
              <a:rPr lang="en-US" altLang="ko-KR" sz="2400" spc="-5" dirty="0">
                <a:latin typeface="나눔스퀘어" panose="020B0600000101010101" pitchFamily="50" charset="-127"/>
                <a:cs typeface="Arial"/>
              </a:rPr>
              <a:t>ie</a:t>
            </a:r>
            <a:r>
              <a:rPr lang="en-US" altLang="ko-KR" sz="2400" dirty="0">
                <a:latin typeface="나눔스퀘어" panose="020B0600000101010101" pitchFamily="50" charset="-127"/>
                <a:cs typeface="Arial"/>
              </a:rPr>
              <a:t>s</a:t>
            </a:r>
            <a:r>
              <a:rPr lang="en-US" altLang="ko-KR" sz="2400" spc="-5" dirty="0">
                <a:latin typeface="나눔스퀘어" panose="020B0600000101010101" pitchFamily="50" charset="-127"/>
                <a:cs typeface="Arial"/>
              </a:rPr>
              <a:t> be</a:t>
            </a:r>
            <a:r>
              <a:rPr lang="en-US" altLang="ko-KR" sz="2400" spc="-10" dirty="0">
                <a:latin typeface="나눔스퀘어" panose="020B0600000101010101" pitchFamily="50" charset="-127"/>
                <a:cs typeface="Arial"/>
              </a:rPr>
              <a:t>t</a:t>
            </a:r>
            <a:r>
              <a:rPr lang="en-US" altLang="ko-KR" sz="2400" spc="-5" dirty="0">
                <a:latin typeface="나눔스퀘어" panose="020B0600000101010101" pitchFamily="50" charset="-127"/>
                <a:cs typeface="Arial"/>
              </a:rPr>
              <a:t>wee</a:t>
            </a:r>
            <a:r>
              <a:rPr lang="en-US" altLang="ko-KR" sz="2400" dirty="0">
                <a:latin typeface="나눔스퀘어" panose="020B0600000101010101" pitchFamily="50" charset="-127"/>
                <a:cs typeface="Arial"/>
              </a:rPr>
              <a:t>n</a:t>
            </a:r>
            <a:r>
              <a:rPr lang="en-US" altLang="ko-KR" sz="2400" spc="-5" dirty="0">
                <a:latin typeface="나눔스퀘어" panose="020B0600000101010101" pitchFamily="50" charset="-127"/>
                <a:cs typeface="Arial"/>
              </a:rPr>
              <a:t> ­</a:t>
            </a:r>
            <a:r>
              <a:rPr lang="en-US" altLang="ko-KR" sz="2400" dirty="0">
                <a:latin typeface="나눔스퀘어" panose="020B0600000101010101" pitchFamily="50" charset="-127"/>
                <a:cs typeface="Arial"/>
              </a:rPr>
              <a:t>1</a:t>
            </a:r>
            <a:r>
              <a:rPr lang="en-US" altLang="ko-KR" sz="2400" spc="-5" dirty="0">
                <a:latin typeface="나눔스퀘어" panose="020B0600000101010101" pitchFamily="50" charset="-127"/>
                <a:cs typeface="Arial"/>
              </a:rPr>
              <a:t> an</a:t>
            </a:r>
            <a:r>
              <a:rPr lang="en-US" altLang="ko-KR" sz="2400" dirty="0">
                <a:latin typeface="나눔스퀘어" panose="020B0600000101010101" pitchFamily="50" charset="-127"/>
                <a:cs typeface="Arial"/>
              </a:rPr>
              <a:t>d</a:t>
            </a:r>
            <a:r>
              <a:rPr lang="en-US" altLang="ko-KR" sz="2400" spc="-5" dirty="0">
                <a:latin typeface="나눔스퀘어" panose="020B0600000101010101" pitchFamily="50" charset="-127"/>
                <a:cs typeface="Arial"/>
              </a:rPr>
              <a:t> </a:t>
            </a:r>
            <a:r>
              <a:rPr lang="en-US" altLang="ko-KR" sz="2400" spc="-15" dirty="0">
                <a:latin typeface="나눔스퀘어" panose="020B0600000101010101" pitchFamily="50" charset="-127"/>
                <a:cs typeface="Arial"/>
              </a:rPr>
              <a:t>+</a:t>
            </a:r>
            <a:r>
              <a:rPr lang="en-US" altLang="ko-KR" sz="2400" spc="-5" dirty="0">
                <a:latin typeface="나눔스퀘어" panose="020B0600000101010101" pitchFamily="50" charset="-127"/>
                <a:cs typeface="Arial"/>
              </a:rPr>
              <a:t>1</a:t>
            </a:r>
          </a:p>
          <a:p>
            <a:pPr>
              <a:lnSpc>
                <a:spcPct val="100000"/>
              </a:lnSpc>
              <a:spcBef>
                <a:spcPts val="0"/>
              </a:spcBef>
            </a:pPr>
            <a:r>
              <a:rPr lang="en-US" altLang="ko-KR" sz="2000" dirty="0">
                <a:solidFill>
                  <a:schemeClr val="tx1">
                    <a:lumMod val="50000"/>
                    <a:lumOff val="50000"/>
                  </a:schemeClr>
                </a:solidFill>
                <a:latin typeface="나눔스퀘어" panose="020B0600000101010101" pitchFamily="50" charset="-127"/>
              </a:rPr>
              <a:t>(</a:t>
            </a:r>
            <a:r>
              <a:rPr lang="ko-KR" altLang="en-US" sz="2000" dirty="0">
                <a:solidFill>
                  <a:schemeClr val="tx1">
                    <a:lumMod val="50000"/>
                    <a:lumOff val="50000"/>
                  </a:schemeClr>
                </a:solidFill>
                <a:latin typeface="나눔스퀘어" panose="020B0600000101010101" pitchFamily="50" charset="-127"/>
              </a:rPr>
              <a:t>예</a:t>
            </a:r>
            <a:r>
              <a:rPr lang="en-US" altLang="ko-KR" sz="2000" dirty="0">
                <a:solidFill>
                  <a:schemeClr val="tx1">
                    <a:lumMod val="50000"/>
                    <a:lumOff val="50000"/>
                  </a:schemeClr>
                </a:solidFill>
                <a:latin typeface="나눔스퀘어" panose="020B0600000101010101" pitchFamily="50" charset="-127"/>
              </a:rPr>
              <a:t>) </a:t>
            </a:r>
            <a:r>
              <a:rPr lang="ko-KR" altLang="en-US" sz="2000" dirty="0">
                <a:solidFill>
                  <a:schemeClr val="tx1">
                    <a:lumMod val="50000"/>
                    <a:lumOff val="50000"/>
                  </a:schemeClr>
                </a:solidFill>
                <a:latin typeface="나눔스퀘어" panose="020B0600000101010101" pitchFamily="50" charset="-127"/>
              </a:rPr>
              <a:t>가중치가 </a:t>
            </a:r>
            <a:r>
              <a:rPr lang="en-US" altLang="ko-KR" sz="2000" dirty="0">
                <a:solidFill>
                  <a:schemeClr val="tx1">
                    <a:lumMod val="50000"/>
                    <a:lumOff val="50000"/>
                  </a:schemeClr>
                </a:solidFill>
                <a:latin typeface="나눔스퀘어" panose="020B0600000101010101" pitchFamily="50" charset="-127"/>
              </a:rPr>
              <a:t>-1~1 </a:t>
            </a:r>
            <a:r>
              <a:rPr lang="ko-KR" altLang="en-US" sz="2000" dirty="0">
                <a:solidFill>
                  <a:schemeClr val="tx1">
                    <a:lumMod val="50000"/>
                    <a:lumOff val="50000"/>
                  </a:schemeClr>
                </a:solidFill>
                <a:latin typeface="나눔스퀘어" panose="020B0600000101010101" pitchFamily="50" charset="-127"/>
              </a:rPr>
              <a:t>사이의 </a:t>
            </a:r>
            <a:r>
              <a:rPr lang="en-US" altLang="ko-KR" sz="2000" dirty="0">
                <a:solidFill>
                  <a:schemeClr val="tx1">
                    <a:lumMod val="50000"/>
                    <a:lumOff val="50000"/>
                  </a:schemeClr>
                </a:solidFill>
                <a:latin typeface="나눔스퀘어" panose="020B0600000101010101" pitchFamily="50" charset="-127"/>
              </a:rPr>
              <a:t>1000</a:t>
            </a:r>
            <a:r>
              <a:rPr lang="ko-KR" altLang="en-US" sz="2000" dirty="0">
                <a:solidFill>
                  <a:schemeClr val="tx1">
                    <a:lumMod val="50000"/>
                    <a:lumOff val="50000"/>
                  </a:schemeClr>
                </a:solidFill>
                <a:latin typeface="나눔스퀘어" panose="020B0600000101010101" pitchFamily="50" charset="-127"/>
              </a:rPr>
              <a:t>가지 값 중 하나일 때</a:t>
            </a:r>
            <a:endParaRPr lang="en-US" altLang="ko-KR" sz="2000" dirty="0">
              <a:solidFill>
                <a:schemeClr val="tx1">
                  <a:lumMod val="50000"/>
                  <a:lumOff val="50000"/>
                </a:schemeClr>
              </a:solidFill>
              <a:latin typeface="나눔스퀘어" panose="020B0600000101010101" pitchFamily="50" charset="-127"/>
            </a:endParaRPr>
          </a:p>
          <a:p>
            <a:pPr>
              <a:lnSpc>
                <a:spcPct val="100000"/>
              </a:lnSpc>
              <a:spcBef>
                <a:spcPts val="0"/>
              </a:spcBef>
            </a:pPr>
            <a:endParaRPr lang="en-US" altLang="ko-KR" sz="2400" dirty="0">
              <a:latin typeface="나눔스퀘어" panose="020B0600000101010101" pitchFamily="50" charset="-127"/>
            </a:endParaRPr>
          </a:p>
          <a:p>
            <a:pPr lvl="1"/>
            <a:r>
              <a:rPr lang="en-US" altLang="ko-KR" sz="2000" spc="-15" dirty="0">
                <a:latin typeface="나눔스퀘어" panose="020B0600000101010101" pitchFamily="50" charset="-127"/>
                <a:cs typeface="Arial"/>
              </a:rPr>
              <a:t>F</a:t>
            </a:r>
            <a:r>
              <a:rPr lang="en-US" altLang="ko-KR" sz="2000" spc="-5" dirty="0">
                <a:latin typeface="나눔스퀘어" panose="020B0600000101010101" pitchFamily="50" charset="-127"/>
                <a:cs typeface="Arial"/>
              </a:rPr>
              <a:t>o</a:t>
            </a:r>
            <a:r>
              <a:rPr lang="en-US" altLang="ko-KR" sz="2000" dirty="0">
                <a:latin typeface="나눔스퀘어" panose="020B0600000101010101" pitchFamily="50" charset="-127"/>
                <a:cs typeface="Arial"/>
              </a:rPr>
              <a:t>r</a:t>
            </a:r>
            <a:r>
              <a:rPr lang="en-US" altLang="ko-KR" sz="2000" spc="-5" dirty="0">
                <a:latin typeface="나눔스퀘어" panose="020B0600000101010101" pitchFamily="50" charset="-127"/>
                <a:cs typeface="Arial"/>
              </a:rPr>
              <a:t> </a:t>
            </a:r>
            <a:r>
              <a:rPr lang="en-US" altLang="ko-KR" sz="2000" dirty="0">
                <a:latin typeface="나눔스퀘어" panose="020B0600000101010101" pitchFamily="50" charset="-127"/>
                <a:cs typeface="Arial"/>
              </a:rPr>
              <a:t>a</a:t>
            </a:r>
            <a:r>
              <a:rPr lang="en-US" altLang="ko-KR" sz="2000" spc="-5" dirty="0">
                <a:latin typeface="나눔스퀘어" panose="020B0600000101010101" pitchFamily="50" charset="-127"/>
                <a:cs typeface="Arial"/>
              </a:rPr>
              <a:t> </a:t>
            </a:r>
            <a:r>
              <a:rPr lang="en-US" altLang="ko-KR" sz="2000" dirty="0">
                <a:latin typeface="나눔스퀘어" panose="020B0600000101010101" pitchFamily="50" charset="-127"/>
                <a:cs typeface="Arial"/>
              </a:rPr>
              <a:t>3 </a:t>
            </a:r>
            <a:r>
              <a:rPr lang="en-US" altLang="ko-KR" sz="2000" spc="-5" dirty="0">
                <a:latin typeface="나눔스퀘어" panose="020B0600000101010101" pitchFamily="50" charset="-127"/>
                <a:cs typeface="Arial"/>
              </a:rPr>
              <a:t>laye</a:t>
            </a:r>
            <a:r>
              <a:rPr lang="en-US" altLang="ko-KR" sz="2000" dirty="0">
                <a:latin typeface="나눔스퀘어" panose="020B0600000101010101" pitchFamily="50" charset="-127"/>
                <a:cs typeface="Arial"/>
              </a:rPr>
              <a:t>r</a:t>
            </a:r>
            <a:r>
              <a:rPr lang="en-US" altLang="ko-KR" sz="2000" spc="-5" dirty="0">
                <a:latin typeface="나눔스퀘어" panose="020B0600000101010101" pitchFamily="50" charset="-127"/>
                <a:cs typeface="Arial"/>
              </a:rPr>
              <a:t> neura</a:t>
            </a:r>
            <a:r>
              <a:rPr lang="en-US" altLang="ko-KR" sz="2000" dirty="0">
                <a:latin typeface="나눔스퀘어" panose="020B0600000101010101" pitchFamily="50" charset="-127"/>
                <a:cs typeface="Arial"/>
              </a:rPr>
              <a:t>l</a:t>
            </a:r>
            <a:r>
              <a:rPr lang="en-US" altLang="ko-KR" sz="2000" spc="-5" dirty="0">
                <a:latin typeface="나눔스퀘어" panose="020B0600000101010101" pitchFamily="50" charset="-127"/>
                <a:cs typeface="Arial"/>
              </a:rPr>
              <a:t> ne</a:t>
            </a:r>
            <a:r>
              <a:rPr lang="en-US" altLang="ko-KR" sz="2000" spc="-10" dirty="0">
                <a:latin typeface="나눔스퀘어" panose="020B0600000101010101" pitchFamily="50" charset="-127"/>
                <a:cs typeface="Arial"/>
              </a:rPr>
              <a:t>t</a:t>
            </a:r>
            <a:r>
              <a:rPr lang="en-US" altLang="ko-KR" sz="2000" spc="-5" dirty="0">
                <a:latin typeface="나눔스퀘어" panose="020B0600000101010101" pitchFamily="50" charset="-127"/>
                <a:cs typeface="Arial"/>
              </a:rPr>
              <a:t>wor</a:t>
            </a:r>
            <a:r>
              <a:rPr lang="en-US" altLang="ko-KR" sz="2000" dirty="0">
                <a:latin typeface="나눔스퀘어" panose="020B0600000101010101" pitchFamily="50" charset="-127"/>
                <a:cs typeface="Arial"/>
              </a:rPr>
              <a:t>k</a:t>
            </a:r>
            <a:r>
              <a:rPr lang="en-US" altLang="ko-KR" sz="2000" spc="-5" dirty="0">
                <a:latin typeface="나눔스퀘어" panose="020B0600000101010101" pitchFamily="50" charset="-127"/>
                <a:cs typeface="Arial"/>
              </a:rPr>
              <a:t> wi</a:t>
            </a:r>
            <a:r>
              <a:rPr lang="en-US" altLang="ko-KR" sz="2000" spc="-10" dirty="0">
                <a:latin typeface="나눔스퀘어" panose="020B0600000101010101" pitchFamily="50" charset="-127"/>
                <a:cs typeface="Arial"/>
              </a:rPr>
              <a:t>t</a:t>
            </a:r>
            <a:r>
              <a:rPr lang="en-US" altLang="ko-KR" sz="2000" dirty="0">
                <a:latin typeface="나눔스퀘어" panose="020B0600000101010101" pitchFamily="50" charset="-127"/>
                <a:cs typeface="Arial"/>
              </a:rPr>
              <a:t>h</a:t>
            </a:r>
            <a:r>
              <a:rPr lang="en-US" altLang="ko-KR" sz="2000" spc="-5" dirty="0">
                <a:latin typeface="나눔스퀘어" panose="020B0600000101010101" pitchFamily="50" charset="-127"/>
                <a:cs typeface="Arial"/>
              </a:rPr>
              <a:t> </a:t>
            </a:r>
            <a:r>
              <a:rPr lang="en-US" altLang="ko-KR" sz="2000" dirty="0">
                <a:latin typeface="나눔스퀘어" panose="020B0600000101010101" pitchFamily="50" charset="-127"/>
                <a:cs typeface="Arial"/>
              </a:rPr>
              <a:t>3</a:t>
            </a:r>
            <a:r>
              <a:rPr lang="en-US" altLang="ko-KR" sz="2000" spc="-5" dirty="0">
                <a:latin typeface="나눔스퀘어" panose="020B0600000101010101" pitchFamily="50" charset="-127"/>
                <a:cs typeface="Arial"/>
              </a:rPr>
              <a:t> node</a:t>
            </a:r>
            <a:r>
              <a:rPr lang="en-US" altLang="ko-KR" sz="2000" dirty="0">
                <a:latin typeface="나눔스퀘어" panose="020B0600000101010101" pitchFamily="50" charset="-127"/>
                <a:cs typeface="Arial"/>
              </a:rPr>
              <a:t>s</a:t>
            </a:r>
            <a:r>
              <a:rPr lang="en-US" altLang="ko-KR" sz="2000" spc="-5" dirty="0">
                <a:latin typeface="나눔스퀘어" panose="020B0600000101010101" pitchFamily="50" charset="-127"/>
                <a:cs typeface="Arial"/>
              </a:rPr>
              <a:t> i</a:t>
            </a:r>
            <a:r>
              <a:rPr lang="en-US" altLang="ko-KR" sz="2000" dirty="0">
                <a:latin typeface="나눔스퀘어" panose="020B0600000101010101" pitchFamily="50" charset="-127"/>
                <a:cs typeface="Arial"/>
              </a:rPr>
              <a:t>n</a:t>
            </a:r>
            <a:r>
              <a:rPr lang="en-US" altLang="ko-KR" sz="2000" spc="-5" dirty="0">
                <a:latin typeface="나눔스퀘어" panose="020B0600000101010101" pitchFamily="50" charset="-127"/>
                <a:cs typeface="Arial"/>
              </a:rPr>
              <a:t> eac</a:t>
            </a:r>
            <a:r>
              <a:rPr lang="en-US" altLang="ko-KR" sz="2000" dirty="0">
                <a:latin typeface="나눔스퀘어" panose="020B0600000101010101" pitchFamily="50" charset="-127"/>
                <a:cs typeface="Arial"/>
              </a:rPr>
              <a:t>h</a:t>
            </a:r>
            <a:r>
              <a:rPr lang="en-US" altLang="ko-KR" sz="2000" spc="-5" dirty="0">
                <a:latin typeface="나눔스퀘어" panose="020B0600000101010101" pitchFamily="50" charset="-127"/>
                <a:cs typeface="Arial"/>
              </a:rPr>
              <a:t> layer (</a:t>
            </a:r>
            <a:r>
              <a:rPr lang="en-US" altLang="ko-KR" sz="1800" spc="-5" dirty="0">
                <a:solidFill>
                  <a:schemeClr val="tx1">
                    <a:lumMod val="50000"/>
                    <a:lumOff val="50000"/>
                  </a:schemeClr>
                </a:solidFill>
                <a:latin typeface="나눔스퀘어" panose="020B0600000101010101" pitchFamily="50" charset="-127"/>
                <a:cs typeface="Arial"/>
              </a:rPr>
              <a:t>3</a:t>
            </a:r>
            <a:r>
              <a:rPr lang="ko-KR" altLang="en-US" sz="1800" spc="-5" dirty="0">
                <a:solidFill>
                  <a:schemeClr val="tx1">
                    <a:lumMod val="50000"/>
                    <a:lumOff val="50000"/>
                  </a:schemeClr>
                </a:solidFill>
                <a:latin typeface="나눔스퀘어" panose="020B0600000101010101" pitchFamily="50" charset="-127"/>
                <a:cs typeface="Arial"/>
              </a:rPr>
              <a:t>계층 각 </a:t>
            </a:r>
            <a:r>
              <a:rPr lang="en-US" altLang="ko-KR" sz="1800" dirty="0">
                <a:solidFill>
                  <a:schemeClr val="tx1">
                    <a:lumMod val="50000"/>
                    <a:lumOff val="50000"/>
                  </a:schemeClr>
                </a:solidFill>
                <a:latin typeface="나눔스퀘어" panose="020B0600000101010101" pitchFamily="50" charset="-127"/>
              </a:rPr>
              <a:t>3</a:t>
            </a:r>
            <a:r>
              <a:rPr lang="ko-KR" altLang="en-US" sz="1800" dirty="0">
                <a:solidFill>
                  <a:schemeClr val="tx1">
                    <a:lumMod val="50000"/>
                    <a:lumOff val="50000"/>
                  </a:schemeClr>
                </a:solidFill>
                <a:latin typeface="나눔스퀘어" panose="020B0600000101010101" pitchFamily="50" charset="-127"/>
              </a:rPr>
              <a:t>개 노드</a:t>
            </a:r>
            <a:r>
              <a:rPr lang="en-US" altLang="ko-KR" sz="1800" dirty="0">
                <a:solidFill>
                  <a:schemeClr val="tx1">
                    <a:lumMod val="50000"/>
                    <a:lumOff val="50000"/>
                  </a:schemeClr>
                </a:solidFill>
                <a:latin typeface="나눔스퀘어" panose="020B0600000101010101" pitchFamily="50" charset="-127"/>
              </a:rPr>
              <a:t>)</a:t>
            </a:r>
          </a:p>
          <a:p>
            <a:pPr lvl="2"/>
            <a:r>
              <a:rPr lang="en-US" altLang="ko-KR" sz="1800" dirty="0">
                <a:latin typeface="나눔스퀘어" panose="020B0600000101010101" pitchFamily="50" charset="-127"/>
              </a:rPr>
              <a:t>3*3*2=18</a:t>
            </a:r>
            <a:r>
              <a:rPr lang="ko-KR" altLang="en-US" sz="1800" dirty="0">
                <a:latin typeface="나눔스퀘어" panose="020B0600000101010101" pitchFamily="50" charset="-127"/>
              </a:rPr>
              <a:t>개 </a:t>
            </a:r>
            <a:r>
              <a:rPr lang="en-US" altLang="ko-KR" sz="1800" dirty="0">
                <a:latin typeface="나눔스퀘어" panose="020B0600000101010101" pitchFamily="50" charset="-127"/>
              </a:rPr>
              <a:t>weights (3 inputs * 3 </a:t>
            </a:r>
            <a:r>
              <a:rPr lang="en-US" altLang="ko-KR" sz="1800" dirty="0" err="1">
                <a:latin typeface="나눔스퀘어" panose="020B0600000101010101" pitchFamily="50" charset="-127"/>
              </a:rPr>
              <a:t>Wij</a:t>
            </a:r>
            <a:r>
              <a:rPr lang="en-US" altLang="ko-KR" sz="1800" dirty="0">
                <a:latin typeface="나눔스퀘어" panose="020B0600000101010101" pitchFamily="50" charset="-127"/>
              </a:rPr>
              <a:t> + 3 hidden outputs * </a:t>
            </a:r>
            <a:r>
              <a:rPr lang="en-US" altLang="ko-KR" sz="1800" dirty="0" err="1">
                <a:latin typeface="나눔스퀘어" panose="020B0600000101010101" pitchFamily="50" charset="-127"/>
              </a:rPr>
              <a:t>Wjk</a:t>
            </a:r>
            <a:r>
              <a:rPr lang="en-US" altLang="ko-KR" sz="1800" dirty="0">
                <a:latin typeface="나눔스퀘어" panose="020B0600000101010101" pitchFamily="50" charset="-127"/>
              </a:rPr>
              <a:t>)</a:t>
            </a:r>
          </a:p>
          <a:p>
            <a:pPr lvl="2"/>
            <a:r>
              <a:rPr lang="en-US" altLang="ko-KR" sz="1800" dirty="0">
                <a:latin typeface="나눔스퀘어" panose="020B0600000101010101" pitchFamily="50" charset="-127"/>
              </a:rPr>
              <a:t>18*1,000=18,000 weight possibility test</a:t>
            </a:r>
          </a:p>
          <a:p>
            <a:pPr lvl="2"/>
            <a:endParaRPr lang="en-US" altLang="ko-KR" sz="1800" dirty="0">
              <a:latin typeface="나눔스퀘어" panose="020B0600000101010101" pitchFamily="50" charset="-127"/>
            </a:endParaRPr>
          </a:p>
          <a:p>
            <a:pPr lvl="1"/>
            <a:r>
              <a:rPr lang="en-US" altLang="ko-KR" sz="2000" spc="-5" dirty="0">
                <a:latin typeface="나눔스퀘어" panose="020B0600000101010101" pitchFamily="50" charset="-127"/>
                <a:cs typeface="Arial"/>
              </a:rPr>
              <a:t>For a 3 layer neura</a:t>
            </a:r>
            <a:r>
              <a:rPr lang="en-US" altLang="ko-KR" sz="2000" dirty="0">
                <a:latin typeface="나눔스퀘어" panose="020B0600000101010101" pitchFamily="50" charset="-127"/>
                <a:cs typeface="Arial"/>
              </a:rPr>
              <a:t>l</a:t>
            </a:r>
            <a:r>
              <a:rPr lang="en-US" altLang="ko-KR" sz="2000" spc="-5" dirty="0">
                <a:latin typeface="나눔스퀘어" panose="020B0600000101010101" pitchFamily="50" charset="-127"/>
                <a:cs typeface="Arial"/>
              </a:rPr>
              <a:t> ne</a:t>
            </a:r>
            <a:r>
              <a:rPr lang="en-US" altLang="ko-KR" sz="2000" spc="-10" dirty="0">
                <a:latin typeface="나눔스퀘어" panose="020B0600000101010101" pitchFamily="50" charset="-127"/>
                <a:cs typeface="Arial"/>
              </a:rPr>
              <a:t>t</a:t>
            </a:r>
            <a:r>
              <a:rPr lang="en-US" altLang="ko-KR" sz="2000" spc="-5" dirty="0">
                <a:latin typeface="나눔스퀘어" panose="020B0600000101010101" pitchFamily="50" charset="-127"/>
                <a:cs typeface="Arial"/>
              </a:rPr>
              <a:t>wor</a:t>
            </a:r>
            <a:r>
              <a:rPr lang="en-US" altLang="ko-KR" sz="2000" dirty="0">
                <a:latin typeface="나눔스퀘어" panose="020B0600000101010101" pitchFamily="50" charset="-127"/>
                <a:cs typeface="Arial"/>
              </a:rPr>
              <a:t>k</a:t>
            </a:r>
            <a:r>
              <a:rPr lang="en-US" altLang="ko-KR" sz="2000" spc="-5" dirty="0">
                <a:latin typeface="나눔스퀘어" panose="020B0600000101010101" pitchFamily="50" charset="-127"/>
                <a:cs typeface="Arial"/>
              </a:rPr>
              <a:t> wi</a:t>
            </a:r>
            <a:r>
              <a:rPr lang="en-US" altLang="ko-KR" sz="2000" spc="-10" dirty="0">
                <a:latin typeface="나눔스퀘어" panose="020B0600000101010101" pitchFamily="50" charset="-127"/>
                <a:cs typeface="Arial"/>
              </a:rPr>
              <a:t>t</a:t>
            </a:r>
            <a:r>
              <a:rPr lang="en-US" altLang="ko-KR" sz="2000" dirty="0">
                <a:latin typeface="나눔스퀘어" panose="020B0600000101010101" pitchFamily="50" charset="-127"/>
                <a:cs typeface="Arial"/>
              </a:rPr>
              <a:t>h</a:t>
            </a:r>
            <a:r>
              <a:rPr lang="en-US" altLang="ko-KR" sz="2000" spc="-5" dirty="0">
                <a:latin typeface="나눔스퀘어" panose="020B0600000101010101" pitchFamily="50" charset="-127"/>
                <a:cs typeface="Arial"/>
              </a:rPr>
              <a:t> 50</a:t>
            </a:r>
            <a:r>
              <a:rPr lang="en-US" altLang="ko-KR" sz="2000" dirty="0">
                <a:latin typeface="나눔스퀘어" panose="020B0600000101010101" pitchFamily="50" charset="-127"/>
                <a:cs typeface="Arial"/>
              </a:rPr>
              <a:t>0</a:t>
            </a:r>
            <a:r>
              <a:rPr lang="en-US" altLang="ko-KR" sz="2000" spc="-5" dirty="0">
                <a:latin typeface="나눔스퀘어" panose="020B0600000101010101" pitchFamily="50" charset="-127"/>
                <a:cs typeface="Arial"/>
              </a:rPr>
              <a:t> node</a:t>
            </a:r>
            <a:r>
              <a:rPr lang="en-US" altLang="ko-KR" sz="2000" dirty="0">
                <a:latin typeface="나눔스퀘어" panose="020B0600000101010101" pitchFamily="50" charset="-127"/>
                <a:cs typeface="Arial"/>
              </a:rPr>
              <a:t>s</a:t>
            </a:r>
            <a:r>
              <a:rPr lang="en-US" altLang="ko-KR" sz="2000" spc="-5" dirty="0">
                <a:latin typeface="나눔스퀘어" panose="020B0600000101010101" pitchFamily="50" charset="-127"/>
                <a:cs typeface="Arial"/>
              </a:rPr>
              <a:t> i</a:t>
            </a:r>
            <a:r>
              <a:rPr lang="en-US" altLang="ko-KR" sz="2000" dirty="0">
                <a:latin typeface="나눔스퀘어" panose="020B0600000101010101" pitchFamily="50" charset="-127"/>
                <a:cs typeface="Arial"/>
              </a:rPr>
              <a:t>n</a:t>
            </a:r>
            <a:r>
              <a:rPr lang="en-US" altLang="ko-KR" sz="2000" spc="-5" dirty="0">
                <a:latin typeface="나눔스퀘어" panose="020B0600000101010101" pitchFamily="50" charset="-127"/>
                <a:cs typeface="Arial"/>
              </a:rPr>
              <a:t> eac</a:t>
            </a:r>
            <a:r>
              <a:rPr lang="en-US" altLang="ko-KR" sz="2000" dirty="0">
                <a:latin typeface="나눔스퀘어" panose="020B0600000101010101" pitchFamily="50" charset="-127"/>
                <a:cs typeface="Arial"/>
              </a:rPr>
              <a:t>h</a:t>
            </a:r>
            <a:r>
              <a:rPr lang="en-US" altLang="ko-KR" sz="2000" spc="-5" dirty="0">
                <a:latin typeface="나눔스퀘어" panose="020B0600000101010101" pitchFamily="50" charset="-127"/>
                <a:cs typeface="Arial"/>
              </a:rPr>
              <a:t> layer (</a:t>
            </a:r>
            <a:r>
              <a:rPr lang="en-US" altLang="ko-KR" sz="1800" spc="-5" dirty="0">
                <a:solidFill>
                  <a:schemeClr val="tx1">
                    <a:lumMod val="50000"/>
                    <a:lumOff val="50000"/>
                  </a:schemeClr>
                </a:solidFill>
                <a:latin typeface="나눔스퀘어" panose="020B0600000101010101" pitchFamily="50" charset="-127"/>
                <a:cs typeface="Arial"/>
              </a:rPr>
              <a:t>3</a:t>
            </a:r>
            <a:r>
              <a:rPr lang="ko-KR" altLang="en-US" sz="1800" spc="-5" dirty="0">
                <a:solidFill>
                  <a:schemeClr val="tx1">
                    <a:lumMod val="50000"/>
                    <a:lumOff val="50000"/>
                  </a:schemeClr>
                </a:solidFill>
                <a:latin typeface="나눔스퀘어" panose="020B0600000101010101" pitchFamily="50" charset="-127"/>
                <a:cs typeface="Arial"/>
              </a:rPr>
              <a:t>계층 각</a:t>
            </a:r>
            <a:r>
              <a:rPr lang="en-US" altLang="ko-KR" sz="1800" spc="-5" dirty="0">
                <a:solidFill>
                  <a:schemeClr val="tx1">
                    <a:lumMod val="50000"/>
                    <a:lumOff val="50000"/>
                  </a:schemeClr>
                </a:solidFill>
                <a:latin typeface="나눔스퀘어" panose="020B0600000101010101" pitchFamily="50" charset="-127"/>
                <a:cs typeface="Arial"/>
              </a:rPr>
              <a:t> </a:t>
            </a:r>
            <a:r>
              <a:rPr lang="en-US" altLang="ko-KR" sz="1800" dirty="0">
                <a:solidFill>
                  <a:schemeClr val="tx1">
                    <a:lumMod val="50000"/>
                    <a:lumOff val="50000"/>
                  </a:schemeClr>
                </a:solidFill>
                <a:latin typeface="나눔스퀘어" panose="020B0600000101010101" pitchFamily="50" charset="-127"/>
              </a:rPr>
              <a:t>500</a:t>
            </a:r>
            <a:r>
              <a:rPr lang="ko-KR" altLang="en-US" sz="1800" dirty="0">
                <a:solidFill>
                  <a:schemeClr val="tx1">
                    <a:lumMod val="50000"/>
                    <a:lumOff val="50000"/>
                  </a:schemeClr>
                </a:solidFill>
                <a:latin typeface="나눔스퀘어" panose="020B0600000101010101" pitchFamily="50" charset="-127"/>
              </a:rPr>
              <a:t>개 노드</a:t>
            </a:r>
            <a:r>
              <a:rPr lang="en-US" altLang="ko-KR" sz="1800" dirty="0">
                <a:solidFill>
                  <a:schemeClr val="tx1">
                    <a:lumMod val="50000"/>
                    <a:lumOff val="50000"/>
                  </a:schemeClr>
                </a:solidFill>
                <a:latin typeface="나눔스퀘어" panose="020B0600000101010101" pitchFamily="50" charset="-127"/>
              </a:rPr>
              <a:t>)</a:t>
            </a:r>
          </a:p>
          <a:p>
            <a:pPr lvl="2"/>
            <a:r>
              <a:rPr lang="en-US" altLang="ko-KR" sz="1800" dirty="0">
                <a:latin typeface="나눔스퀘어" panose="020B0600000101010101" pitchFamily="50" charset="-127"/>
              </a:rPr>
              <a:t>500*500*2=500,000 (50</a:t>
            </a:r>
            <a:r>
              <a:rPr lang="ko-KR" altLang="en-US" sz="1800" dirty="0">
                <a:latin typeface="나눔스퀘어" panose="020B0600000101010101" pitchFamily="50" charset="-127"/>
              </a:rPr>
              <a:t>만</a:t>
            </a:r>
            <a:r>
              <a:rPr lang="en-US" altLang="ko-KR" sz="1800" dirty="0">
                <a:latin typeface="나눔스퀘어" panose="020B0600000101010101" pitchFamily="50" charset="-127"/>
              </a:rPr>
              <a:t>) weights</a:t>
            </a:r>
          </a:p>
          <a:p>
            <a:pPr lvl="2"/>
            <a:r>
              <a:rPr lang="en-US" altLang="ko-KR" sz="1800" dirty="0">
                <a:latin typeface="나눔스퀘어" panose="020B0600000101010101" pitchFamily="50" charset="-127"/>
              </a:rPr>
              <a:t>500,000*1000=500,000,000 (5</a:t>
            </a:r>
            <a:r>
              <a:rPr lang="ko-KR" altLang="en-US" sz="1800" dirty="0">
                <a:latin typeface="나눔스퀘어" panose="020B0600000101010101" pitchFamily="50" charset="-127"/>
              </a:rPr>
              <a:t>억</a:t>
            </a:r>
            <a:r>
              <a:rPr lang="en-US" altLang="ko-KR" sz="1800" dirty="0">
                <a:latin typeface="나눔스퀘어" panose="020B0600000101010101" pitchFamily="50" charset="-127"/>
              </a:rPr>
              <a:t>) weight possibility test </a:t>
            </a:r>
          </a:p>
          <a:p>
            <a:pPr lvl="2"/>
            <a:r>
              <a:rPr lang="en-US" altLang="ko-KR" sz="1800" spc="-10" dirty="0">
                <a:latin typeface="나눔스퀘어" panose="020B0600000101010101" pitchFamily="50" charset="-127"/>
                <a:cs typeface="Arial"/>
              </a:rPr>
              <a:t>I</a:t>
            </a:r>
            <a:r>
              <a:rPr lang="en-US" altLang="ko-KR" sz="1800" spc="-5" dirty="0">
                <a:latin typeface="나눔스퀘어" panose="020B0600000101010101" pitchFamily="50" charset="-127"/>
                <a:cs typeface="Arial"/>
              </a:rPr>
              <a:t>f eac</a:t>
            </a:r>
            <a:r>
              <a:rPr lang="en-US" altLang="ko-KR" sz="1800" dirty="0">
                <a:latin typeface="나눔스퀘어" panose="020B0600000101010101" pitchFamily="50" charset="-127"/>
                <a:cs typeface="Arial"/>
              </a:rPr>
              <a:t>h</a:t>
            </a:r>
            <a:r>
              <a:rPr lang="en-US" altLang="ko-KR" sz="1800" spc="-5" dirty="0">
                <a:latin typeface="나눔스퀘어" panose="020B0600000101010101" pitchFamily="50" charset="-127"/>
                <a:cs typeface="Arial"/>
              </a:rPr>
              <a:t> set of combina</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ion</a:t>
            </a:r>
            <a:r>
              <a:rPr lang="en-US" altLang="ko-KR" sz="1800" dirty="0">
                <a:latin typeface="나눔스퀘어" panose="020B0600000101010101" pitchFamily="50" charset="-127"/>
                <a:cs typeface="Arial"/>
              </a:rPr>
              <a:t>s</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oo</a:t>
            </a:r>
            <a:r>
              <a:rPr lang="en-US" altLang="ko-KR" sz="1800" dirty="0">
                <a:latin typeface="나눔스퀘어" panose="020B0600000101010101" pitchFamily="50" charset="-127"/>
                <a:cs typeface="Arial"/>
              </a:rPr>
              <a:t>k</a:t>
            </a:r>
            <a:r>
              <a:rPr lang="en-US" altLang="ko-KR" sz="1800" spc="-5" dirty="0">
                <a:latin typeface="나눔스퀘어" panose="020B0600000101010101" pitchFamily="50" charset="-127"/>
                <a:cs typeface="Arial"/>
              </a:rPr>
              <a:t> </a:t>
            </a:r>
            <a:r>
              <a:rPr lang="en-US" altLang="ko-KR" sz="1800" dirty="0">
                <a:latin typeface="나눔스퀘어" panose="020B0600000101010101" pitchFamily="50" charset="-127"/>
                <a:cs typeface="Arial"/>
              </a:rPr>
              <a:t>1</a:t>
            </a:r>
            <a:r>
              <a:rPr lang="en-US" altLang="ko-KR" sz="1800" spc="-5" dirty="0">
                <a:latin typeface="나눔스퀘어" panose="020B0600000101010101" pitchFamily="50" charset="-127"/>
                <a:cs typeface="Arial"/>
              </a:rPr>
              <a:t> secon</a:t>
            </a:r>
            <a:r>
              <a:rPr lang="en-US" altLang="ko-KR" sz="1800" dirty="0">
                <a:latin typeface="나눔스퀘어" panose="020B0600000101010101" pitchFamily="50" charset="-127"/>
                <a:cs typeface="Arial"/>
              </a:rPr>
              <a:t>d</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t</a:t>
            </a:r>
            <a:r>
              <a:rPr lang="en-US" altLang="ko-KR" sz="1800" dirty="0">
                <a:latin typeface="나눔스퀘어" panose="020B0600000101010101" pitchFamily="50" charset="-127"/>
                <a:cs typeface="Arial"/>
              </a:rPr>
              <a:t>o </a:t>
            </a:r>
            <a:r>
              <a:rPr lang="en-US" altLang="ko-KR" sz="1800" spc="-5" dirty="0">
                <a:latin typeface="나눔스퀘어" panose="020B0600000101010101" pitchFamily="50" charset="-127"/>
                <a:cs typeface="Arial"/>
              </a:rPr>
              <a:t>calcula</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e, </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hi</a:t>
            </a:r>
            <a:r>
              <a:rPr lang="en-US" altLang="ko-KR" sz="1800" dirty="0">
                <a:latin typeface="나눔스퀘어" panose="020B0600000101010101" pitchFamily="50" charset="-127"/>
                <a:cs typeface="Arial"/>
              </a:rPr>
              <a:t>s</a:t>
            </a:r>
            <a:r>
              <a:rPr lang="en-US" altLang="ko-KR" sz="1800" spc="-5" dirty="0">
                <a:latin typeface="나눔스퀘어" panose="020B0600000101010101" pitchFamily="50" charset="-127"/>
                <a:cs typeface="Arial"/>
              </a:rPr>
              <a:t> woul</a:t>
            </a:r>
            <a:r>
              <a:rPr lang="en-US" altLang="ko-KR" sz="1800" dirty="0">
                <a:latin typeface="나눔스퀘어" panose="020B0600000101010101" pitchFamily="50" charset="-127"/>
                <a:cs typeface="Arial"/>
              </a:rPr>
              <a:t>d</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ak</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u</a:t>
            </a:r>
            <a:r>
              <a:rPr lang="en-US" altLang="ko-KR" sz="1800" dirty="0">
                <a:latin typeface="나눔스퀘어" panose="020B0600000101010101" pitchFamily="50" charset="-127"/>
                <a:cs typeface="Arial"/>
              </a:rPr>
              <a:t>s</a:t>
            </a:r>
            <a:r>
              <a:rPr lang="en-US" altLang="ko-KR" sz="1800" spc="-5" dirty="0">
                <a:latin typeface="나눔스퀘어" panose="020B0600000101010101" pitchFamily="50" charset="-127"/>
                <a:cs typeface="Arial"/>
              </a:rPr>
              <a:t> 1</a:t>
            </a:r>
            <a:r>
              <a:rPr lang="en-US" altLang="ko-KR" sz="1800" dirty="0">
                <a:latin typeface="나눔스퀘어" panose="020B0600000101010101" pitchFamily="50" charset="-127"/>
                <a:cs typeface="Arial"/>
              </a:rPr>
              <a:t>6</a:t>
            </a:r>
            <a:r>
              <a:rPr lang="en-US" altLang="ko-KR" sz="1800" spc="-5" dirty="0">
                <a:latin typeface="나눔스퀘어" panose="020B0600000101010101" pitchFamily="50" charset="-127"/>
                <a:cs typeface="Arial"/>
              </a:rPr>
              <a:t> year</a:t>
            </a:r>
            <a:r>
              <a:rPr lang="en-US" altLang="ko-KR" sz="1800" dirty="0">
                <a:latin typeface="나눔스퀘어" panose="020B0600000101010101" pitchFamily="50" charset="-127"/>
                <a:cs typeface="Arial"/>
              </a:rPr>
              <a:t>s</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t</a:t>
            </a:r>
            <a:r>
              <a:rPr lang="en-US" altLang="ko-KR" sz="1800" dirty="0">
                <a:latin typeface="나눔스퀘어" panose="020B0600000101010101" pitchFamily="50" charset="-127"/>
                <a:cs typeface="Arial"/>
              </a:rPr>
              <a:t>o</a:t>
            </a:r>
            <a:r>
              <a:rPr lang="en-US" altLang="ko-KR" sz="1800" spc="-5" dirty="0">
                <a:latin typeface="나눔스퀘어" panose="020B0600000101010101" pitchFamily="50" charset="-127"/>
                <a:cs typeface="Arial"/>
              </a:rPr>
              <a:t> upda</a:t>
            </a:r>
            <a:r>
              <a:rPr lang="en-US" altLang="ko-KR" sz="1800" spc="-10" dirty="0">
                <a:latin typeface="나눔스퀘어" panose="020B0600000101010101" pitchFamily="50" charset="-127"/>
                <a:cs typeface="Arial"/>
              </a:rPr>
              <a:t>t</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h</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weigh</a:t>
            </a:r>
            <a:r>
              <a:rPr lang="en-US" altLang="ko-KR" sz="1800" spc="-10" dirty="0">
                <a:latin typeface="나눔스퀘어" panose="020B0600000101010101" pitchFamily="50" charset="-127"/>
                <a:cs typeface="Arial"/>
              </a:rPr>
              <a:t>t</a:t>
            </a:r>
            <a:r>
              <a:rPr lang="en-US" altLang="ko-KR" sz="1800" dirty="0">
                <a:latin typeface="나눔스퀘어" panose="020B0600000101010101" pitchFamily="50" charset="-127"/>
                <a:cs typeface="Arial"/>
              </a:rPr>
              <a:t>s</a:t>
            </a:r>
            <a:r>
              <a:rPr lang="en-US" altLang="ko-KR" sz="1800" spc="-5" dirty="0">
                <a:latin typeface="나눔스퀘어" panose="020B0600000101010101" pitchFamily="50" charset="-127"/>
                <a:cs typeface="Arial"/>
              </a:rPr>
              <a:t> a</a:t>
            </a:r>
            <a:r>
              <a:rPr lang="en-US" altLang="ko-KR" sz="1800" spc="-10" dirty="0">
                <a:latin typeface="나눔스퀘어" panose="020B0600000101010101" pitchFamily="50" charset="-127"/>
                <a:cs typeface="Arial"/>
              </a:rPr>
              <a:t>ft</a:t>
            </a:r>
            <a:r>
              <a:rPr lang="en-US" altLang="ko-KR" sz="1800" spc="-5" dirty="0">
                <a:latin typeface="나눔스퀘어" panose="020B0600000101010101" pitchFamily="50" charset="-127"/>
                <a:cs typeface="Arial"/>
              </a:rPr>
              <a:t>e</a:t>
            </a:r>
            <a:r>
              <a:rPr lang="en-US" altLang="ko-KR" sz="1800" dirty="0">
                <a:latin typeface="나눔스퀘어" panose="020B0600000101010101" pitchFamily="50" charset="-127"/>
                <a:cs typeface="Arial"/>
              </a:rPr>
              <a:t>r</a:t>
            </a:r>
            <a:r>
              <a:rPr lang="en-US" altLang="ko-KR" sz="1800" spc="-5" dirty="0">
                <a:latin typeface="나눔스퀘어" panose="020B0600000101010101" pitchFamily="50" charset="-127"/>
                <a:cs typeface="Arial"/>
              </a:rPr>
              <a:t> just on</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rainin</a:t>
            </a:r>
            <a:r>
              <a:rPr lang="en-US" altLang="ko-KR" sz="1800" dirty="0">
                <a:latin typeface="나눔스퀘어" panose="020B0600000101010101" pitchFamily="50" charset="-127"/>
                <a:cs typeface="Arial"/>
              </a:rPr>
              <a:t>g</a:t>
            </a:r>
            <a:r>
              <a:rPr lang="en-US" altLang="ko-KR" sz="1800" spc="-5" dirty="0">
                <a:latin typeface="나눔스퀘어" panose="020B0600000101010101" pitchFamily="50" charset="-127"/>
                <a:cs typeface="Arial"/>
              </a:rPr>
              <a:t> example! </a:t>
            </a:r>
            <a:r>
              <a:rPr lang="en-US" altLang="ko-KR" sz="1800" dirty="0">
                <a:solidFill>
                  <a:srgbClr val="7030A0"/>
                </a:solidFill>
                <a:latin typeface="나눔스퀘어" panose="020B0600000101010101" pitchFamily="50" charset="-127"/>
              </a:rPr>
              <a:t>(1year = 31556926 sec)</a:t>
            </a:r>
            <a:endParaRPr lang="en-US" altLang="ko-KR" sz="1800" spc="-5" dirty="0">
              <a:latin typeface="나눔스퀘어" panose="020B0600000101010101" pitchFamily="50" charset="-127"/>
              <a:cs typeface="Arial"/>
            </a:endParaRPr>
          </a:p>
          <a:p>
            <a:pPr lvl="2"/>
            <a:r>
              <a:rPr lang="ko-KR" altLang="en-US" sz="1800" dirty="0">
                <a:solidFill>
                  <a:schemeClr val="tx1">
                    <a:lumMod val="50000"/>
                    <a:lumOff val="50000"/>
                  </a:schemeClr>
                </a:solidFill>
                <a:latin typeface="나눔스퀘어" panose="020B0600000101010101" pitchFamily="50" charset="-127"/>
              </a:rPr>
              <a:t>하나의 조합 연산에 </a:t>
            </a:r>
            <a:r>
              <a:rPr lang="en-US" altLang="ko-KR" sz="1800" dirty="0">
                <a:solidFill>
                  <a:schemeClr val="tx1">
                    <a:lumMod val="50000"/>
                    <a:lumOff val="50000"/>
                  </a:schemeClr>
                </a:solidFill>
                <a:latin typeface="나눔스퀘어" panose="020B0600000101010101" pitchFamily="50" charset="-127"/>
              </a:rPr>
              <a:t>1</a:t>
            </a:r>
            <a:r>
              <a:rPr lang="ko-KR" altLang="en-US" sz="1800" dirty="0">
                <a:solidFill>
                  <a:schemeClr val="tx1">
                    <a:lumMod val="50000"/>
                    <a:lumOff val="50000"/>
                  </a:schemeClr>
                </a:solidFill>
                <a:latin typeface="나눔스퀘어" panose="020B0600000101010101" pitchFamily="50" charset="-127"/>
              </a:rPr>
              <a:t>초 걸릴 때 </a:t>
            </a:r>
            <a:r>
              <a:rPr lang="en-US" altLang="ko-KR" sz="1800" dirty="0">
                <a:solidFill>
                  <a:schemeClr val="tx1">
                    <a:lumMod val="50000"/>
                    <a:lumOff val="50000"/>
                  </a:schemeClr>
                </a:solidFill>
                <a:latin typeface="나눔스퀘어" panose="020B0600000101010101" pitchFamily="50" charset="-127"/>
              </a:rPr>
              <a:t>1</a:t>
            </a:r>
            <a:r>
              <a:rPr lang="ko-KR" altLang="en-US" sz="1800" dirty="0">
                <a:solidFill>
                  <a:schemeClr val="tx1">
                    <a:lumMod val="50000"/>
                    <a:lumOff val="50000"/>
                  </a:schemeClr>
                </a:solidFill>
                <a:latin typeface="나눔스퀘어" panose="020B0600000101010101" pitchFamily="50" charset="-127"/>
              </a:rPr>
              <a:t>개 데이터 학습에 </a:t>
            </a:r>
            <a:r>
              <a:rPr lang="en-US" altLang="ko-KR" sz="1800" dirty="0">
                <a:solidFill>
                  <a:schemeClr val="tx1">
                    <a:lumMod val="50000"/>
                    <a:lumOff val="50000"/>
                  </a:schemeClr>
                </a:solidFill>
                <a:latin typeface="나눔스퀘어" panose="020B0600000101010101" pitchFamily="50" charset="-127"/>
              </a:rPr>
              <a:t>16</a:t>
            </a:r>
            <a:r>
              <a:rPr lang="ko-KR" altLang="en-US" sz="1800" dirty="0">
                <a:solidFill>
                  <a:schemeClr val="tx1">
                    <a:lumMod val="50000"/>
                    <a:lumOff val="50000"/>
                  </a:schemeClr>
                </a:solidFill>
                <a:latin typeface="나눔스퀘어" panose="020B0600000101010101" pitchFamily="50" charset="-127"/>
              </a:rPr>
              <a:t>년 걸림</a:t>
            </a:r>
            <a:r>
              <a:rPr lang="en-US" altLang="ko-KR" sz="1800" dirty="0">
                <a:solidFill>
                  <a:schemeClr val="tx1">
                    <a:lumMod val="50000"/>
                    <a:lumOff val="50000"/>
                  </a:schemeClr>
                </a:solidFill>
                <a:latin typeface="나눔스퀘어" panose="020B0600000101010101" pitchFamily="50" charset="-127"/>
              </a:rPr>
              <a:t>)</a:t>
            </a:r>
          </a:p>
          <a:p>
            <a:pPr lvl="2"/>
            <a:r>
              <a:rPr lang="en-US" altLang="ko-KR" sz="1800" spc="-10" dirty="0">
                <a:latin typeface="나눔스퀘어" panose="020B0600000101010101" pitchFamily="50" charset="-127"/>
                <a:cs typeface="Arial"/>
              </a:rPr>
              <a:t>A</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housan</a:t>
            </a:r>
            <a:r>
              <a:rPr lang="en-US" altLang="ko-KR" sz="1800" dirty="0">
                <a:latin typeface="나눔스퀘어" panose="020B0600000101010101" pitchFamily="50" charset="-127"/>
                <a:cs typeface="Arial"/>
              </a:rPr>
              <a:t>d</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rainin</a:t>
            </a:r>
            <a:r>
              <a:rPr lang="en-US" altLang="ko-KR" sz="1800" dirty="0">
                <a:latin typeface="나눔스퀘어" panose="020B0600000101010101" pitchFamily="50" charset="-127"/>
                <a:cs typeface="Arial"/>
              </a:rPr>
              <a:t>g</a:t>
            </a:r>
            <a:r>
              <a:rPr lang="en-US" altLang="ko-KR" sz="1800" spc="-5" dirty="0">
                <a:latin typeface="나눔스퀘어" panose="020B0600000101010101" pitchFamily="50" charset="-127"/>
                <a:cs typeface="Arial"/>
              </a:rPr>
              <a:t> examples, an</a:t>
            </a:r>
            <a:r>
              <a:rPr lang="en-US" altLang="ko-KR" sz="1800" dirty="0">
                <a:latin typeface="나눔스퀘어" panose="020B0600000101010101" pitchFamily="50" charset="-127"/>
                <a:cs typeface="Arial"/>
              </a:rPr>
              <a:t>d</a:t>
            </a:r>
            <a:r>
              <a:rPr lang="en-US" altLang="ko-KR" sz="1800" spc="-5" dirty="0">
                <a:latin typeface="나눔스퀘어" panose="020B0600000101010101" pitchFamily="50" charset="-127"/>
                <a:cs typeface="Arial"/>
              </a:rPr>
              <a:t> we’</a:t>
            </a:r>
            <a:r>
              <a:rPr lang="en-US" altLang="ko-KR" sz="1800" dirty="0">
                <a:latin typeface="나눔스퀘어" panose="020B0600000101010101" pitchFamily="50" charset="-127"/>
                <a:cs typeface="Arial"/>
              </a:rPr>
              <a:t>d</a:t>
            </a:r>
            <a:r>
              <a:rPr lang="en-US" altLang="ko-KR" sz="1800" spc="-5" dirty="0">
                <a:latin typeface="나눔스퀘어" panose="020B0600000101010101" pitchFamily="50" charset="-127"/>
                <a:cs typeface="Arial"/>
              </a:rPr>
              <a:t> b</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at 16</a:t>
            </a:r>
            <a:r>
              <a:rPr lang="en-US" altLang="ko-KR" sz="1800" spc="-10" dirty="0">
                <a:latin typeface="나눔스퀘어" panose="020B0600000101010101" pitchFamily="50" charset="-127"/>
                <a:cs typeface="Arial"/>
              </a:rPr>
              <a:t>,</a:t>
            </a:r>
            <a:r>
              <a:rPr lang="en-US" altLang="ko-KR" sz="1800" spc="-5" dirty="0">
                <a:latin typeface="나눔스퀘어" panose="020B0600000101010101" pitchFamily="50" charset="-127"/>
                <a:cs typeface="Arial"/>
              </a:rPr>
              <a:t>00</a:t>
            </a:r>
            <a:r>
              <a:rPr lang="en-US" altLang="ko-KR" sz="1800" dirty="0">
                <a:latin typeface="나눔스퀘어" panose="020B0600000101010101" pitchFamily="50" charset="-127"/>
                <a:cs typeface="Arial"/>
              </a:rPr>
              <a:t>0</a:t>
            </a:r>
            <a:r>
              <a:rPr lang="en-US" altLang="ko-KR" sz="1800" spc="-5" dirty="0">
                <a:latin typeface="나눔스퀘어" panose="020B0600000101010101" pitchFamily="50" charset="-127"/>
                <a:cs typeface="Arial"/>
              </a:rPr>
              <a:t> years!</a:t>
            </a:r>
            <a:endParaRPr lang="en-US" altLang="ko-KR" sz="1800" dirty="0">
              <a:latin typeface="나눔스퀘어" panose="020B0600000101010101" pitchFamily="50" charset="-127"/>
              <a:cs typeface="Arial"/>
            </a:endParaRPr>
          </a:p>
          <a:p>
            <a:pPr lvl="2"/>
            <a:r>
              <a:rPr lang="en-US" altLang="ko-KR" sz="1800" dirty="0">
                <a:solidFill>
                  <a:schemeClr val="tx1">
                    <a:lumMod val="50000"/>
                    <a:lumOff val="50000"/>
                  </a:schemeClr>
                </a:solidFill>
                <a:latin typeface="나눔스퀘어" panose="020B0600000101010101" pitchFamily="50" charset="-127"/>
              </a:rPr>
              <a:t>1000</a:t>
            </a:r>
            <a:r>
              <a:rPr lang="ko-KR" altLang="en-US" sz="1800" dirty="0">
                <a:solidFill>
                  <a:schemeClr val="tx1">
                    <a:lumMod val="50000"/>
                    <a:lumOff val="50000"/>
                  </a:schemeClr>
                </a:solidFill>
                <a:latin typeface="나눔스퀘어" panose="020B0600000101010101" pitchFamily="50" charset="-127"/>
              </a:rPr>
              <a:t>개 학습 데이터 학습에는 </a:t>
            </a:r>
            <a:r>
              <a:rPr lang="en-US" altLang="ko-KR" sz="1800" dirty="0">
                <a:solidFill>
                  <a:schemeClr val="tx1">
                    <a:lumMod val="50000"/>
                    <a:lumOff val="50000"/>
                  </a:schemeClr>
                </a:solidFill>
                <a:latin typeface="나눔스퀘어" panose="020B0600000101010101" pitchFamily="50" charset="-127"/>
              </a:rPr>
              <a:t>16,000</a:t>
            </a:r>
            <a:r>
              <a:rPr lang="ko-KR" altLang="en-US" sz="1800" dirty="0">
                <a:solidFill>
                  <a:schemeClr val="tx1">
                    <a:lumMod val="50000"/>
                    <a:lumOff val="50000"/>
                  </a:schemeClr>
                </a:solidFill>
                <a:latin typeface="나눔스퀘어" panose="020B0600000101010101" pitchFamily="50" charset="-127"/>
              </a:rPr>
              <a:t>년 걸림</a:t>
            </a:r>
            <a:endParaRPr lang="en-US" altLang="ko-KR" sz="1800" dirty="0">
              <a:solidFill>
                <a:schemeClr val="tx1">
                  <a:lumMod val="50000"/>
                  <a:lumOff val="50000"/>
                </a:schemeClr>
              </a:solidFill>
              <a:latin typeface="나눔스퀘어" panose="020B0600000101010101" pitchFamily="50" charset="-127"/>
            </a:endParaRPr>
          </a:p>
          <a:p>
            <a:endParaRPr lang="en-US" altLang="ko-KR" sz="2400" dirty="0">
              <a:latin typeface="나눔스퀘어" panose="020B0600000101010101" pitchFamily="50" charset="-127"/>
            </a:endParaRPr>
          </a:p>
          <a:p>
            <a:endParaRPr lang="ko-KR" altLang="en-US" sz="2400" dirty="0">
              <a:latin typeface="나눔스퀘어" panose="020B0600000101010101" pitchFamily="50" charset="-127"/>
            </a:endParaRP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26</a:t>
            </a:fld>
            <a:endParaRPr lang="ko-KR" altLang="en-US" dirty="0"/>
          </a:p>
        </p:txBody>
      </p:sp>
      <p:pic>
        <p:nvPicPr>
          <p:cNvPr id="15" name="오디오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3354883"/>
      </p:ext>
    </p:extLst>
  </p:cSld>
  <p:clrMapOvr>
    <a:masterClrMapping/>
  </p:clrMapOvr>
  <mc:AlternateContent xmlns:mc="http://schemas.openxmlformats.org/markup-compatibility/2006" xmlns:p14="http://schemas.microsoft.com/office/powerpoint/2010/main">
    <mc:Choice Requires="p14">
      <p:transition spd="slow" p14:dur="2000" advTm="44122"/>
    </mc:Choice>
    <mc:Fallback xmlns="">
      <p:transition spd="slow" advTm="44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59683F15-126B-4984-BE34-BEF0F033CF4D}"/>
              </a:ext>
            </a:extLst>
          </p:cNvPr>
          <p:cNvPicPr>
            <a:picLocks noGrp="1" noChangeAspect="1"/>
          </p:cNvPicPr>
          <p:nvPr>
            <p:ph idx="1"/>
          </p:nvPr>
        </p:nvPicPr>
        <p:blipFill>
          <a:blip r:embed="rId5"/>
          <a:stretch>
            <a:fillRect/>
          </a:stretch>
        </p:blipFill>
        <p:spPr>
          <a:xfrm>
            <a:off x="2247899" y="2730500"/>
            <a:ext cx="9105900" cy="3848100"/>
          </a:xfrm>
          <a:prstGeom prst="rect">
            <a:avLst/>
          </a:prstGeom>
        </p:spPr>
      </p:pic>
      <p:sp>
        <p:nvSpPr>
          <p:cNvPr id="4" name="슬라이드 번호 개체 틀 3">
            <a:extLst>
              <a:ext uri="{FF2B5EF4-FFF2-40B4-BE49-F238E27FC236}">
                <a16:creationId xmlns:a16="http://schemas.microsoft.com/office/drawing/2014/main" id="{B5E6D4B1-1A65-446C-8955-BA676E099473}"/>
              </a:ext>
            </a:extLst>
          </p:cNvPr>
          <p:cNvSpPr>
            <a:spLocks noGrp="1"/>
          </p:cNvSpPr>
          <p:nvPr>
            <p:ph type="sldNum" sz="quarter" idx="4"/>
          </p:nvPr>
        </p:nvSpPr>
        <p:spPr/>
        <p:txBody>
          <a:bodyPr/>
          <a:lstStyle/>
          <a:p>
            <a:fld id="{B9154E3B-2790-45AB-9A85-320C4C8F03EA}" type="slidenum">
              <a:rPr lang="ko-KR" altLang="en-US" smtClean="0"/>
              <a:t>27</a:t>
            </a:fld>
            <a:endParaRPr lang="ko-KR" altLang="en-US"/>
          </a:p>
        </p:txBody>
      </p:sp>
      <p:sp>
        <p:nvSpPr>
          <p:cNvPr id="6"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982200" cy="1266264"/>
          </a:xfrm>
        </p:spPr>
        <p:txBody>
          <a:bodyPr>
            <a:noAutofit/>
          </a:bodyPr>
          <a:lstStyle/>
          <a:p>
            <a:r>
              <a:rPr lang="en-US" altLang="ko-KR" sz="4000" dirty="0">
                <a:latin typeface="나눔바른고딕" panose="020B0603020101020101" pitchFamily="50" charset="-127"/>
                <a:ea typeface="나눔바른고딕" panose="020B0603020101020101" pitchFamily="50" charset="-127"/>
              </a:rPr>
              <a:t>★</a:t>
            </a:r>
            <a:r>
              <a:rPr lang="en-US" altLang="ko-KR" sz="4000" dirty="0"/>
              <a:t>Gradient</a:t>
            </a:r>
            <a:r>
              <a:rPr lang="ko-KR" altLang="en-US" sz="4000" dirty="0"/>
              <a:t> </a:t>
            </a:r>
            <a:r>
              <a:rPr lang="en-US" altLang="ko-KR" sz="4000" dirty="0"/>
              <a:t>Descent</a:t>
            </a:r>
            <a:br>
              <a:rPr lang="en-US" altLang="ko-KR" sz="4000" dirty="0"/>
            </a:br>
            <a:r>
              <a:rPr lang="en-US" altLang="ko-KR" sz="3600" dirty="0">
                <a:latin typeface="나눔바른고딕" panose="020B0603020101020101" pitchFamily="50" charset="-127"/>
                <a:ea typeface="나눔바른고딕" panose="020B0603020101020101" pitchFamily="50" charset="-127"/>
              </a:rPr>
              <a:t>★</a:t>
            </a:r>
            <a:r>
              <a:rPr lang="ko-KR" altLang="en-US" sz="3600" dirty="0">
                <a:solidFill>
                  <a:schemeClr val="tx1">
                    <a:lumMod val="50000"/>
                    <a:lumOff val="50000"/>
                  </a:schemeClr>
                </a:solidFill>
              </a:rPr>
              <a:t>경사</a:t>
            </a:r>
            <a:r>
              <a:rPr lang="en-US" altLang="ko-KR" sz="3600" dirty="0">
                <a:solidFill>
                  <a:schemeClr val="tx1">
                    <a:lumMod val="50000"/>
                    <a:lumOff val="50000"/>
                  </a:schemeClr>
                </a:solidFill>
              </a:rPr>
              <a:t> </a:t>
            </a:r>
            <a:r>
              <a:rPr lang="ko-KR" altLang="en-US" sz="3600" dirty="0" err="1">
                <a:solidFill>
                  <a:schemeClr val="tx1">
                    <a:lumMod val="50000"/>
                    <a:lumOff val="50000"/>
                  </a:schemeClr>
                </a:solidFill>
              </a:rPr>
              <a:t>하강법</a:t>
            </a:r>
            <a:r>
              <a:rPr lang="ko-KR" altLang="en-US" sz="3600" dirty="0">
                <a:solidFill>
                  <a:schemeClr val="tx1">
                    <a:lumMod val="50000"/>
                    <a:lumOff val="50000"/>
                  </a:schemeClr>
                </a:solidFill>
              </a:rPr>
              <a:t> </a:t>
            </a:r>
            <a:r>
              <a:rPr lang="en-US" altLang="ko-KR" sz="3600" dirty="0">
                <a:latin typeface="나눔바른고딕" panose="020B0603020101020101" pitchFamily="50" charset="-127"/>
                <a:ea typeface="나눔바른고딕" panose="020B0603020101020101" pitchFamily="50" charset="-127"/>
              </a:rPr>
              <a:t>➔ </a:t>
            </a:r>
            <a:r>
              <a:rPr lang="ko-KR" altLang="en-US" sz="3600" dirty="0">
                <a:solidFill>
                  <a:schemeClr val="tx1">
                    <a:lumMod val="50000"/>
                    <a:lumOff val="50000"/>
                  </a:schemeClr>
                </a:solidFill>
              </a:rPr>
              <a:t>가중치의 진짜 업데이트 </a:t>
            </a:r>
            <a:endParaRPr lang="ko-KR" altLang="en-US" sz="3200" dirty="0">
              <a:solidFill>
                <a:schemeClr val="tx1">
                  <a:lumMod val="50000"/>
                  <a:lumOff val="50000"/>
                </a:schemeClr>
              </a:solidFill>
            </a:endParaRPr>
          </a:p>
        </p:txBody>
      </p:sp>
      <p:sp>
        <p:nvSpPr>
          <p:cNvPr id="7" name="내용 개체 틀 2"/>
          <p:cNvSpPr txBox="1">
            <a:spLocks/>
          </p:cNvSpPr>
          <p:nvPr/>
        </p:nvSpPr>
        <p:spPr>
          <a:xfrm>
            <a:off x="2209800" y="1825625"/>
            <a:ext cx="9144000" cy="1048204"/>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스퀘어"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스퀘어"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스퀘어"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ko-KR" sz="2000" spc="-5" dirty="0">
                <a:solidFill>
                  <a:srgbClr val="FF0000"/>
                </a:solidFill>
                <a:latin typeface="나눔스퀘어" panose="020B0600000101010101" pitchFamily="50" charset="-127"/>
                <a:cs typeface="Arial"/>
              </a:rPr>
              <a:t>Gradient Descent me</a:t>
            </a:r>
            <a:r>
              <a:rPr lang="en-US" altLang="ko-KR" sz="2000" spc="-10" dirty="0">
                <a:solidFill>
                  <a:srgbClr val="FF0000"/>
                </a:solidFill>
                <a:latin typeface="나눔스퀘어" panose="020B0600000101010101" pitchFamily="50" charset="-127"/>
                <a:cs typeface="Arial"/>
              </a:rPr>
              <a:t>t</a:t>
            </a:r>
            <a:r>
              <a:rPr lang="en-US" altLang="ko-KR" sz="2000" spc="-5" dirty="0">
                <a:solidFill>
                  <a:srgbClr val="FF0000"/>
                </a:solidFill>
                <a:latin typeface="나눔스퀘어" panose="020B0600000101010101" pitchFamily="50" charset="-127"/>
                <a:cs typeface="Arial"/>
              </a:rPr>
              <a:t>ho</a:t>
            </a:r>
            <a:r>
              <a:rPr lang="en-US" altLang="ko-KR" sz="2000" dirty="0">
                <a:solidFill>
                  <a:srgbClr val="FF0000"/>
                </a:solidFill>
                <a:latin typeface="나눔스퀘어" panose="020B0600000101010101" pitchFamily="50" charset="-127"/>
                <a:cs typeface="Arial"/>
              </a:rPr>
              <a:t>d</a:t>
            </a:r>
            <a:r>
              <a:rPr lang="en-US" altLang="ko-KR" sz="2000" spc="-5" dirty="0">
                <a:solidFill>
                  <a:srgbClr val="FF0000"/>
                </a:solidFill>
                <a:latin typeface="나눔스퀘어" panose="020B0600000101010101" pitchFamily="50" charset="-127"/>
                <a:cs typeface="Arial"/>
              </a:rPr>
              <a:t> </a:t>
            </a:r>
            <a:r>
              <a:rPr lang="en-US" altLang="ko-KR" sz="2000" spc="-5" dirty="0">
                <a:latin typeface="나눔스퀘어" panose="020B0600000101010101" pitchFamily="50" charset="-127"/>
                <a:cs typeface="Arial"/>
              </a:rPr>
              <a:t>give</a:t>
            </a:r>
            <a:r>
              <a:rPr lang="en-US" altLang="ko-KR" sz="2000" dirty="0">
                <a:latin typeface="나눔스퀘어" panose="020B0600000101010101" pitchFamily="50" charset="-127"/>
                <a:cs typeface="Arial"/>
              </a:rPr>
              <a:t>s</a:t>
            </a:r>
            <a:r>
              <a:rPr lang="en-US" altLang="ko-KR" sz="2000" spc="-5" dirty="0">
                <a:latin typeface="나눔스퀘어" panose="020B0600000101010101" pitchFamily="50" charset="-127"/>
                <a:cs typeface="Arial"/>
              </a:rPr>
              <a:t> u</a:t>
            </a:r>
            <a:r>
              <a:rPr lang="en-US" altLang="ko-KR" sz="2000" dirty="0">
                <a:latin typeface="나눔스퀘어" panose="020B0600000101010101" pitchFamily="50" charset="-127"/>
                <a:cs typeface="Arial"/>
              </a:rPr>
              <a:t>s</a:t>
            </a:r>
            <a:r>
              <a:rPr lang="en-US" altLang="ko-KR" sz="2000" spc="-5" dirty="0">
                <a:latin typeface="나눔스퀘어" panose="020B0600000101010101" pitchFamily="50" charset="-127"/>
                <a:cs typeface="Arial"/>
              </a:rPr>
              <a:t> a</a:t>
            </a:r>
            <a:r>
              <a:rPr lang="en-US" altLang="ko-KR" sz="2000" dirty="0">
                <a:latin typeface="나눔스퀘어" panose="020B0600000101010101" pitchFamily="50" charset="-127"/>
                <a:cs typeface="Arial"/>
              </a:rPr>
              <a:t>n</a:t>
            </a:r>
            <a:r>
              <a:rPr lang="en-US" altLang="ko-KR" sz="2000" spc="-5" dirty="0">
                <a:latin typeface="나눔스퀘어" panose="020B0600000101010101" pitchFamily="50" charset="-127"/>
                <a:cs typeface="Arial"/>
              </a:rPr>
              <a:t> abili</a:t>
            </a:r>
            <a:r>
              <a:rPr lang="en-US" altLang="ko-KR" sz="2000" spc="-10" dirty="0">
                <a:latin typeface="나눔스퀘어" panose="020B0600000101010101" pitchFamily="50" charset="-127"/>
                <a:cs typeface="Arial"/>
              </a:rPr>
              <a:t>t</a:t>
            </a:r>
            <a:r>
              <a:rPr lang="en-US" altLang="ko-KR" sz="2000" dirty="0">
                <a:latin typeface="나눔스퀘어" panose="020B0600000101010101" pitchFamily="50" charset="-127"/>
                <a:cs typeface="Arial"/>
              </a:rPr>
              <a:t>y</a:t>
            </a:r>
            <a:r>
              <a:rPr lang="en-US" altLang="ko-KR" sz="2000" spc="-5" dirty="0">
                <a:latin typeface="나눔스퀘어" panose="020B0600000101010101" pitchFamily="50" charset="-127"/>
                <a:cs typeface="Arial"/>
              </a:rPr>
              <a:t> </a:t>
            </a:r>
            <a:r>
              <a:rPr lang="en-US" altLang="ko-KR" sz="2000" spc="-10" dirty="0">
                <a:latin typeface="나눔스퀘어" panose="020B0600000101010101" pitchFamily="50" charset="-127"/>
                <a:cs typeface="Arial"/>
              </a:rPr>
              <a:t>t</a:t>
            </a:r>
            <a:r>
              <a:rPr lang="en-US" altLang="ko-KR" sz="2000" dirty="0">
                <a:latin typeface="나눔스퀘어" panose="020B0600000101010101" pitchFamily="50" charset="-127"/>
                <a:cs typeface="Arial"/>
              </a:rPr>
              <a:t>o</a:t>
            </a:r>
            <a:r>
              <a:rPr lang="en-US" altLang="ko-KR" sz="2000" spc="-5" dirty="0">
                <a:latin typeface="나눔스퀘어" panose="020B0600000101010101" pitchFamily="50" charset="-127"/>
                <a:cs typeface="Arial"/>
              </a:rPr>
              <a:t> </a:t>
            </a:r>
            <a:r>
              <a:rPr lang="en-US" altLang="ko-KR" sz="2000" spc="-10" dirty="0">
                <a:latin typeface="나눔스퀘어" panose="020B0600000101010101" pitchFamily="50" charset="-127"/>
                <a:cs typeface="Arial"/>
              </a:rPr>
              <a:t>f</a:t>
            </a:r>
            <a:r>
              <a:rPr lang="en-US" altLang="ko-KR" sz="2000" spc="-5" dirty="0">
                <a:latin typeface="나눔스퀘어" panose="020B0600000101010101" pitchFamily="50" charset="-127"/>
                <a:cs typeface="Arial"/>
              </a:rPr>
              <a:t>in</a:t>
            </a:r>
            <a:r>
              <a:rPr lang="en-US" altLang="ko-KR" sz="2000" dirty="0">
                <a:latin typeface="나눔스퀘어" panose="020B0600000101010101" pitchFamily="50" charset="-127"/>
                <a:cs typeface="Arial"/>
              </a:rPr>
              <a:t>d</a:t>
            </a:r>
            <a:r>
              <a:rPr lang="en-US" altLang="ko-KR" sz="2000" spc="-5" dirty="0">
                <a:latin typeface="나눔스퀘어" panose="020B0600000101010101" pitchFamily="50" charset="-127"/>
                <a:cs typeface="Arial"/>
              </a:rPr>
              <a:t> </a:t>
            </a:r>
            <a:r>
              <a:rPr lang="en-US" altLang="ko-KR" sz="2000" spc="-10" dirty="0">
                <a:latin typeface="나눔스퀘어" panose="020B0600000101010101" pitchFamily="50" charset="-127"/>
                <a:cs typeface="Arial"/>
              </a:rPr>
              <a:t>t</a:t>
            </a:r>
            <a:r>
              <a:rPr lang="en-US" altLang="ko-KR" sz="2000" spc="-5" dirty="0">
                <a:latin typeface="나눔스퀘어" panose="020B0600000101010101" pitchFamily="50" charset="-127"/>
                <a:cs typeface="Arial"/>
              </a:rPr>
              <a:t>h</a:t>
            </a:r>
            <a:r>
              <a:rPr lang="en-US" altLang="ko-KR" sz="2000" dirty="0">
                <a:latin typeface="나눔스퀘어" panose="020B0600000101010101" pitchFamily="50" charset="-127"/>
                <a:cs typeface="Arial"/>
              </a:rPr>
              <a:t>e</a:t>
            </a:r>
            <a:r>
              <a:rPr lang="en-US" altLang="ko-KR" sz="2000" spc="-5" dirty="0">
                <a:latin typeface="나눔스퀘어" panose="020B0600000101010101" pitchFamily="50" charset="-127"/>
                <a:cs typeface="Arial"/>
              </a:rPr>
              <a:t> minimu</a:t>
            </a:r>
            <a:r>
              <a:rPr lang="en-US" altLang="ko-KR" sz="2000" dirty="0">
                <a:latin typeface="나눔스퀘어" panose="020B0600000101010101" pitchFamily="50" charset="-127"/>
                <a:cs typeface="Arial"/>
              </a:rPr>
              <a:t>m</a:t>
            </a:r>
            <a:r>
              <a:rPr lang="en-US" altLang="ko-KR" sz="2000" spc="-5" dirty="0">
                <a:latin typeface="나눔스퀘어" panose="020B0600000101010101" pitchFamily="50" charset="-127"/>
                <a:cs typeface="Arial"/>
              </a:rPr>
              <a:t> wi</a:t>
            </a:r>
            <a:r>
              <a:rPr lang="en-US" altLang="ko-KR" sz="2000" spc="-10" dirty="0">
                <a:latin typeface="나눔스퀘어" panose="020B0600000101010101" pitchFamily="50" charset="-127"/>
                <a:cs typeface="Arial"/>
              </a:rPr>
              <a:t>t</a:t>
            </a:r>
            <a:r>
              <a:rPr lang="en-US" altLang="ko-KR" sz="2000" spc="-5" dirty="0">
                <a:latin typeface="나눔스퀘어" panose="020B0600000101010101" pitchFamily="50" charset="-127"/>
                <a:cs typeface="Arial"/>
              </a:rPr>
              <a:t>hout ac</a:t>
            </a:r>
            <a:r>
              <a:rPr lang="en-US" altLang="ko-KR" sz="2000" spc="-10" dirty="0">
                <a:latin typeface="나눔스퀘어" panose="020B0600000101010101" pitchFamily="50" charset="-127"/>
                <a:cs typeface="Arial"/>
              </a:rPr>
              <a:t>t</a:t>
            </a:r>
            <a:r>
              <a:rPr lang="en-US" altLang="ko-KR" sz="2000" spc="-5" dirty="0">
                <a:latin typeface="나눔스퀘어" panose="020B0600000101010101" pitchFamily="50" charset="-127"/>
                <a:cs typeface="Arial"/>
              </a:rPr>
              <a:t>uall</a:t>
            </a:r>
            <a:r>
              <a:rPr lang="en-US" altLang="ko-KR" sz="2000" dirty="0">
                <a:latin typeface="나눔스퀘어" panose="020B0600000101010101" pitchFamily="50" charset="-127"/>
                <a:cs typeface="Arial"/>
              </a:rPr>
              <a:t>y</a:t>
            </a:r>
            <a:r>
              <a:rPr lang="en-US" altLang="ko-KR" sz="2000" spc="-5" dirty="0">
                <a:latin typeface="나눔스퀘어" panose="020B0600000101010101" pitchFamily="50" charset="-127"/>
                <a:cs typeface="Arial"/>
              </a:rPr>
              <a:t> havin</a:t>
            </a:r>
            <a:r>
              <a:rPr lang="en-US" altLang="ko-KR" sz="2000" dirty="0">
                <a:latin typeface="나눔스퀘어" panose="020B0600000101010101" pitchFamily="50" charset="-127"/>
                <a:cs typeface="Arial"/>
              </a:rPr>
              <a:t>g</a:t>
            </a:r>
            <a:r>
              <a:rPr lang="en-US" altLang="ko-KR" sz="2000" spc="-5" dirty="0">
                <a:latin typeface="나눔스퀘어" panose="020B0600000101010101" pitchFamily="50" charset="-127"/>
                <a:cs typeface="Arial"/>
              </a:rPr>
              <a:t> </a:t>
            </a:r>
            <a:r>
              <a:rPr lang="en-US" altLang="ko-KR" sz="2000" spc="-10" dirty="0">
                <a:latin typeface="나눔스퀘어" panose="020B0600000101010101" pitchFamily="50" charset="-127"/>
                <a:cs typeface="Arial"/>
              </a:rPr>
              <a:t>t</a:t>
            </a:r>
            <a:r>
              <a:rPr lang="en-US" altLang="ko-KR" sz="2000" dirty="0">
                <a:latin typeface="나눔스퀘어" panose="020B0600000101010101" pitchFamily="50" charset="-127"/>
                <a:cs typeface="Arial"/>
              </a:rPr>
              <a:t>o</a:t>
            </a:r>
            <a:r>
              <a:rPr lang="en-US" altLang="ko-KR" sz="2000" spc="-5" dirty="0">
                <a:latin typeface="나눔스퀘어" panose="020B0600000101010101" pitchFamily="50" charset="-127"/>
                <a:cs typeface="Arial"/>
              </a:rPr>
              <a:t> unders</a:t>
            </a:r>
            <a:r>
              <a:rPr lang="en-US" altLang="ko-KR" sz="2000" spc="-10" dirty="0">
                <a:latin typeface="나눔스퀘어" panose="020B0600000101010101" pitchFamily="50" charset="-127"/>
                <a:cs typeface="Arial"/>
              </a:rPr>
              <a:t>t</a:t>
            </a:r>
            <a:r>
              <a:rPr lang="en-US" altLang="ko-KR" sz="2000" spc="-5" dirty="0">
                <a:latin typeface="나눔스퀘어" panose="020B0600000101010101" pitchFamily="50" charset="-127"/>
                <a:cs typeface="Arial"/>
              </a:rPr>
              <a:t>an</a:t>
            </a:r>
            <a:r>
              <a:rPr lang="en-US" altLang="ko-KR" sz="2000" dirty="0">
                <a:latin typeface="나눔스퀘어" panose="020B0600000101010101" pitchFamily="50" charset="-127"/>
                <a:cs typeface="Arial"/>
              </a:rPr>
              <a:t>d</a:t>
            </a:r>
            <a:r>
              <a:rPr lang="en-US" altLang="ko-KR" sz="2000" spc="-5" dirty="0">
                <a:latin typeface="나눔스퀘어" panose="020B0600000101010101" pitchFamily="50" charset="-127"/>
                <a:cs typeface="Arial"/>
              </a:rPr>
              <a:t> </a:t>
            </a:r>
            <a:r>
              <a:rPr lang="en-US" altLang="ko-KR" sz="2000" spc="-10" dirty="0">
                <a:latin typeface="나눔스퀘어" panose="020B0600000101010101" pitchFamily="50" charset="-127"/>
                <a:cs typeface="Arial"/>
              </a:rPr>
              <a:t>t</a:t>
            </a:r>
            <a:r>
              <a:rPr lang="en-US" altLang="ko-KR" sz="2000" spc="-5" dirty="0">
                <a:latin typeface="나눔스퀘어" panose="020B0600000101010101" pitchFamily="50" charset="-127"/>
                <a:cs typeface="Arial"/>
              </a:rPr>
              <a:t>hat comple</a:t>
            </a:r>
            <a:r>
              <a:rPr lang="en-US" altLang="ko-KR" sz="2000" dirty="0">
                <a:latin typeface="나눔스퀘어" panose="020B0600000101010101" pitchFamily="50" charset="-127"/>
                <a:cs typeface="Arial"/>
              </a:rPr>
              <a:t>x</a:t>
            </a:r>
            <a:r>
              <a:rPr lang="en-US" altLang="ko-KR" sz="2000" spc="-5" dirty="0">
                <a:latin typeface="나눔스퀘어" panose="020B0600000101010101" pitchFamily="50" charset="-127"/>
                <a:cs typeface="Arial"/>
              </a:rPr>
              <a:t> </a:t>
            </a:r>
            <a:r>
              <a:rPr lang="en-US" altLang="ko-KR" sz="2000" spc="-10" dirty="0">
                <a:latin typeface="나눔스퀘어" panose="020B0600000101010101" pitchFamily="50" charset="-127"/>
                <a:cs typeface="Arial"/>
              </a:rPr>
              <a:t>f</a:t>
            </a:r>
            <a:r>
              <a:rPr lang="en-US" altLang="ko-KR" sz="2000" spc="-5" dirty="0">
                <a:latin typeface="나눔스퀘어" panose="020B0600000101010101" pitchFamily="50" charset="-127"/>
                <a:cs typeface="Arial"/>
              </a:rPr>
              <a:t>unc</a:t>
            </a:r>
            <a:r>
              <a:rPr lang="en-US" altLang="ko-KR" sz="2000" spc="-10" dirty="0">
                <a:latin typeface="나눔스퀘어" panose="020B0600000101010101" pitchFamily="50" charset="-127"/>
                <a:cs typeface="Arial"/>
              </a:rPr>
              <a:t>t</a:t>
            </a:r>
            <a:r>
              <a:rPr lang="en-US" altLang="ko-KR" sz="2000" spc="-5" dirty="0">
                <a:latin typeface="나눔스퀘어" panose="020B0600000101010101" pitchFamily="50" charset="-127"/>
                <a:cs typeface="Arial"/>
              </a:rPr>
              <a:t>io</a:t>
            </a:r>
            <a:r>
              <a:rPr lang="en-US" altLang="ko-KR" sz="2000" dirty="0">
                <a:latin typeface="나눔스퀘어" panose="020B0600000101010101" pitchFamily="50" charset="-127"/>
                <a:cs typeface="Arial"/>
              </a:rPr>
              <a:t>n.</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cs typeface="Arial"/>
              </a:rPr>
              <a:t>복잡한</a:t>
            </a:r>
            <a:r>
              <a:rPr lang="en-US" altLang="ko-KR" sz="1800" dirty="0">
                <a:solidFill>
                  <a:schemeClr val="tx1">
                    <a:lumMod val="50000"/>
                    <a:lumOff val="50000"/>
                  </a:schemeClr>
                </a:solidFill>
                <a:latin typeface="나눔스퀘어" panose="020B0600000101010101" pitchFamily="50" charset="-127"/>
                <a:cs typeface="Arial"/>
              </a:rPr>
              <a:t> </a:t>
            </a:r>
            <a:r>
              <a:rPr lang="ko-KR" altLang="en-US" sz="1800" dirty="0">
                <a:solidFill>
                  <a:schemeClr val="tx1">
                    <a:lumMod val="50000"/>
                    <a:lumOff val="50000"/>
                  </a:schemeClr>
                </a:solidFill>
                <a:latin typeface="나눔스퀘어" panose="020B0600000101010101" pitchFamily="50" charset="-127"/>
                <a:cs typeface="Arial"/>
              </a:rPr>
              <a:t>함수에 대한 이해가 없더라도 경사 </a:t>
            </a:r>
            <a:r>
              <a:rPr lang="ko-KR" altLang="en-US" sz="1800" dirty="0" err="1">
                <a:solidFill>
                  <a:schemeClr val="tx1">
                    <a:lumMod val="50000"/>
                    <a:lumOff val="50000"/>
                  </a:schemeClr>
                </a:solidFill>
                <a:latin typeface="나눔스퀘어" panose="020B0600000101010101" pitchFamily="50" charset="-127"/>
                <a:cs typeface="Arial"/>
              </a:rPr>
              <a:t>하강법을</a:t>
            </a:r>
            <a:r>
              <a:rPr lang="ko-KR" altLang="en-US" sz="1800" dirty="0">
                <a:solidFill>
                  <a:schemeClr val="tx1">
                    <a:lumMod val="50000"/>
                    <a:lumOff val="50000"/>
                  </a:schemeClr>
                </a:solidFill>
                <a:latin typeface="나눔스퀘어" panose="020B0600000101010101" pitchFamily="50" charset="-127"/>
                <a:cs typeface="Arial"/>
              </a:rPr>
              <a:t> 이용해 최저점을 찾을 수 있습니다</a:t>
            </a:r>
            <a:r>
              <a:rPr lang="en-US" altLang="ko-KR" sz="1800" dirty="0">
                <a:solidFill>
                  <a:schemeClr val="tx1">
                    <a:lumMod val="50000"/>
                    <a:lumOff val="50000"/>
                  </a:schemeClr>
                </a:solidFill>
                <a:latin typeface="나눔스퀘어" panose="020B0600000101010101" pitchFamily="50" charset="-127"/>
                <a:cs typeface="Arial"/>
              </a:rPr>
              <a:t>.</a:t>
            </a:r>
            <a:endParaRPr lang="ko-KR" altLang="en-US" sz="1800" dirty="0">
              <a:solidFill>
                <a:schemeClr val="tx1">
                  <a:lumMod val="50000"/>
                  <a:lumOff val="50000"/>
                </a:schemeClr>
              </a:solidFill>
              <a:latin typeface="나눔스퀘어" panose="020B0600000101010101" pitchFamily="50" charset="-127"/>
            </a:endParaRPr>
          </a:p>
        </p:txBody>
      </p:sp>
      <p:pic>
        <p:nvPicPr>
          <p:cNvPr id="9" name="오디오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5963629"/>
      </p:ext>
    </p:extLst>
  </p:cSld>
  <p:clrMapOvr>
    <a:masterClrMapping/>
  </p:clrMapOvr>
  <mc:AlternateContent xmlns:mc="http://schemas.openxmlformats.org/markup-compatibility/2006" xmlns:p14="http://schemas.microsoft.com/office/powerpoint/2010/main">
    <mc:Choice Requires="p14">
      <p:transition spd="slow" p14:dur="2000" advTm="122996"/>
    </mc:Choice>
    <mc:Fallback xmlns="">
      <p:transition spd="slow" advTm="122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E4330332-EEAD-4E15-9C47-FEC50BA03431}"/>
              </a:ext>
            </a:extLst>
          </p:cNvPr>
          <p:cNvPicPr>
            <a:picLocks noGrp="1" noChangeAspect="1"/>
          </p:cNvPicPr>
          <p:nvPr>
            <p:ph idx="1"/>
          </p:nvPr>
        </p:nvPicPr>
        <p:blipFill>
          <a:blip r:embed="rId5"/>
          <a:stretch>
            <a:fillRect/>
          </a:stretch>
        </p:blipFill>
        <p:spPr>
          <a:xfrm>
            <a:off x="1393780" y="2772931"/>
            <a:ext cx="3501866" cy="2477453"/>
          </a:xfrm>
          <a:prstGeom prst="rect">
            <a:avLst/>
          </a:prstGeom>
        </p:spPr>
      </p:pic>
      <p:sp>
        <p:nvSpPr>
          <p:cNvPr id="4" name="슬라이드 번호 개체 틀 3">
            <a:extLst>
              <a:ext uri="{FF2B5EF4-FFF2-40B4-BE49-F238E27FC236}">
                <a16:creationId xmlns:a16="http://schemas.microsoft.com/office/drawing/2014/main" id="{4B5E6897-5554-4E8F-A8E1-B4FC0C0F3537}"/>
              </a:ext>
            </a:extLst>
          </p:cNvPr>
          <p:cNvSpPr>
            <a:spLocks noGrp="1"/>
          </p:cNvSpPr>
          <p:nvPr>
            <p:ph type="sldNum" sz="quarter" idx="4"/>
          </p:nvPr>
        </p:nvSpPr>
        <p:spPr/>
        <p:txBody>
          <a:bodyPr/>
          <a:lstStyle/>
          <a:p>
            <a:fld id="{B9154E3B-2790-45AB-9A85-320C4C8F03EA}" type="slidenum">
              <a:rPr lang="ko-KR" altLang="en-US" smtClean="0"/>
              <a:t>28</a:t>
            </a:fld>
            <a:endParaRPr lang="ko-KR" altLang="en-US"/>
          </a:p>
        </p:txBody>
      </p:sp>
      <p:sp>
        <p:nvSpPr>
          <p:cNvPr id="6"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pic>
        <p:nvPicPr>
          <p:cNvPr id="7" name="내용 개체 틀 4">
            <a:extLst>
              <a:ext uri="{FF2B5EF4-FFF2-40B4-BE49-F238E27FC236}">
                <a16:creationId xmlns:a16="http://schemas.microsoft.com/office/drawing/2014/main" id="{071AE804-5F94-48B2-A6A2-DE389E52EB7B}"/>
              </a:ext>
            </a:extLst>
          </p:cNvPr>
          <p:cNvPicPr>
            <a:picLocks noChangeAspect="1"/>
          </p:cNvPicPr>
          <p:nvPr/>
        </p:nvPicPr>
        <p:blipFill>
          <a:blip r:embed="rId6"/>
          <a:stretch>
            <a:fillRect/>
          </a:stretch>
        </p:blipFill>
        <p:spPr>
          <a:xfrm>
            <a:off x="4895646" y="2700064"/>
            <a:ext cx="3510439" cy="2464594"/>
          </a:xfrm>
          <a:prstGeom prst="rect">
            <a:avLst/>
          </a:prstGeom>
        </p:spPr>
      </p:pic>
      <p:pic>
        <p:nvPicPr>
          <p:cNvPr id="8" name="내용 개체 틀 5">
            <a:extLst>
              <a:ext uri="{FF2B5EF4-FFF2-40B4-BE49-F238E27FC236}">
                <a16:creationId xmlns:a16="http://schemas.microsoft.com/office/drawing/2014/main" id="{F8BD99D3-1E28-4A5D-B16E-A5A06BA6E8B2}"/>
              </a:ext>
            </a:extLst>
          </p:cNvPr>
          <p:cNvPicPr>
            <a:picLocks noChangeAspect="1"/>
          </p:cNvPicPr>
          <p:nvPr/>
        </p:nvPicPr>
        <p:blipFill>
          <a:blip r:embed="rId7"/>
          <a:stretch>
            <a:fillRect/>
          </a:stretch>
        </p:blipFill>
        <p:spPr>
          <a:xfrm>
            <a:off x="8477904" y="2607909"/>
            <a:ext cx="3660458" cy="2648903"/>
          </a:xfrm>
          <a:prstGeom prst="rect">
            <a:avLst/>
          </a:prstGeom>
        </p:spPr>
      </p:pic>
      <p:sp>
        <p:nvSpPr>
          <p:cNvPr id="3" name="TextBox 2"/>
          <p:cNvSpPr txBox="1"/>
          <p:nvPr/>
        </p:nvSpPr>
        <p:spPr>
          <a:xfrm>
            <a:off x="8643952" y="5237205"/>
            <a:ext cx="3328362" cy="646331"/>
          </a:xfrm>
          <a:prstGeom prst="rect">
            <a:avLst/>
          </a:prstGeom>
          <a:noFill/>
        </p:spPr>
        <p:txBody>
          <a:bodyPr wrap="square" rtlCol="0">
            <a:spAutoFit/>
          </a:bodyPr>
          <a:lstStyle/>
          <a:p>
            <a:r>
              <a:rPr lang="en-US" altLang="ko-KR" spc="-5" dirty="0">
                <a:solidFill>
                  <a:srgbClr val="0070C0"/>
                </a:solidFill>
                <a:latin typeface="나눔스퀘어" panose="020B0600000101010101" pitchFamily="50" charset="-127"/>
                <a:ea typeface="나눔스퀘어" panose="020B0600000101010101" pitchFamily="50" charset="-127"/>
                <a:cs typeface="Arial"/>
              </a:rPr>
              <a:t>Modera</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in</a:t>
            </a:r>
            <a:r>
              <a:rPr lang="en-US" altLang="ko-KR" dirty="0">
                <a:solidFill>
                  <a:srgbClr val="0070C0"/>
                </a:solidFill>
                <a:latin typeface="나눔스퀘어" panose="020B0600000101010101" pitchFamily="50" charset="-127"/>
                <a:ea typeface="나눔스퀘어" panose="020B0600000101010101" pitchFamily="50" charset="-127"/>
                <a:cs typeface="Arial"/>
              </a:rPr>
              <a:t>g</a:t>
            </a:r>
            <a:r>
              <a:rPr lang="en-US" altLang="ko-KR" spc="-5" dirty="0">
                <a:solidFill>
                  <a:srgbClr val="0070C0"/>
                </a:solidFill>
                <a:latin typeface="나눔스퀘어" panose="020B0600000101010101" pitchFamily="50" charset="-127"/>
                <a:ea typeface="나눔스퀘어" panose="020B0600000101010101" pitchFamily="50" charset="-127"/>
                <a:cs typeface="Arial"/>
              </a:rPr>
              <a:t> s</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e</a:t>
            </a:r>
            <a:r>
              <a:rPr lang="en-US" altLang="ko-KR" dirty="0">
                <a:solidFill>
                  <a:srgbClr val="0070C0"/>
                </a:solidFill>
                <a:latin typeface="나눔스퀘어" panose="020B0600000101010101" pitchFamily="50" charset="-127"/>
                <a:ea typeface="나눔스퀘어" panose="020B0600000101010101" pitchFamily="50" charset="-127"/>
                <a:cs typeface="Arial"/>
              </a:rPr>
              <a:t>p</a:t>
            </a:r>
            <a:r>
              <a:rPr lang="en-US" altLang="ko-KR" spc="-5" dirty="0">
                <a:solidFill>
                  <a:srgbClr val="0070C0"/>
                </a:solidFill>
                <a:latin typeface="나눔스퀘어" panose="020B0600000101010101" pitchFamily="50" charset="-127"/>
                <a:ea typeface="나눔스퀘어" panose="020B0600000101010101" pitchFamily="50" charset="-127"/>
                <a:cs typeface="Arial"/>
              </a:rPr>
              <a:t> siz</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a</a:t>
            </a:r>
            <a:r>
              <a:rPr lang="en-US" altLang="ko-KR" dirty="0">
                <a:solidFill>
                  <a:srgbClr val="0070C0"/>
                </a:solidFill>
                <a:latin typeface="나눔스퀘어" panose="020B0600000101010101" pitchFamily="50" charset="-127"/>
                <a:ea typeface="나눔스퀘어" panose="020B0600000101010101" pitchFamily="50" charset="-127"/>
                <a:cs typeface="Arial"/>
              </a:rPr>
              <a:t>s</a:t>
            </a:r>
            <a:r>
              <a:rPr lang="en-US" altLang="ko-KR" spc="-5" dirty="0">
                <a:solidFill>
                  <a:srgbClr val="0070C0"/>
                </a:solidFill>
                <a:latin typeface="나눔스퀘어" panose="020B0600000101010101" pitchFamily="50" charset="-127"/>
                <a:ea typeface="나눔스퀘어" panose="020B0600000101010101" pitchFamily="50" charset="-127"/>
                <a:cs typeface="Arial"/>
              </a:rPr>
              <a:t> </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h</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a:t>
            </a:r>
            <a:r>
              <a:rPr lang="en-US" altLang="ko-KR" spc="-10" dirty="0">
                <a:solidFill>
                  <a:srgbClr val="0070C0"/>
                </a:solidFill>
                <a:latin typeface="나눔스퀘어" panose="020B0600000101010101" pitchFamily="50" charset="-127"/>
                <a:ea typeface="나눔스퀘어" panose="020B0600000101010101" pitchFamily="50" charset="-127"/>
                <a:cs typeface="Arial"/>
              </a:rPr>
              <a:t>f</a:t>
            </a:r>
            <a:r>
              <a:rPr lang="en-US" altLang="ko-KR" spc="-5" dirty="0">
                <a:solidFill>
                  <a:srgbClr val="0070C0"/>
                </a:solidFill>
                <a:latin typeface="나눔스퀘어" panose="020B0600000101010101" pitchFamily="50" charset="-127"/>
                <a:ea typeface="나눔스퀘어" panose="020B0600000101010101" pitchFamily="50" charset="-127"/>
                <a:cs typeface="Arial"/>
              </a:rPr>
              <a:t>unc</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io</a:t>
            </a:r>
            <a:r>
              <a:rPr lang="en-US" altLang="ko-KR" dirty="0">
                <a:solidFill>
                  <a:srgbClr val="0070C0"/>
                </a:solidFill>
                <a:latin typeface="나눔스퀘어" panose="020B0600000101010101" pitchFamily="50" charset="-127"/>
                <a:ea typeface="나눔스퀘어" panose="020B0600000101010101" pitchFamily="50" charset="-127"/>
                <a:cs typeface="Arial"/>
              </a:rPr>
              <a:t>n</a:t>
            </a:r>
            <a:r>
              <a:rPr lang="en-US" altLang="ko-KR" spc="-5" dirty="0">
                <a:solidFill>
                  <a:srgbClr val="0070C0"/>
                </a:solidFill>
                <a:latin typeface="나눔스퀘어" panose="020B0600000101010101" pitchFamily="50" charset="-127"/>
                <a:ea typeface="나눔스퀘어" panose="020B0600000101010101" pitchFamily="50" charset="-127"/>
                <a:cs typeface="Arial"/>
              </a:rPr>
              <a:t> gradient ge</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dirty="0">
                <a:solidFill>
                  <a:srgbClr val="0070C0"/>
                </a:solidFill>
                <a:latin typeface="나눔스퀘어" panose="020B0600000101010101" pitchFamily="50" charset="-127"/>
                <a:ea typeface="나눔스퀘어" panose="020B0600000101010101" pitchFamily="50" charset="-127"/>
                <a:cs typeface="Arial"/>
              </a:rPr>
              <a:t>s</a:t>
            </a:r>
            <a:r>
              <a:rPr lang="en-US" altLang="ko-KR" spc="-5" dirty="0">
                <a:solidFill>
                  <a:srgbClr val="0070C0"/>
                </a:solidFill>
                <a:latin typeface="나눔스퀘어" panose="020B0600000101010101" pitchFamily="50" charset="-127"/>
                <a:ea typeface="나눔스퀘어" panose="020B0600000101010101" pitchFamily="50" charset="-127"/>
                <a:cs typeface="Arial"/>
              </a:rPr>
              <a:t> smaller</a:t>
            </a:r>
          </a:p>
        </p:txBody>
      </p:sp>
      <p:sp>
        <p:nvSpPr>
          <p:cNvPr id="9" name="TextBox 8"/>
          <p:cNvSpPr txBox="1"/>
          <p:nvPr/>
        </p:nvSpPr>
        <p:spPr>
          <a:xfrm>
            <a:off x="5077722" y="5224028"/>
            <a:ext cx="3384153" cy="1200329"/>
          </a:xfrm>
          <a:prstGeom prst="rect">
            <a:avLst/>
          </a:prstGeom>
          <a:noFill/>
        </p:spPr>
        <p:txBody>
          <a:bodyPr wrap="square" rtlCol="0">
            <a:spAutoFit/>
          </a:bodyPr>
          <a:lstStyle/>
          <a:p>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h</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slop</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benea</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dirty="0">
                <a:solidFill>
                  <a:srgbClr val="0070C0"/>
                </a:solidFill>
                <a:latin typeface="나눔스퀘어" panose="020B0600000101010101" pitchFamily="50" charset="-127"/>
                <a:ea typeface="나눔스퀘어" panose="020B0600000101010101" pitchFamily="50" charset="-127"/>
                <a:cs typeface="Arial"/>
              </a:rPr>
              <a:t>h</a:t>
            </a:r>
            <a:r>
              <a:rPr lang="en-US" altLang="ko-KR" spc="-5" dirty="0">
                <a:solidFill>
                  <a:srgbClr val="0070C0"/>
                </a:solidFill>
                <a:latin typeface="나눔스퀘어" panose="020B0600000101010101" pitchFamily="50" charset="-127"/>
                <a:ea typeface="나눔스퀘어" panose="020B0600000101010101" pitchFamily="50" charset="-127"/>
                <a:cs typeface="Arial"/>
              </a:rPr>
              <a:t> ou</a:t>
            </a:r>
            <a:r>
              <a:rPr lang="en-US" altLang="ko-KR" dirty="0">
                <a:solidFill>
                  <a:srgbClr val="0070C0"/>
                </a:solidFill>
                <a:latin typeface="나눔스퀘어" panose="020B0600000101010101" pitchFamily="50" charset="-127"/>
                <a:ea typeface="나눔스퀘어" panose="020B0600000101010101" pitchFamily="50" charset="-127"/>
                <a:cs typeface="Arial"/>
              </a:rPr>
              <a:t>r</a:t>
            </a:r>
            <a:r>
              <a:rPr lang="en-US" altLang="ko-KR" spc="-5" dirty="0">
                <a:solidFill>
                  <a:srgbClr val="0070C0"/>
                </a:solidFill>
                <a:latin typeface="나눔스퀘어" panose="020B0600000101010101" pitchFamily="50" charset="-127"/>
                <a:ea typeface="나눔스퀘어" panose="020B0600000101010101" pitchFamily="50" charset="-127"/>
                <a:cs typeface="Arial"/>
              </a:rPr>
              <a:t> </a:t>
            </a:r>
            <a:r>
              <a:rPr lang="en-US" altLang="ko-KR" spc="-10" dirty="0">
                <a:solidFill>
                  <a:srgbClr val="0070C0"/>
                </a:solidFill>
                <a:latin typeface="나눔스퀘어" panose="020B0600000101010101" pitchFamily="50" charset="-127"/>
                <a:ea typeface="나눔스퀘어" panose="020B0600000101010101" pitchFamily="50" charset="-127"/>
                <a:cs typeface="Arial"/>
              </a:rPr>
              <a:t>f</a:t>
            </a:r>
            <a:r>
              <a:rPr lang="en-US" altLang="ko-KR" spc="-5" dirty="0">
                <a:solidFill>
                  <a:srgbClr val="0070C0"/>
                </a:solidFill>
                <a:latin typeface="나눔스퀘어" panose="020B0600000101010101" pitchFamily="50" charset="-127"/>
                <a:ea typeface="나눔스퀘어" panose="020B0600000101010101" pitchFamily="50" charset="-127"/>
                <a:cs typeface="Arial"/>
              </a:rPr>
              <a:t>eet i</a:t>
            </a:r>
            <a:r>
              <a:rPr lang="en-US" altLang="ko-KR" dirty="0">
                <a:solidFill>
                  <a:srgbClr val="0070C0"/>
                </a:solidFill>
                <a:latin typeface="나눔스퀘어" panose="020B0600000101010101" pitchFamily="50" charset="-127"/>
                <a:ea typeface="나눔스퀘어" panose="020B0600000101010101" pitchFamily="50" charset="-127"/>
                <a:cs typeface="Arial"/>
              </a:rPr>
              <a:t>s</a:t>
            </a:r>
            <a:r>
              <a:rPr lang="en-US" altLang="ko-KR" spc="-5" dirty="0">
                <a:solidFill>
                  <a:srgbClr val="0070C0"/>
                </a:solidFill>
                <a:latin typeface="나눔스퀘어" panose="020B0600000101010101" pitchFamily="50" charset="-127"/>
                <a:ea typeface="나눔스퀘어" panose="020B0600000101010101" pitchFamily="50" charset="-127"/>
                <a:cs typeface="Arial"/>
              </a:rPr>
              <a:t> posi</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ive, s</a:t>
            </a:r>
            <a:r>
              <a:rPr lang="en-US" altLang="ko-KR" dirty="0">
                <a:solidFill>
                  <a:srgbClr val="0070C0"/>
                </a:solidFill>
                <a:latin typeface="나눔스퀘어" panose="020B0600000101010101" pitchFamily="50" charset="-127"/>
                <a:ea typeface="나눔스퀘어" panose="020B0600000101010101" pitchFamily="50" charset="-127"/>
                <a:cs typeface="Arial"/>
              </a:rPr>
              <a:t>o</a:t>
            </a:r>
            <a:r>
              <a:rPr lang="en-US" altLang="ko-KR" spc="-5" dirty="0">
                <a:solidFill>
                  <a:srgbClr val="0070C0"/>
                </a:solidFill>
                <a:latin typeface="나눔스퀘어" panose="020B0600000101010101" pitchFamily="50" charset="-127"/>
                <a:ea typeface="나눔스퀘어" panose="020B0600000101010101" pitchFamily="50" charset="-127"/>
                <a:cs typeface="Arial"/>
              </a:rPr>
              <a:t> w</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mov</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along x </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dirty="0">
                <a:solidFill>
                  <a:srgbClr val="0070C0"/>
                </a:solidFill>
                <a:latin typeface="나눔스퀘어" panose="020B0600000101010101" pitchFamily="50" charset="-127"/>
                <a:ea typeface="나눔스퀘어" panose="020B0600000101010101" pitchFamily="50" charset="-127"/>
                <a:cs typeface="Arial"/>
              </a:rPr>
              <a:t>o</a:t>
            </a:r>
            <a:r>
              <a:rPr lang="en-US" altLang="ko-KR" spc="-5" dirty="0">
                <a:solidFill>
                  <a:srgbClr val="0070C0"/>
                </a:solidFill>
                <a:latin typeface="나눔스퀘어" panose="020B0600000101010101" pitchFamily="50" charset="-127"/>
                <a:ea typeface="나눔스퀘어" panose="020B0600000101010101" pitchFamily="50" charset="-127"/>
                <a:cs typeface="Arial"/>
              </a:rPr>
              <a:t> </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h</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le</a:t>
            </a:r>
            <a:r>
              <a:rPr lang="en-US" altLang="ko-KR" spc="-10" dirty="0">
                <a:solidFill>
                  <a:srgbClr val="0070C0"/>
                </a:solidFill>
                <a:latin typeface="나눔스퀘어" panose="020B0600000101010101" pitchFamily="50" charset="-127"/>
                <a:ea typeface="나눔스퀘어" panose="020B0600000101010101" pitchFamily="50" charset="-127"/>
                <a:cs typeface="Arial"/>
              </a:rPr>
              <a:t>ft (t</a:t>
            </a:r>
            <a:r>
              <a:rPr lang="en-US" altLang="ko-KR" spc="-5" dirty="0">
                <a:solidFill>
                  <a:srgbClr val="0070C0"/>
                </a:solidFill>
                <a:latin typeface="나눔스퀘어" panose="020B0600000101010101" pitchFamily="50" charset="-127"/>
                <a:ea typeface="나눔스퀘어" panose="020B0600000101010101" pitchFamily="50" charset="-127"/>
                <a:cs typeface="Arial"/>
              </a:rPr>
              <a:t>h</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downwar</a:t>
            </a:r>
            <a:r>
              <a:rPr lang="en-US" altLang="ko-KR" dirty="0">
                <a:solidFill>
                  <a:srgbClr val="0070C0"/>
                </a:solidFill>
                <a:latin typeface="나눔스퀘어" panose="020B0600000101010101" pitchFamily="50" charset="-127"/>
                <a:ea typeface="나눔스퀘어" panose="020B0600000101010101" pitchFamily="50" charset="-127"/>
                <a:cs typeface="Arial"/>
              </a:rPr>
              <a:t>d</a:t>
            </a:r>
            <a:r>
              <a:rPr lang="en-US" altLang="ko-KR" spc="-5" dirty="0">
                <a:solidFill>
                  <a:srgbClr val="0070C0"/>
                </a:solidFill>
                <a:latin typeface="나눔스퀘어" panose="020B0600000101010101" pitchFamily="50" charset="-127"/>
                <a:ea typeface="나눔스퀘어" panose="020B0600000101010101" pitchFamily="50" charset="-127"/>
                <a:cs typeface="Arial"/>
              </a:rPr>
              <a:t> direc</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io</a:t>
            </a:r>
            <a:r>
              <a:rPr lang="en-US" altLang="ko-KR" dirty="0">
                <a:solidFill>
                  <a:srgbClr val="0070C0"/>
                </a:solidFill>
                <a:latin typeface="나눔스퀘어" panose="020B0600000101010101" pitchFamily="50" charset="-127"/>
                <a:ea typeface="나눔스퀘어" panose="020B0600000101010101" pitchFamily="50" charset="-127"/>
                <a:cs typeface="Arial"/>
              </a:rPr>
              <a:t>n</a:t>
            </a:r>
            <a:r>
              <a:rPr lang="en-US" altLang="ko-KR" spc="-5" dirty="0">
                <a:solidFill>
                  <a:srgbClr val="0070C0"/>
                </a:solidFill>
                <a:latin typeface="나눔스퀘어" panose="020B0600000101010101" pitchFamily="50" charset="-127"/>
                <a:ea typeface="나눔스퀘어" panose="020B0600000101010101" pitchFamily="50" charset="-127"/>
                <a:cs typeface="Arial"/>
              </a:rPr>
              <a:t> )</a:t>
            </a:r>
            <a:endParaRPr lang="ko-KR" altLang="en-US" dirty="0">
              <a:solidFill>
                <a:srgbClr val="0070C0"/>
              </a:solidFill>
              <a:latin typeface="나눔스퀘어" panose="020B0600000101010101" pitchFamily="50" charset="-127"/>
              <a:ea typeface="나눔스퀘어" panose="020B0600000101010101" pitchFamily="50" charset="-127"/>
            </a:endParaRPr>
          </a:p>
        </p:txBody>
      </p:sp>
      <p:sp>
        <p:nvSpPr>
          <p:cNvPr id="11" name="TextBox 10"/>
          <p:cNvSpPr txBox="1"/>
          <p:nvPr/>
        </p:nvSpPr>
        <p:spPr>
          <a:xfrm>
            <a:off x="1555442" y="5164658"/>
            <a:ext cx="3158127" cy="1200329"/>
          </a:xfrm>
          <a:prstGeom prst="rect">
            <a:avLst/>
          </a:prstGeom>
          <a:noFill/>
        </p:spPr>
        <p:txBody>
          <a:bodyPr wrap="square" rtlCol="0">
            <a:spAutoFit/>
          </a:bodyPr>
          <a:lstStyle/>
          <a:p>
            <a:r>
              <a:rPr lang="en-US" altLang="ko-KR" spc="-10" dirty="0">
                <a:solidFill>
                  <a:srgbClr val="0070C0"/>
                </a:solidFill>
                <a:latin typeface="나눔스퀘어" panose="020B0600000101010101" pitchFamily="50" charset="-127"/>
                <a:ea typeface="나눔스퀘어" panose="020B0600000101010101" pitchFamily="50" charset="-127"/>
                <a:cs typeface="Arial"/>
              </a:rPr>
              <a:t>The slope </a:t>
            </a:r>
            <a:r>
              <a:rPr lang="en-US" altLang="ko-KR" spc="-5" dirty="0">
                <a:solidFill>
                  <a:srgbClr val="0070C0"/>
                </a:solidFill>
                <a:latin typeface="나눔스퀘어" panose="020B0600000101010101" pitchFamily="50" charset="-127"/>
                <a:ea typeface="나눔스퀘어" panose="020B0600000101010101" pitchFamily="50" charset="-127"/>
                <a:cs typeface="Arial"/>
              </a:rPr>
              <a:t>i</a:t>
            </a:r>
            <a:r>
              <a:rPr lang="en-US" altLang="ko-KR" dirty="0">
                <a:solidFill>
                  <a:srgbClr val="0070C0"/>
                </a:solidFill>
                <a:latin typeface="나눔스퀘어" panose="020B0600000101010101" pitchFamily="50" charset="-127"/>
                <a:ea typeface="나눔스퀘어" panose="020B0600000101010101" pitchFamily="50" charset="-127"/>
                <a:cs typeface="Arial"/>
              </a:rPr>
              <a:t>s</a:t>
            </a:r>
            <a:r>
              <a:rPr lang="en-US" altLang="ko-KR" spc="-5" dirty="0">
                <a:solidFill>
                  <a:srgbClr val="0070C0"/>
                </a:solidFill>
                <a:latin typeface="나눔스퀘어" panose="020B0600000101010101" pitchFamily="50" charset="-127"/>
                <a:ea typeface="나눔스퀘어" panose="020B0600000101010101" pitchFamily="50" charset="-127"/>
                <a:cs typeface="Arial"/>
              </a:rPr>
              <a:t> </a:t>
            </a:r>
            <a:r>
              <a:rPr lang="en-US" altLang="ko-KR" dirty="0">
                <a:solidFill>
                  <a:srgbClr val="0070C0"/>
                </a:solidFill>
                <a:latin typeface="나눔스퀘어" panose="020B0600000101010101" pitchFamily="50" charset="-127"/>
                <a:ea typeface="나눔스퀘어" panose="020B0600000101010101" pitchFamily="50" charset="-127"/>
                <a:cs typeface="Arial"/>
              </a:rPr>
              <a:t>a</a:t>
            </a:r>
            <a:r>
              <a:rPr lang="en-US" altLang="ko-KR" spc="-5" dirty="0">
                <a:solidFill>
                  <a:srgbClr val="0070C0"/>
                </a:solidFill>
                <a:latin typeface="나눔스퀘어" panose="020B0600000101010101" pitchFamily="50" charset="-127"/>
                <a:ea typeface="나눔스퀘어" panose="020B0600000101010101" pitchFamily="50" charset="-127"/>
                <a:cs typeface="Arial"/>
              </a:rPr>
              <a:t> nega</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iv</a:t>
            </a:r>
            <a:r>
              <a:rPr lang="en-US" altLang="ko-KR" dirty="0">
                <a:solidFill>
                  <a:srgbClr val="0070C0"/>
                </a:solidFill>
                <a:latin typeface="나눔스퀘어" panose="020B0600000101010101" pitchFamily="50" charset="-127"/>
                <a:ea typeface="나눔스퀘어" panose="020B0600000101010101" pitchFamily="50" charset="-127"/>
                <a:cs typeface="Arial"/>
              </a:rPr>
              <a:t>e </a:t>
            </a:r>
            <a:r>
              <a:rPr lang="en-US" altLang="ko-KR" spc="-5" dirty="0">
                <a:solidFill>
                  <a:srgbClr val="0070C0"/>
                </a:solidFill>
                <a:latin typeface="나눔스퀘어" panose="020B0600000101010101" pitchFamily="50" charset="-127"/>
                <a:ea typeface="나눔스퀘어" panose="020B0600000101010101" pitchFamily="50" charset="-127"/>
                <a:cs typeface="Arial"/>
              </a:rPr>
              <a:t>gradien</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 s</a:t>
            </a:r>
            <a:r>
              <a:rPr lang="en-US" altLang="ko-KR" dirty="0">
                <a:solidFill>
                  <a:srgbClr val="0070C0"/>
                </a:solidFill>
                <a:latin typeface="나눔스퀘어" panose="020B0600000101010101" pitchFamily="50" charset="-127"/>
                <a:ea typeface="나눔스퀘어" panose="020B0600000101010101" pitchFamily="50" charset="-127"/>
                <a:cs typeface="Arial"/>
              </a:rPr>
              <a:t>o</a:t>
            </a:r>
            <a:r>
              <a:rPr lang="en-US" altLang="ko-KR" spc="-5" dirty="0">
                <a:solidFill>
                  <a:srgbClr val="0070C0"/>
                </a:solidFill>
                <a:latin typeface="나눔스퀘어" panose="020B0600000101010101" pitchFamily="50" charset="-127"/>
                <a:ea typeface="나눔스퀘어" panose="020B0600000101010101" pitchFamily="50" charset="-127"/>
                <a:cs typeface="Arial"/>
              </a:rPr>
              <a:t> w</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mov</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alon</a:t>
            </a:r>
            <a:r>
              <a:rPr lang="en-US" altLang="ko-KR" dirty="0">
                <a:solidFill>
                  <a:srgbClr val="0070C0"/>
                </a:solidFill>
                <a:latin typeface="나눔스퀘어" panose="020B0600000101010101" pitchFamily="50" charset="-127"/>
                <a:ea typeface="나눔스퀘어" panose="020B0600000101010101" pitchFamily="50" charset="-127"/>
                <a:cs typeface="Arial"/>
              </a:rPr>
              <a:t>g</a:t>
            </a:r>
            <a:r>
              <a:rPr lang="en-US" altLang="ko-KR" spc="-5" dirty="0">
                <a:solidFill>
                  <a:srgbClr val="0070C0"/>
                </a:solidFill>
                <a:latin typeface="나눔스퀘어" panose="020B0600000101010101" pitchFamily="50" charset="-127"/>
                <a:ea typeface="나눔스퀘어" panose="020B0600000101010101" pitchFamily="50" charset="-127"/>
                <a:cs typeface="Arial"/>
              </a:rPr>
              <a:t> </a:t>
            </a:r>
            <a:r>
              <a:rPr lang="en-US" altLang="ko-KR" dirty="0">
                <a:solidFill>
                  <a:srgbClr val="0070C0"/>
                </a:solidFill>
                <a:latin typeface="나눔스퀘어" panose="020B0600000101010101" pitchFamily="50" charset="-127"/>
                <a:ea typeface="나눔스퀘어" panose="020B0600000101010101" pitchFamily="50" charset="-127"/>
                <a:cs typeface="Arial"/>
              </a:rPr>
              <a:t>x</a:t>
            </a:r>
            <a:r>
              <a:rPr lang="en-US" altLang="ko-KR" spc="-5" dirty="0">
                <a:solidFill>
                  <a:srgbClr val="0070C0"/>
                </a:solidFill>
                <a:latin typeface="나눔스퀘어" panose="020B0600000101010101" pitchFamily="50" charset="-127"/>
                <a:ea typeface="나눔스퀘어" panose="020B0600000101010101" pitchFamily="50" charset="-127"/>
                <a:cs typeface="Arial"/>
              </a:rPr>
              <a:t> </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dirty="0">
                <a:solidFill>
                  <a:srgbClr val="0070C0"/>
                </a:solidFill>
                <a:latin typeface="나눔스퀘어" panose="020B0600000101010101" pitchFamily="50" charset="-127"/>
                <a:ea typeface="나눔스퀘어" panose="020B0600000101010101" pitchFamily="50" charset="-127"/>
                <a:cs typeface="Arial"/>
              </a:rPr>
              <a:t>o</a:t>
            </a:r>
            <a:r>
              <a:rPr lang="en-US" altLang="ko-KR" spc="-5" dirty="0">
                <a:solidFill>
                  <a:srgbClr val="0070C0"/>
                </a:solidFill>
                <a:latin typeface="나눔스퀘어" panose="020B0600000101010101" pitchFamily="50" charset="-127"/>
                <a:ea typeface="나눔스퀘어" panose="020B0600000101010101" pitchFamily="50" charset="-127"/>
                <a:cs typeface="Arial"/>
              </a:rPr>
              <a:t> </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h</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right (</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h</a:t>
            </a:r>
            <a:r>
              <a:rPr lang="en-US" altLang="ko-KR" dirty="0">
                <a:solidFill>
                  <a:srgbClr val="0070C0"/>
                </a:solidFill>
                <a:latin typeface="나눔스퀘어" panose="020B0600000101010101" pitchFamily="50" charset="-127"/>
                <a:ea typeface="나눔스퀘어" panose="020B0600000101010101" pitchFamily="50" charset="-127"/>
                <a:cs typeface="Arial"/>
              </a:rPr>
              <a:t>e</a:t>
            </a:r>
            <a:r>
              <a:rPr lang="en-US" altLang="ko-KR" spc="-5" dirty="0">
                <a:solidFill>
                  <a:srgbClr val="0070C0"/>
                </a:solidFill>
                <a:latin typeface="나눔스퀘어" panose="020B0600000101010101" pitchFamily="50" charset="-127"/>
                <a:ea typeface="나눔스퀘어" panose="020B0600000101010101" pitchFamily="50" charset="-127"/>
                <a:cs typeface="Arial"/>
              </a:rPr>
              <a:t> downwar</a:t>
            </a:r>
            <a:r>
              <a:rPr lang="en-US" altLang="ko-KR" dirty="0">
                <a:solidFill>
                  <a:srgbClr val="0070C0"/>
                </a:solidFill>
                <a:latin typeface="나눔스퀘어" panose="020B0600000101010101" pitchFamily="50" charset="-127"/>
                <a:ea typeface="나눔스퀘어" panose="020B0600000101010101" pitchFamily="50" charset="-127"/>
                <a:cs typeface="Arial"/>
              </a:rPr>
              <a:t>d</a:t>
            </a:r>
            <a:r>
              <a:rPr lang="en-US" altLang="ko-KR" spc="-5" dirty="0">
                <a:solidFill>
                  <a:srgbClr val="0070C0"/>
                </a:solidFill>
                <a:latin typeface="나눔스퀘어" panose="020B0600000101010101" pitchFamily="50" charset="-127"/>
                <a:ea typeface="나눔스퀘어" panose="020B0600000101010101" pitchFamily="50" charset="-127"/>
                <a:cs typeface="Arial"/>
              </a:rPr>
              <a:t> direc</a:t>
            </a:r>
            <a:r>
              <a:rPr lang="en-US" altLang="ko-KR" spc="-10" dirty="0">
                <a:solidFill>
                  <a:srgbClr val="0070C0"/>
                </a:solidFill>
                <a:latin typeface="나눔스퀘어" panose="020B0600000101010101" pitchFamily="50" charset="-127"/>
                <a:ea typeface="나눔스퀘어" panose="020B0600000101010101" pitchFamily="50" charset="-127"/>
                <a:cs typeface="Arial"/>
              </a:rPr>
              <a:t>t</a:t>
            </a:r>
            <a:r>
              <a:rPr lang="en-US" altLang="ko-KR" spc="-5" dirty="0">
                <a:solidFill>
                  <a:srgbClr val="0070C0"/>
                </a:solidFill>
                <a:latin typeface="나눔스퀘어" panose="020B0600000101010101" pitchFamily="50" charset="-127"/>
                <a:ea typeface="나눔스퀘어" panose="020B0600000101010101" pitchFamily="50" charset="-127"/>
                <a:cs typeface="Arial"/>
              </a:rPr>
              <a:t>io</a:t>
            </a:r>
            <a:r>
              <a:rPr lang="en-US" altLang="ko-KR" dirty="0">
                <a:solidFill>
                  <a:srgbClr val="0070C0"/>
                </a:solidFill>
                <a:latin typeface="나눔스퀘어" panose="020B0600000101010101" pitchFamily="50" charset="-127"/>
                <a:ea typeface="나눔스퀘어" panose="020B0600000101010101" pitchFamily="50" charset="-127"/>
                <a:cs typeface="Arial"/>
              </a:rPr>
              <a:t>n</a:t>
            </a:r>
            <a:r>
              <a:rPr lang="en-US" altLang="ko-KR" spc="-5" dirty="0">
                <a:solidFill>
                  <a:srgbClr val="0070C0"/>
                </a:solidFill>
                <a:latin typeface="나눔스퀘어" panose="020B0600000101010101" pitchFamily="50" charset="-127"/>
                <a:ea typeface="나눔스퀘어" panose="020B0600000101010101" pitchFamily="50" charset="-127"/>
                <a:cs typeface="Arial"/>
              </a:rPr>
              <a:t> )</a:t>
            </a:r>
            <a:endParaRPr lang="ko-KR" altLang="en-US" dirty="0">
              <a:solidFill>
                <a:srgbClr val="0070C0"/>
              </a:solidFill>
              <a:latin typeface="나눔스퀘어" panose="020B0600000101010101" pitchFamily="50" charset="-127"/>
              <a:ea typeface="나눔스퀘어" panose="020B0600000101010101" pitchFamily="50" charset="-127"/>
            </a:endParaRPr>
          </a:p>
        </p:txBody>
      </p:sp>
      <p:sp>
        <p:nvSpPr>
          <p:cNvPr id="12" name="TextBox 11"/>
          <p:cNvSpPr txBox="1"/>
          <p:nvPr/>
        </p:nvSpPr>
        <p:spPr>
          <a:xfrm>
            <a:off x="2334522" y="2227990"/>
            <a:ext cx="184731" cy="369332"/>
          </a:xfrm>
          <a:prstGeom prst="rect">
            <a:avLst/>
          </a:prstGeom>
          <a:noFill/>
        </p:spPr>
        <p:txBody>
          <a:bodyPr wrap="none" rtlCol="0">
            <a:spAutoFit/>
          </a:bodyPr>
          <a:lstStyle/>
          <a:p>
            <a:endParaRPr lang="ko-KR" altLang="en-US" dirty="0"/>
          </a:p>
        </p:txBody>
      </p:sp>
      <p:sp>
        <p:nvSpPr>
          <p:cNvPr id="13" name="내용 개체 틀 2"/>
          <p:cNvSpPr txBox="1">
            <a:spLocks/>
          </p:cNvSpPr>
          <p:nvPr/>
        </p:nvSpPr>
        <p:spPr>
          <a:xfrm>
            <a:off x="2209800" y="1825624"/>
            <a:ext cx="9144000" cy="413154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스퀘어"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스퀘어"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스퀘어"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ko-KR" sz="2000" spc="-5" dirty="0">
                <a:latin typeface="Arial"/>
                <a:cs typeface="Arial"/>
              </a:rPr>
              <a:t>w</a:t>
            </a:r>
            <a:r>
              <a:rPr lang="en-US" altLang="ko-KR" sz="2000" dirty="0">
                <a:latin typeface="Arial"/>
                <a:cs typeface="Arial"/>
              </a:rPr>
              <a:t>e</a:t>
            </a:r>
            <a:r>
              <a:rPr lang="en-US" altLang="ko-KR" sz="2000" spc="-5" dirty="0">
                <a:latin typeface="Arial"/>
                <a:cs typeface="Arial"/>
              </a:rPr>
              <a:t> increas</a:t>
            </a:r>
            <a:r>
              <a:rPr lang="en-US" altLang="ko-KR" sz="2000" dirty="0">
                <a:latin typeface="Arial"/>
                <a:cs typeface="Arial"/>
              </a:rPr>
              <a:t>e</a:t>
            </a:r>
            <a:r>
              <a:rPr lang="en-US" altLang="ko-KR" sz="2000" spc="-5" dirty="0">
                <a:latin typeface="Arial"/>
                <a:cs typeface="Arial"/>
              </a:rPr>
              <a:t> </a:t>
            </a:r>
            <a:r>
              <a:rPr lang="en-US" altLang="ko-KR" sz="2000" b="1" dirty="0">
                <a:latin typeface="Arial"/>
                <a:cs typeface="Arial"/>
              </a:rPr>
              <a:t>x</a:t>
            </a:r>
            <a:r>
              <a:rPr lang="en-US" altLang="ko-KR" sz="2000" b="1" spc="-5" dirty="0">
                <a:latin typeface="Arial"/>
                <a:cs typeface="Arial"/>
              </a:rPr>
              <a:t> </a:t>
            </a:r>
            <a:r>
              <a:rPr lang="en-US" altLang="ko-KR" sz="2000" spc="-5" dirty="0">
                <a:latin typeface="Arial"/>
                <a:cs typeface="Arial"/>
              </a:rPr>
              <a:t>i</a:t>
            </a:r>
            <a:r>
              <a:rPr lang="en-US" altLang="ko-KR" sz="2000" dirty="0">
                <a:latin typeface="Arial"/>
                <a:cs typeface="Arial"/>
              </a:rPr>
              <a:t>n</a:t>
            </a:r>
            <a:r>
              <a:rPr lang="en-US" altLang="ko-KR" sz="2000" spc="-5" dirty="0">
                <a:latin typeface="Arial"/>
                <a:cs typeface="Arial"/>
              </a:rPr>
              <a:t> </a:t>
            </a:r>
            <a:r>
              <a:rPr lang="en-US" altLang="ko-KR" sz="2000" spc="-10" dirty="0">
                <a:latin typeface="Arial"/>
                <a:cs typeface="Arial"/>
              </a:rPr>
              <a:t>t</a:t>
            </a:r>
            <a:r>
              <a:rPr lang="en-US" altLang="ko-KR" sz="2000" spc="-5" dirty="0">
                <a:latin typeface="Arial"/>
                <a:cs typeface="Arial"/>
              </a:rPr>
              <a:t>h</a:t>
            </a:r>
            <a:r>
              <a:rPr lang="en-US" altLang="ko-KR" sz="2000" dirty="0">
                <a:latin typeface="Arial"/>
                <a:cs typeface="Arial"/>
              </a:rPr>
              <a:t>e</a:t>
            </a:r>
            <a:r>
              <a:rPr lang="en-US" altLang="ko-KR" sz="2000" spc="-5" dirty="0">
                <a:latin typeface="Arial"/>
                <a:cs typeface="Arial"/>
              </a:rPr>
              <a:t> opposi</a:t>
            </a:r>
            <a:r>
              <a:rPr lang="en-US" altLang="ko-KR" sz="2000" spc="-10" dirty="0">
                <a:latin typeface="Arial"/>
                <a:cs typeface="Arial"/>
              </a:rPr>
              <a:t>t</a:t>
            </a:r>
            <a:r>
              <a:rPr lang="en-US" altLang="ko-KR" sz="2000" dirty="0">
                <a:latin typeface="Arial"/>
                <a:cs typeface="Arial"/>
              </a:rPr>
              <a:t>e</a:t>
            </a:r>
            <a:r>
              <a:rPr lang="en-US" altLang="ko-KR" sz="2000" spc="-5" dirty="0">
                <a:latin typeface="Arial"/>
                <a:cs typeface="Arial"/>
              </a:rPr>
              <a:t> direc</a:t>
            </a:r>
            <a:r>
              <a:rPr lang="en-US" altLang="ko-KR" sz="2000" spc="-10" dirty="0">
                <a:latin typeface="Arial"/>
                <a:cs typeface="Arial"/>
              </a:rPr>
              <a:t>t</a:t>
            </a:r>
            <a:r>
              <a:rPr lang="en-US" altLang="ko-KR" sz="2000" spc="-5" dirty="0">
                <a:latin typeface="Arial"/>
                <a:cs typeface="Arial"/>
              </a:rPr>
              <a:t>io</a:t>
            </a:r>
            <a:r>
              <a:rPr lang="en-US" altLang="ko-KR" sz="2000" dirty="0">
                <a:latin typeface="Arial"/>
                <a:cs typeface="Arial"/>
              </a:rPr>
              <a:t>n</a:t>
            </a:r>
            <a:r>
              <a:rPr lang="en-US" altLang="ko-KR" sz="2000" spc="-5" dirty="0">
                <a:latin typeface="Arial"/>
                <a:cs typeface="Arial"/>
              </a:rPr>
              <a:t> </a:t>
            </a:r>
            <a:r>
              <a:rPr lang="en-US" altLang="ko-KR" sz="2000" spc="-10" dirty="0">
                <a:latin typeface="Arial"/>
                <a:cs typeface="Arial"/>
              </a:rPr>
              <a:t>t</a:t>
            </a:r>
            <a:r>
              <a:rPr lang="en-US" altLang="ko-KR" sz="2000" dirty="0">
                <a:latin typeface="Arial"/>
                <a:cs typeface="Arial"/>
              </a:rPr>
              <a:t>o</a:t>
            </a:r>
            <a:r>
              <a:rPr lang="en-US" altLang="ko-KR" sz="2000" spc="-5" dirty="0">
                <a:latin typeface="Arial"/>
                <a:cs typeface="Arial"/>
              </a:rPr>
              <a:t> </a:t>
            </a:r>
            <a:r>
              <a:rPr lang="en-US" altLang="ko-KR" sz="2000" spc="-10" dirty="0">
                <a:latin typeface="Arial"/>
                <a:cs typeface="Arial"/>
              </a:rPr>
              <a:t>t</a:t>
            </a:r>
            <a:r>
              <a:rPr lang="en-US" altLang="ko-KR" sz="2000" spc="-5" dirty="0">
                <a:latin typeface="Arial"/>
                <a:cs typeface="Arial"/>
              </a:rPr>
              <a:t>h</a:t>
            </a:r>
            <a:r>
              <a:rPr lang="en-US" altLang="ko-KR" sz="2000" dirty="0">
                <a:latin typeface="Arial"/>
                <a:cs typeface="Arial"/>
              </a:rPr>
              <a:t>e</a:t>
            </a:r>
            <a:r>
              <a:rPr lang="en-US" altLang="ko-KR" sz="2000" spc="-5" dirty="0">
                <a:latin typeface="Arial"/>
                <a:cs typeface="Arial"/>
              </a:rPr>
              <a:t> gradien</a:t>
            </a:r>
            <a:r>
              <a:rPr lang="en-US" altLang="ko-KR" sz="2000" spc="-10" dirty="0">
                <a:latin typeface="Arial"/>
                <a:cs typeface="Arial"/>
              </a:rPr>
              <a:t>t</a:t>
            </a:r>
            <a:r>
              <a:rPr lang="en-US" altLang="ko-KR" sz="2000" dirty="0">
                <a:latin typeface="Arial"/>
                <a:cs typeface="Arial"/>
              </a:rPr>
              <a:t>?</a:t>
            </a:r>
            <a:r>
              <a:rPr lang="en-US" altLang="ko-KR" sz="2000" spc="-5" dirty="0">
                <a:latin typeface="Arial"/>
                <a:cs typeface="Arial"/>
              </a:rPr>
              <a:t> </a:t>
            </a:r>
            <a:r>
              <a:rPr lang="en-US" altLang="ko-KR" sz="2000" spc="-10" dirty="0">
                <a:latin typeface="Arial"/>
                <a:cs typeface="Arial"/>
              </a:rPr>
              <a:t>A</a:t>
            </a:r>
            <a:r>
              <a:rPr lang="en-US" altLang="ko-KR" sz="2000" spc="-5" dirty="0">
                <a:latin typeface="Arial"/>
                <a:cs typeface="Arial"/>
              </a:rPr>
              <a:t> posi</a:t>
            </a:r>
            <a:r>
              <a:rPr lang="en-US" altLang="ko-KR" sz="2000" spc="-10" dirty="0">
                <a:latin typeface="Arial"/>
                <a:cs typeface="Arial"/>
              </a:rPr>
              <a:t>t</a:t>
            </a:r>
            <a:r>
              <a:rPr lang="en-US" altLang="ko-KR" sz="2000" spc="-5" dirty="0">
                <a:latin typeface="Arial"/>
                <a:cs typeface="Arial"/>
              </a:rPr>
              <a:t>iv</a:t>
            </a:r>
            <a:r>
              <a:rPr lang="en-US" altLang="ko-KR" sz="2000" dirty="0">
                <a:latin typeface="Arial"/>
                <a:cs typeface="Arial"/>
              </a:rPr>
              <a:t>e</a:t>
            </a:r>
            <a:r>
              <a:rPr lang="en-US" altLang="ko-KR" sz="2000" spc="-5" dirty="0">
                <a:latin typeface="Arial"/>
                <a:cs typeface="Arial"/>
              </a:rPr>
              <a:t> gradient mean</a:t>
            </a:r>
            <a:r>
              <a:rPr lang="en-US" altLang="ko-KR" sz="2000" dirty="0">
                <a:latin typeface="Arial"/>
                <a:cs typeface="Arial"/>
              </a:rPr>
              <a:t>s</a:t>
            </a:r>
            <a:r>
              <a:rPr lang="en-US" altLang="ko-KR" sz="2000" spc="-5" dirty="0">
                <a:latin typeface="Arial"/>
                <a:cs typeface="Arial"/>
              </a:rPr>
              <a:t> w</a:t>
            </a:r>
            <a:r>
              <a:rPr lang="en-US" altLang="ko-KR" sz="2000" dirty="0">
                <a:latin typeface="Arial"/>
                <a:cs typeface="Arial"/>
              </a:rPr>
              <a:t>e</a:t>
            </a:r>
            <a:r>
              <a:rPr lang="en-US" altLang="ko-KR" sz="2000" spc="-5" dirty="0">
                <a:latin typeface="Arial"/>
                <a:cs typeface="Arial"/>
              </a:rPr>
              <a:t> reduc</a:t>
            </a:r>
            <a:r>
              <a:rPr lang="en-US" altLang="ko-KR" sz="2000" dirty="0">
                <a:latin typeface="Arial"/>
                <a:cs typeface="Arial"/>
              </a:rPr>
              <a:t>e</a:t>
            </a:r>
            <a:r>
              <a:rPr lang="en-US" altLang="ko-KR" sz="2000" spc="-5" dirty="0">
                <a:latin typeface="Arial"/>
                <a:cs typeface="Arial"/>
              </a:rPr>
              <a:t> </a:t>
            </a:r>
            <a:r>
              <a:rPr lang="en-US" altLang="ko-KR" sz="2000" b="1" spc="-5" dirty="0">
                <a:latin typeface="Arial"/>
                <a:cs typeface="Arial"/>
              </a:rPr>
              <a:t>x</a:t>
            </a:r>
            <a:r>
              <a:rPr lang="en-US" altLang="ko-KR" sz="2000" spc="-5" dirty="0">
                <a:latin typeface="Arial"/>
                <a:cs typeface="Arial"/>
              </a:rPr>
              <a:t>. </a:t>
            </a:r>
            <a:r>
              <a:rPr lang="en-US" altLang="ko-KR" sz="2000" spc="-10" dirty="0">
                <a:latin typeface="Arial"/>
                <a:cs typeface="Arial"/>
              </a:rPr>
              <a:t>A</a:t>
            </a:r>
            <a:r>
              <a:rPr lang="en-US" altLang="ko-KR" sz="2000" spc="-5" dirty="0">
                <a:latin typeface="Arial"/>
                <a:cs typeface="Arial"/>
              </a:rPr>
              <a:t> nega</a:t>
            </a:r>
            <a:r>
              <a:rPr lang="en-US" altLang="ko-KR" sz="2000" spc="-10" dirty="0">
                <a:latin typeface="Arial"/>
                <a:cs typeface="Arial"/>
              </a:rPr>
              <a:t>t</a:t>
            </a:r>
            <a:r>
              <a:rPr lang="en-US" altLang="ko-KR" sz="2000" spc="-5" dirty="0">
                <a:latin typeface="Arial"/>
                <a:cs typeface="Arial"/>
              </a:rPr>
              <a:t>iv</a:t>
            </a:r>
            <a:r>
              <a:rPr lang="en-US" altLang="ko-KR" sz="2000" dirty="0">
                <a:latin typeface="Arial"/>
                <a:cs typeface="Arial"/>
              </a:rPr>
              <a:t>e</a:t>
            </a:r>
            <a:r>
              <a:rPr lang="en-US" altLang="ko-KR" sz="2000" spc="-5" dirty="0">
                <a:latin typeface="Arial"/>
                <a:cs typeface="Arial"/>
              </a:rPr>
              <a:t> gradient mean</a:t>
            </a:r>
            <a:r>
              <a:rPr lang="en-US" altLang="ko-KR" sz="2000" dirty="0">
                <a:latin typeface="Arial"/>
                <a:cs typeface="Arial"/>
              </a:rPr>
              <a:t>s</a:t>
            </a:r>
            <a:r>
              <a:rPr lang="en-US" altLang="ko-KR" sz="2000" spc="-5" dirty="0">
                <a:latin typeface="Arial"/>
                <a:cs typeface="Arial"/>
              </a:rPr>
              <a:t> w</a:t>
            </a:r>
            <a:r>
              <a:rPr lang="en-US" altLang="ko-KR" sz="2000" dirty="0">
                <a:latin typeface="Arial"/>
                <a:cs typeface="Arial"/>
              </a:rPr>
              <a:t>e</a:t>
            </a:r>
            <a:r>
              <a:rPr lang="en-US" altLang="ko-KR" sz="2000" spc="-5" dirty="0">
                <a:latin typeface="Arial"/>
                <a:cs typeface="Arial"/>
              </a:rPr>
              <a:t> increas</a:t>
            </a:r>
            <a:r>
              <a:rPr lang="en-US" altLang="ko-KR" sz="2000" dirty="0">
                <a:latin typeface="Arial"/>
                <a:cs typeface="Arial"/>
              </a:rPr>
              <a:t>e</a:t>
            </a:r>
            <a:r>
              <a:rPr lang="en-US" altLang="ko-KR" sz="2000" spc="-5" dirty="0">
                <a:latin typeface="Arial"/>
                <a:cs typeface="Arial"/>
              </a:rPr>
              <a:t> </a:t>
            </a:r>
            <a:r>
              <a:rPr lang="en-US" altLang="ko-KR" sz="2000" b="1" spc="-5" dirty="0">
                <a:latin typeface="Arial"/>
                <a:cs typeface="Arial"/>
              </a:rPr>
              <a:t>x. </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cs typeface="Arial"/>
              </a:rPr>
              <a:t>복잡한</a:t>
            </a:r>
            <a:r>
              <a:rPr lang="en-US" altLang="ko-KR" sz="1800" dirty="0">
                <a:solidFill>
                  <a:schemeClr val="tx1">
                    <a:lumMod val="50000"/>
                    <a:lumOff val="50000"/>
                  </a:schemeClr>
                </a:solidFill>
                <a:latin typeface="나눔스퀘어" panose="020B0600000101010101" pitchFamily="50" charset="-127"/>
                <a:cs typeface="Arial"/>
              </a:rPr>
              <a:t> </a:t>
            </a:r>
            <a:r>
              <a:rPr lang="ko-KR" altLang="en-US" sz="1800" dirty="0">
                <a:solidFill>
                  <a:schemeClr val="tx1">
                    <a:lumMod val="50000"/>
                    <a:lumOff val="50000"/>
                  </a:schemeClr>
                </a:solidFill>
                <a:latin typeface="나눔스퀘어" panose="020B0600000101010101" pitchFamily="50" charset="-127"/>
                <a:cs typeface="Arial"/>
              </a:rPr>
              <a:t>함수에 대한 이해가 없더라도 경사 </a:t>
            </a:r>
            <a:r>
              <a:rPr lang="ko-KR" altLang="en-US" sz="1800" dirty="0" err="1">
                <a:solidFill>
                  <a:schemeClr val="tx1">
                    <a:lumMod val="50000"/>
                    <a:lumOff val="50000"/>
                  </a:schemeClr>
                </a:solidFill>
                <a:latin typeface="나눔스퀘어" panose="020B0600000101010101" pitchFamily="50" charset="-127"/>
                <a:cs typeface="Arial"/>
              </a:rPr>
              <a:t>하강법을</a:t>
            </a:r>
            <a:r>
              <a:rPr lang="ko-KR" altLang="en-US" sz="1800" dirty="0">
                <a:solidFill>
                  <a:schemeClr val="tx1">
                    <a:lumMod val="50000"/>
                    <a:lumOff val="50000"/>
                  </a:schemeClr>
                </a:solidFill>
                <a:latin typeface="나눔스퀘어" panose="020B0600000101010101" pitchFamily="50" charset="-127"/>
                <a:cs typeface="Arial"/>
              </a:rPr>
              <a:t> 이용해 최저점을 찾을 수 있습니다</a:t>
            </a:r>
            <a:r>
              <a:rPr lang="en-US" altLang="ko-KR" sz="1800" dirty="0">
                <a:solidFill>
                  <a:schemeClr val="tx1">
                    <a:lumMod val="50000"/>
                    <a:lumOff val="50000"/>
                  </a:schemeClr>
                </a:solidFill>
                <a:latin typeface="나눔스퀘어" panose="020B0600000101010101" pitchFamily="50" charset="-127"/>
                <a:cs typeface="Arial"/>
              </a:rPr>
              <a:t>.</a:t>
            </a:r>
            <a:endParaRPr lang="ko-KR" altLang="en-US" sz="1800" dirty="0">
              <a:solidFill>
                <a:schemeClr val="tx1">
                  <a:lumMod val="50000"/>
                  <a:lumOff val="50000"/>
                </a:schemeClr>
              </a:solidFill>
              <a:latin typeface="나눔스퀘어" panose="020B0600000101010101" pitchFamily="50" charset="-127"/>
            </a:endParaRPr>
          </a:p>
        </p:txBody>
      </p:sp>
      <p:sp>
        <p:nvSpPr>
          <p:cNvPr id="21" name="TextBox 20"/>
          <p:cNvSpPr txBox="1"/>
          <p:nvPr/>
        </p:nvSpPr>
        <p:spPr>
          <a:xfrm>
            <a:off x="1839014" y="4902292"/>
            <a:ext cx="2361544" cy="338554"/>
          </a:xfrm>
          <a:prstGeom prst="rect">
            <a:avLst/>
          </a:prstGeom>
          <a:noFill/>
        </p:spPr>
        <p:txBody>
          <a:bodyPr wrap="none" rtlCol="0">
            <a:spAutoFit/>
          </a:bodyPr>
          <a:lstStyle/>
          <a:p>
            <a:r>
              <a:rPr lang="ko-KR" altLang="en-US" sz="1600" b="1" dirty="0">
                <a:solidFill>
                  <a:srgbClr val="FF0000"/>
                </a:solidFill>
                <a:latin typeface="나눔바른고딕" panose="020B0603020101020101" pitchFamily="50" charset="-127"/>
                <a:ea typeface="나눔바른고딕" panose="020B0603020101020101" pitchFamily="50" charset="-127"/>
                <a:cs typeface="Times New Roman" panose="02020603050405020304" pitchFamily="18" charset="0"/>
              </a:rPr>
              <a:t> ➔  ⊕ </a:t>
            </a:r>
            <a:r>
              <a:rPr lang="en-US" altLang="ko-KR" sz="1600" b="1" dirty="0">
                <a:solidFill>
                  <a:srgbClr val="FF0000"/>
                </a:solidFill>
                <a:latin typeface="나눔바른고딕" panose="020B0603020101020101" pitchFamily="50" charset="-127"/>
                <a:ea typeface="나눔바른고딕" panose="020B0603020101020101" pitchFamily="50" charset="-127"/>
                <a:cs typeface="Times New Roman" panose="02020603050405020304" pitchFamily="18" charset="0"/>
              </a:rPr>
              <a:t>plus </a:t>
            </a:r>
            <a:r>
              <a:rPr lang="ko-KR" altLang="en-US" sz="1600" b="1" dirty="0">
                <a:solidFill>
                  <a:srgbClr val="FF0000"/>
                </a:solidFill>
                <a:latin typeface="나눔바른고딕" panose="020B0603020101020101" pitchFamily="50" charset="-127"/>
                <a:ea typeface="나눔바른고딕" panose="020B0603020101020101" pitchFamily="50" charset="-127"/>
                <a:cs typeface="Times New Roman" panose="02020603050405020304" pitchFamily="18" charset="0"/>
              </a:rPr>
              <a:t>방향으로 이동 </a:t>
            </a:r>
          </a:p>
        </p:txBody>
      </p:sp>
      <p:sp>
        <p:nvSpPr>
          <p:cNvPr id="22" name="TextBox 21"/>
          <p:cNvSpPr txBox="1"/>
          <p:nvPr/>
        </p:nvSpPr>
        <p:spPr>
          <a:xfrm rot="10800000">
            <a:off x="6304185" y="4852175"/>
            <a:ext cx="736099" cy="338554"/>
          </a:xfrm>
          <a:prstGeom prst="rect">
            <a:avLst/>
          </a:prstGeom>
          <a:noFill/>
        </p:spPr>
        <p:txBody>
          <a:bodyPr wrap="none" rtlCol="0">
            <a:spAutoFit/>
          </a:bodyPr>
          <a:lstStyle/>
          <a:p>
            <a:r>
              <a:rPr lang="ko-KR" altLang="en-US" sz="1600" b="1" dirty="0">
                <a:solidFill>
                  <a:srgbClr val="FF0000"/>
                </a:solidFill>
                <a:latin typeface="나눔바른고딕" panose="020B0603020101020101" pitchFamily="50" charset="-127"/>
                <a:ea typeface="나눔바른고딕" panose="020B0603020101020101" pitchFamily="50" charset="-127"/>
              </a:rPr>
              <a:t> ➔  ⊖ </a:t>
            </a:r>
            <a:endParaRPr lang="ko-KR" altLang="en-US" sz="1600" b="1" dirty="0">
              <a:solidFill>
                <a:srgbClr val="FF0000"/>
              </a:solidFill>
            </a:endParaRPr>
          </a:p>
        </p:txBody>
      </p:sp>
      <p:sp>
        <p:nvSpPr>
          <p:cNvPr id="2" name="TextBox 1"/>
          <p:cNvSpPr txBox="1"/>
          <p:nvPr/>
        </p:nvSpPr>
        <p:spPr>
          <a:xfrm>
            <a:off x="997699" y="4331126"/>
            <a:ext cx="1212101" cy="338554"/>
          </a:xfrm>
          <a:prstGeom prst="rect">
            <a:avLst/>
          </a:prstGeom>
          <a:noFill/>
        </p:spPr>
        <p:txBody>
          <a:bodyPr wrap="square" rtlCol="0">
            <a:spAutoFit/>
          </a:bodyPr>
          <a:lstStyle/>
          <a:p>
            <a:pPr algn="ctr"/>
            <a:r>
              <a:rPr lang="ko-KR" altLang="en-US" sz="1600" b="1" dirty="0">
                <a:solidFill>
                  <a:srgbClr val="00B050"/>
                </a:solidFill>
                <a:latin typeface="나눔바른고딕" panose="020B0603020101020101" pitchFamily="50" charset="-127"/>
                <a:ea typeface="나눔바른고딕" panose="020B0603020101020101" pitchFamily="50" charset="-127"/>
                <a:cs typeface="Times New Roman" panose="02020603050405020304" pitchFamily="18" charset="0"/>
              </a:rPr>
              <a:t>기울기⊖</a:t>
            </a:r>
          </a:p>
        </p:txBody>
      </p:sp>
      <p:sp>
        <p:nvSpPr>
          <p:cNvPr id="15" name="TextBox 14"/>
          <p:cNvSpPr txBox="1"/>
          <p:nvPr/>
        </p:nvSpPr>
        <p:spPr>
          <a:xfrm>
            <a:off x="6807956" y="4497877"/>
            <a:ext cx="1212101" cy="338554"/>
          </a:xfrm>
          <a:prstGeom prst="rect">
            <a:avLst/>
          </a:prstGeom>
          <a:noFill/>
        </p:spPr>
        <p:txBody>
          <a:bodyPr wrap="square" rtlCol="0">
            <a:spAutoFit/>
          </a:bodyPr>
          <a:lstStyle/>
          <a:p>
            <a:pPr algn="ctr"/>
            <a:r>
              <a:rPr lang="ko-KR" altLang="en-US" sz="1600" b="1" dirty="0">
                <a:solidFill>
                  <a:srgbClr val="00B050"/>
                </a:solidFill>
                <a:latin typeface="나눔바른고딕" panose="020B0603020101020101" pitchFamily="50" charset="-127"/>
                <a:ea typeface="나눔바른고딕" panose="020B0603020101020101" pitchFamily="50" charset="-127"/>
                <a:cs typeface="Times New Roman" panose="02020603050405020304" pitchFamily="18" charset="0"/>
              </a:rPr>
              <a:t>기울기⊕</a:t>
            </a:r>
          </a:p>
        </p:txBody>
      </p:sp>
      <p:sp>
        <p:nvSpPr>
          <p:cNvPr id="10" name="TextBox 9"/>
          <p:cNvSpPr txBox="1"/>
          <p:nvPr/>
        </p:nvSpPr>
        <p:spPr>
          <a:xfrm>
            <a:off x="6880445" y="4846003"/>
            <a:ext cx="1994457" cy="338554"/>
          </a:xfrm>
          <a:prstGeom prst="rect">
            <a:avLst/>
          </a:prstGeom>
        </p:spPr>
        <p:txBody>
          <a:bodyPr wrap="none" rtlCol="0">
            <a:spAutoFit/>
          </a:bodyPr>
          <a:lstStyle/>
          <a:p>
            <a:r>
              <a:rPr lang="en-US" altLang="ko-KR" sz="1600" b="1" dirty="0">
                <a:solidFill>
                  <a:srgbClr val="FF0000"/>
                </a:solidFill>
                <a:latin typeface="나눔바른고딕" panose="020B0603020101020101" pitchFamily="50" charset="-127"/>
                <a:ea typeface="나눔바른고딕" panose="020B0603020101020101" pitchFamily="50" charset="-127"/>
                <a:cs typeface="Times New Roman" panose="02020603050405020304" pitchFamily="18" charset="0"/>
              </a:rPr>
              <a:t>minus</a:t>
            </a:r>
            <a:r>
              <a:rPr lang="ko-KR" altLang="en-US" sz="1600" b="1" dirty="0">
                <a:solidFill>
                  <a:srgbClr val="FF0000"/>
                </a:solidFill>
                <a:latin typeface="나눔바른고딕" panose="020B0603020101020101" pitchFamily="50" charset="-127"/>
                <a:ea typeface="나눔바른고딕" panose="020B0603020101020101" pitchFamily="50" charset="-127"/>
                <a:cs typeface="Times New Roman" panose="02020603050405020304" pitchFamily="18" charset="0"/>
              </a:rPr>
              <a:t> 방향으로 이동</a:t>
            </a:r>
          </a:p>
        </p:txBody>
      </p:sp>
      <p:pic>
        <p:nvPicPr>
          <p:cNvPr id="32" name="오디오 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34648513"/>
      </p:ext>
    </p:extLst>
  </p:cSld>
  <p:clrMapOvr>
    <a:masterClrMapping/>
  </p:clrMapOvr>
  <mc:AlternateContent xmlns:mc="http://schemas.openxmlformats.org/markup-compatibility/2006" xmlns:p14="http://schemas.microsoft.com/office/powerpoint/2010/main">
    <mc:Choice Requires="p14">
      <p:transition spd="slow" p14:dur="2000" advTm="147815"/>
    </mc:Choice>
    <mc:Fallback xmlns="">
      <p:transition spd="slow" advTm="147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64964AA8-A2A2-46D0-BE70-87661CCAF633}"/>
              </a:ext>
            </a:extLst>
          </p:cNvPr>
          <p:cNvPicPr>
            <a:picLocks noGrp="1" noChangeAspect="1"/>
          </p:cNvPicPr>
          <p:nvPr>
            <p:ph idx="1"/>
          </p:nvPr>
        </p:nvPicPr>
        <p:blipFill>
          <a:blip r:embed="rId5"/>
          <a:stretch>
            <a:fillRect/>
          </a:stretch>
        </p:blipFill>
        <p:spPr>
          <a:xfrm>
            <a:off x="3521559" y="2263774"/>
            <a:ext cx="6056022" cy="4132263"/>
          </a:xfrm>
          <a:prstGeom prst="rect">
            <a:avLst/>
          </a:prstGeom>
        </p:spPr>
      </p:pic>
      <p:sp>
        <p:nvSpPr>
          <p:cNvPr id="4" name="슬라이드 번호 개체 틀 3">
            <a:extLst>
              <a:ext uri="{FF2B5EF4-FFF2-40B4-BE49-F238E27FC236}">
                <a16:creationId xmlns:a16="http://schemas.microsoft.com/office/drawing/2014/main" id="{F799B80D-7148-41AB-B0BE-E9F20470F316}"/>
              </a:ext>
            </a:extLst>
          </p:cNvPr>
          <p:cNvSpPr>
            <a:spLocks noGrp="1"/>
          </p:cNvSpPr>
          <p:nvPr>
            <p:ph type="sldNum" sz="quarter" idx="4"/>
          </p:nvPr>
        </p:nvSpPr>
        <p:spPr/>
        <p:txBody>
          <a:bodyPr/>
          <a:lstStyle/>
          <a:p>
            <a:fld id="{B9154E3B-2790-45AB-9A85-320C4C8F03EA}" type="slidenum">
              <a:rPr lang="ko-KR" altLang="en-US" smtClean="0"/>
              <a:t>29</a:t>
            </a:fld>
            <a:endParaRPr lang="ko-KR" altLang="en-US"/>
          </a:p>
        </p:txBody>
      </p:sp>
      <p:sp>
        <p:nvSpPr>
          <p:cNvPr id="6"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sp>
        <p:nvSpPr>
          <p:cNvPr id="7" name="내용 개체 틀 2"/>
          <p:cNvSpPr txBox="1">
            <a:spLocks/>
          </p:cNvSpPr>
          <p:nvPr/>
        </p:nvSpPr>
        <p:spPr>
          <a:xfrm>
            <a:off x="2209800" y="1825625"/>
            <a:ext cx="9144000" cy="728890"/>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스퀘어"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스퀘어"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스퀘어"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ko-KR" sz="2000" spc="-5" dirty="0">
                <a:latin typeface="Arial"/>
                <a:cs typeface="Arial"/>
              </a:rPr>
              <a:t>3D gradient descent </a:t>
            </a:r>
            <a:r>
              <a:rPr lang="en-US" altLang="ko-KR" sz="2000" spc="-10" dirty="0">
                <a:latin typeface="Arial"/>
                <a:cs typeface="Arial"/>
              </a:rPr>
              <a:t>t</a:t>
            </a:r>
            <a:r>
              <a:rPr lang="en-US" altLang="ko-KR" sz="2000" spc="-5" dirty="0">
                <a:latin typeface="Arial"/>
                <a:cs typeface="Arial"/>
              </a:rPr>
              <a:t>hat depend</a:t>
            </a:r>
            <a:r>
              <a:rPr lang="en-US" altLang="ko-KR" sz="2000" dirty="0">
                <a:latin typeface="Arial"/>
                <a:cs typeface="Arial"/>
              </a:rPr>
              <a:t>s</a:t>
            </a:r>
            <a:r>
              <a:rPr lang="en-US" altLang="ko-KR" sz="2000" spc="-5" dirty="0">
                <a:latin typeface="Arial"/>
                <a:cs typeface="Arial"/>
              </a:rPr>
              <a:t> o</a:t>
            </a:r>
            <a:r>
              <a:rPr lang="en-US" altLang="ko-KR" sz="2000" dirty="0">
                <a:latin typeface="Arial"/>
                <a:cs typeface="Arial"/>
              </a:rPr>
              <a:t>n</a:t>
            </a:r>
            <a:r>
              <a:rPr lang="en-US" altLang="ko-KR" sz="2000" spc="-5" dirty="0">
                <a:latin typeface="Arial"/>
                <a:cs typeface="Arial"/>
              </a:rPr>
              <a:t> </a:t>
            </a:r>
            <a:r>
              <a:rPr lang="en-US" altLang="ko-KR" sz="2000" dirty="0">
                <a:latin typeface="Arial"/>
                <a:cs typeface="Arial"/>
              </a:rPr>
              <a:t>2</a:t>
            </a:r>
            <a:r>
              <a:rPr lang="en-US" altLang="ko-KR" sz="2000" spc="-5" dirty="0">
                <a:latin typeface="Arial"/>
                <a:cs typeface="Arial"/>
              </a:rPr>
              <a:t> parame</a:t>
            </a:r>
            <a:r>
              <a:rPr lang="en-US" altLang="ko-KR" sz="2000" spc="-10" dirty="0">
                <a:latin typeface="Arial"/>
                <a:cs typeface="Arial"/>
              </a:rPr>
              <a:t>t</a:t>
            </a:r>
            <a:r>
              <a:rPr lang="en-US" altLang="ko-KR" sz="2000" spc="-5" dirty="0">
                <a:latin typeface="Arial"/>
                <a:cs typeface="Arial"/>
              </a:rPr>
              <a:t>ers </a:t>
            </a:r>
          </a:p>
          <a:p>
            <a:pPr>
              <a:lnSpc>
                <a:spcPct val="100000"/>
              </a:lnSpc>
              <a:spcBef>
                <a:spcPts val="0"/>
              </a:spcBef>
            </a:pPr>
            <a:r>
              <a:rPr lang="en-US" altLang="ko-KR" sz="1800" dirty="0">
                <a:solidFill>
                  <a:schemeClr val="tx1">
                    <a:lumMod val="50000"/>
                    <a:lumOff val="50000"/>
                  </a:schemeClr>
                </a:solidFill>
                <a:latin typeface="나눔스퀘어" panose="020B0600000101010101" pitchFamily="50" charset="-127"/>
                <a:cs typeface="Arial"/>
              </a:rPr>
              <a:t>2</a:t>
            </a:r>
            <a:r>
              <a:rPr lang="ko-KR" altLang="en-US" sz="1800" dirty="0">
                <a:solidFill>
                  <a:schemeClr val="tx1">
                    <a:lumMod val="50000"/>
                    <a:lumOff val="50000"/>
                  </a:schemeClr>
                </a:solidFill>
                <a:latin typeface="나눔스퀘어" panose="020B0600000101010101" pitchFamily="50" charset="-127"/>
                <a:cs typeface="Arial"/>
              </a:rPr>
              <a:t>개</a:t>
            </a:r>
            <a:r>
              <a:rPr lang="en-US" altLang="ko-KR" sz="1800" dirty="0">
                <a:solidFill>
                  <a:schemeClr val="tx1">
                    <a:lumMod val="50000"/>
                    <a:lumOff val="50000"/>
                  </a:schemeClr>
                </a:solidFill>
                <a:latin typeface="나눔스퀘어" panose="020B0600000101010101" pitchFamily="50" charset="-127"/>
                <a:cs typeface="Arial"/>
              </a:rPr>
              <a:t> </a:t>
            </a:r>
            <a:r>
              <a:rPr lang="ko-KR" altLang="en-US" sz="1800" dirty="0">
                <a:solidFill>
                  <a:schemeClr val="tx1">
                    <a:lumMod val="50000"/>
                    <a:lumOff val="50000"/>
                  </a:schemeClr>
                </a:solidFill>
                <a:latin typeface="나눔스퀘어" panose="020B0600000101010101" pitchFamily="50" charset="-127"/>
                <a:cs typeface="Arial"/>
              </a:rPr>
              <a:t>매개변수를</a:t>
            </a:r>
            <a:r>
              <a:rPr lang="en-US" altLang="ko-KR" sz="1800" dirty="0">
                <a:solidFill>
                  <a:schemeClr val="tx1">
                    <a:lumMod val="50000"/>
                    <a:lumOff val="50000"/>
                  </a:schemeClr>
                </a:solidFill>
                <a:latin typeface="나눔스퀘어" panose="020B0600000101010101" pitchFamily="50" charset="-127"/>
                <a:cs typeface="Arial"/>
              </a:rPr>
              <a:t> </a:t>
            </a:r>
            <a:r>
              <a:rPr lang="ko-KR" altLang="en-US" sz="1800" dirty="0">
                <a:solidFill>
                  <a:schemeClr val="tx1">
                    <a:lumMod val="50000"/>
                    <a:lumOff val="50000"/>
                  </a:schemeClr>
                </a:solidFill>
                <a:latin typeface="나눔스퀘어" panose="020B0600000101010101" pitchFamily="50" charset="-127"/>
                <a:cs typeface="Arial"/>
              </a:rPr>
              <a:t>가지는</a:t>
            </a:r>
            <a:r>
              <a:rPr lang="en-US" altLang="ko-KR" sz="1800" dirty="0">
                <a:solidFill>
                  <a:schemeClr val="tx1">
                    <a:lumMod val="50000"/>
                    <a:lumOff val="50000"/>
                  </a:schemeClr>
                </a:solidFill>
                <a:latin typeface="나눔스퀘어" panose="020B0600000101010101" pitchFamily="50" charset="-127"/>
                <a:cs typeface="Arial"/>
              </a:rPr>
              <a:t> 3</a:t>
            </a:r>
            <a:r>
              <a:rPr lang="ko-KR" altLang="en-US" sz="1800" dirty="0">
                <a:solidFill>
                  <a:schemeClr val="tx1">
                    <a:lumMod val="50000"/>
                    <a:lumOff val="50000"/>
                  </a:schemeClr>
                </a:solidFill>
                <a:latin typeface="나눔스퀘어" panose="020B0600000101010101" pitchFamily="50" charset="-127"/>
                <a:cs typeface="Arial"/>
              </a:rPr>
              <a:t>차원 경사 하강</a:t>
            </a:r>
            <a:endParaRPr lang="ko-KR" altLang="en-US" sz="1800" dirty="0">
              <a:solidFill>
                <a:schemeClr val="tx1">
                  <a:lumMod val="50000"/>
                  <a:lumOff val="50000"/>
                </a:schemeClr>
              </a:solidFill>
              <a:latin typeface="나눔스퀘어" panose="020B0600000101010101" pitchFamily="50" charset="-127"/>
            </a:endParaRPr>
          </a:p>
        </p:txBody>
      </p:sp>
      <p:pic>
        <p:nvPicPr>
          <p:cNvPr id="3" name="오디오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29117021"/>
      </p:ext>
    </p:extLst>
  </p:cSld>
  <p:clrMapOvr>
    <a:masterClrMapping/>
  </p:clrMapOvr>
  <mc:AlternateContent xmlns:mc="http://schemas.openxmlformats.org/markup-compatibility/2006" xmlns:p14="http://schemas.microsoft.com/office/powerpoint/2010/main">
    <mc:Choice Requires="p14">
      <p:transition spd="slow" p14:dur="2000" advTm="80746"/>
    </mc:Choice>
    <mc:Fallback xmlns="">
      <p:transition spd="slow" advTm="80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3329A7-7E7D-4047-991C-92F4C1B0680C}"/>
              </a:ext>
            </a:extLst>
          </p:cNvPr>
          <p:cNvSpPr>
            <a:spLocks noGrp="1"/>
          </p:cNvSpPr>
          <p:nvPr>
            <p:ph type="title"/>
          </p:nvPr>
        </p:nvSpPr>
        <p:spPr>
          <a:xfrm>
            <a:off x="2209800" y="620889"/>
            <a:ext cx="9372600" cy="1010501"/>
          </a:xfrm>
        </p:spPr>
        <p:txBody>
          <a:bodyPr>
            <a:normAutofit fontScale="90000"/>
          </a:bodyPr>
          <a:lstStyle/>
          <a:p>
            <a:r>
              <a:rPr lang="en-US" altLang="ko-KR" sz="3600" b="1" dirty="0"/>
              <a:t>Learning Weights From More Than One Node</a:t>
            </a:r>
            <a:br>
              <a:rPr lang="en-US" altLang="ko-KR" dirty="0"/>
            </a:br>
            <a:r>
              <a:rPr lang="ko-KR" altLang="en-US" sz="2700" dirty="0">
                <a:solidFill>
                  <a:schemeClr val="tx1">
                    <a:lumMod val="50000"/>
                    <a:lumOff val="50000"/>
                  </a:schemeClr>
                </a:solidFill>
              </a:rPr>
              <a:t>여러 노드에서 가중치 학습하기</a:t>
            </a:r>
          </a:p>
        </p:txBody>
      </p:sp>
      <p:pic>
        <p:nvPicPr>
          <p:cNvPr id="5" name="내용 개체 틀 4">
            <a:extLst>
              <a:ext uri="{FF2B5EF4-FFF2-40B4-BE49-F238E27FC236}">
                <a16:creationId xmlns:a16="http://schemas.microsoft.com/office/drawing/2014/main" id="{F4ED484E-6A53-4D74-92C6-1C7D268B4119}"/>
              </a:ext>
            </a:extLst>
          </p:cNvPr>
          <p:cNvPicPr>
            <a:picLocks noGrp="1" noChangeAspect="1"/>
          </p:cNvPicPr>
          <p:nvPr>
            <p:ph idx="1"/>
          </p:nvPr>
        </p:nvPicPr>
        <p:blipFill>
          <a:blip r:embed="rId5"/>
          <a:stretch>
            <a:fillRect/>
          </a:stretch>
        </p:blipFill>
        <p:spPr>
          <a:xfrm>
            <a:off x="3925975" y="3128306"/>
            <a:ext cx="5711649" cy="2946174"/>
          </a:xfrm>
          <a:prstGeom prst="rect">
            <a:avLst/>
          </a:prstGeom>
        </p:spPr>
      </p:pic>
      <p:sp>
        <p:nvSpPr>
          <p:cNvPr id="4" name="슬라이드 번호 개체 틀 3">
            <a:extLst>
              <a:ext uri="{FF2B5EF4-FFF2-40B4-BE49-F238E27FC236}">
                <a16:creationId xmlns:a16="http://schemas.microsoft.com/office/drawing/2014/main" id="{F4F5E31E-0BD1-46B8-891D-E627ABB00AC7}"/>
              </a:ext>
            </a:extLst>
          </p:cNvPr>
          <p:cNvSpPr>
            <a:spLocks noGrp="1"/>
          </p:cNvSpPr>
          <p:nvPr>
            <p:ph type="sldNum" sz="quarter" idx="4"/>
          </p:nvPr>
        </p:nvSpPr>
        <p:spPr/>
        <p:txBody>
          <a:bodyPr/>
          <a:lstStyle/>
          <a:p>
            <a:fld id="{B9154E3B-2790-45AB-9A85-320C4C8F03EA}" type="slidenum">
              <a:rPr lang="ko-KR" altLang="en-US" smtClean="0"/>
              <a:t>3</a:t>
            </a:fld>
            <a:endParaRPr lang="ko-KR" altLang="en-US"/>
          </a:p>
        </p:txBody>
      </p:sp>
      <p:sp>
        <p:nvSpPr>
          <p:cNvPr id="6" name="내용 개체 틀 2">
            <a:extLst>
              <a:ext uri="{FF2B5EF4-FFF2-40B4-BE49-F238E27FC236}">
                <a16:creationId xmlns:a16="http://schemas.microsoft.com/office/drawing/2014/main" id="{C7F1A482-A479-4CC8-95E1-699A61938D5C}"/>
              </a:ext>
            </a:extLst>
          </p:cNvPr>
          <p:cNvSpPr txBox="1">
            <a:spLocks/>
          </p:cNvSpPr>
          <p:nvPr/>
        </p:nvSpPr>
        <p:spPr>
          <a:xfrm>
            <a:off x="2209800" y="1825624"/>
            <a:ext cx="9144000" cy="1108448"/>
          </a:xfrm>
          <a:prstGeom prst="rect">
            <a:avLst/>
          </a:prstGeom>
        </p:spPr>
        <p:txBody>
          <a:bodyPr vert="horz" lIns="91440" tIns="45720" rIns="91440" bIns="45720" rtlCol="0">
            <a:normAutofit fontScale="92500" lnSpcReduction="2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latin typeface="나눔스퀘어" panose="020B0600000101010101" pitchFamily="50" charset="-127"/>
                <a:ea typeface="나눔스퀘어" panose="020B0600000101010101" pitchFamily="50" charset="-127"/>
              </a:rPr>
              <a:t>How do we update link weights when more than one node contributes to an output and its error?</a:t>
            </a:r>
          </a:p>
          <a:p>
            <a:r>
              <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rPr>
              <a:t>오차의 분배는 어떻게 할 것인가</a:t>
            </a:r>
            <a:r>
              <a:rPr lang="en-US" altLang="ko-KR" sz="26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ko-KR" altLang="en-US" sz="26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pic>
        <p:nvPicPr>
          <p:cNvPr id="8" name="오디오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75464973"/>
      </p:ext>
    </p:extLst>
  </p:cSld>
  <p:clrMapOvr>
    <a:masterClrMapping/>
  </p:clrMapOvr>
  <mc:AlternateContent xmlns:mc="http://schemas.openxmlformats.org/markup-compatibility/2006" xmlns:p14="http://schemas.microsoft.com/office/powerpoint/2010/main">
    <mc:Choice Requires="p14">
      <p:transition spd="slow" p14:dur="2000" advTm="38339"/>
    </mc:Choice>
    <mc:Fallback xmlns="">
      <p:transition spd="slow" advTm="38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7581F59B-AE8A-4359-923C-F9F621865CD3}"/>
              </a:ext>
            </a:extLst>
          </p:cNvPr>
          <p:cNvPicPr>
            <a:picLocks noGrp="1" noChangeAspect="1"/>
          </p:cNvPicPr>
          <p:nvPr>
            <p:ph idx="1"/>
          </p:nvPr>
        </p:nvPicPr>
        <p:blipFill>
          <a:blip r:embed="rId5"/>
          <a:stretch>
            <a:fillRect/>
          </a:stretch>
        </p:blipFill>
        <p:spPr>
          <a:xfrm>
            <a:off x="1114425" y="3209953"/>
            <a:ext cx="11077575" cy="2552700"/>
          </a:xfrm>
          <a:prstGeom prst="rect">
            <a:avLst/>
          </a:prstGeom>
        </p:spPr>
      </p:pic>
      <p:sp>
        <p:nvSpPr>
          <p:cNvPr id="4" name="슬라이드 번호 개체 틀 3">
            <a:extLst>
              <a:ext uri="{FF2B5EF4-FFF2-40B4-BE49-F238E27FC236}">
                <a16:creationId xmlns:a16="http://schemas.microsoft.com/office/drawing/2014/main" id="{B7CB09AD-1CEE-45EE-909C-E5C6B83AEDC0}"/>
              </a:ext>
            </a:extLst>
          </p:cNvPr>
          <p:cNvSpPr>
            <a:spLocks noGrp="1"/>
          </p:cNvSpPr>
          <p:nvPr>
            <p:ph type="sldNum" sz="quarter" idx="4"/>
          </p:nvPr>
        </p:nvSpPr>
        <p:spPr/>
        <p:txBody>
          <a:bodyPr/>
          <a:lstStyle/>
          <a:p>
            <a:fld id="{B9154E3B-2790-45AB-9A85-320C4C8F03EA}" type="slidenum">
              <a:rPr lang="ko-KR" altLang="en-US" smtClean="0"/>
              <a:t>30</a:t>
            </a:fld>
            <a:endParaRPr lang="ko-KR" altLang="en-US"/>
          </a:p>
        </p:txBody>
      </p:sp>
      <p:sp>
        <p:nvSpPr>
          <p:cNvPr id="6"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sp>
        <p:nvSpPr>
          <p:cNvPr id="7" name="내용 개체 틀 2"/>
          <p:cNvSpPr txBox="1">
            <a:spLocks/>
          </p:cNvSpPr>
          <p:nvPr/>
        </p:nvSpPr>
        <p:spPr>
          <a:xfrm>
            <a:off x="2209800" y="1825624"/>
            <a:ext cx="8995275" cy="138432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스퀘어"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스퀘어"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스퀘어"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ko-KR" sz="2000" spc="-5" dirty="0">
                <a:latin typeface="Arial"/>
                <a:cs typeface="Arial"/>
              </a:rPr>
              <a:t>Thre</a:t>
            </a:r>
            <a:r>
              <a:rPr lang="en-US" altLang="ko-KR" sz="2000" dirty="0">
                <a:latin typeface="Arial"/>
                <a:cs typeface="Arial"/>
              </a:rPr>
              <a:t>e</a:t>
            </a:r>
            <a:r>
              <a:rPr lang="en-US" altLang="ko-KR" sz="2000" spc="-5" dirty="0">
                <a:latin typeface="Arial"/>
                <a:cs typeface="Arial"/>
              </a:rPr>
              <a:t> di</a:t>
            </a:r>
            <a:r>
              <a:rPr lang="en-US" altLang="ko-KR" sz="2000" spc="-10" dirty="0">
                <a:latin typeface="Arial"/>
                <a:cs typeface="Arial"/>
              </a:rPr>
              <a:t>ff</a:t>
            </a:r>
            <a:r>
              <a:rPr lang="en-US" altLang="ko-KR" sz="2000" spc="-5" dirty="0">
                <a:latin typeface="Arial"/>
                <a:cs typeface="Arial"/>
              </a:rPr>
              <a:t>erent goe</a:t>
            </a:r>
            <a:r>
              <a:rPr lang="en-US" altLang="ko-KR" sz="2000" dirty="0">
                <a:latin typeface="Arial"/>
                <a:cs typeface="Arial"/>
              </a:rPr>
              <a:t>s</a:t>
            </a:r>
            <a:r>
              <a:rPr lang="en-US" altLang="ko-KR" sz="2000" spc="-5" dirty="0">
                <a:latin typeface="Arial"/>
                <a:cs typeface="Arial"/>
              </a:rPr>
              <a:t> at gradient descen</a:t>
            </a:r>
            <a:r>
              <a:rPr lang="en-US" altLang="ko-KR" sz="2000" spc="-10" dirty="0">
                <a:latin typeface="Arial"/>
                <a:cs typeface="Arial"/>
              </a:rPr>
              <a:t>t</a:t>
            </a:r>
            <a:r>
              <a:rPr lang="en-US" altLang="ko-KR" sz="2000" spc="-5" dirty="0">
                <a:latin typeface="Arial"/>
                <a:cs typeface="Arial"/>
              </a:rPr>
              <a:t>, wi</a:t>
            </a:r>
            <a:r>
              <a:rPr lang="en-US" altLang="ko-KR" sz="2000" spc="-10" dirty="0">
                <a:latin typeface="Arial"/>
                <a:cs typeface="Arial"/>
              </a:rPr>
              <a:t>t</a:t>
            </a:r>
            <a:r>
              <a:rPr lang="en-US" altLang="ko-KR" sz="2000" dirty="0">
                <a:latin typeface="Arial"/>
                <a:cs typeface="Arial"/>
              </a:rPr>
              <a:t>h</a:t>
            </a:r>
            <a:r>
              <a:rPr lang="en-US" altLang="ko-KR" sz="2000" spc="-5" dirty="0">
                <a:latin typeface="Arial"/>
                <a:cs typeface="Arial"/>
              </a:rPr>
              <a:t> on</a:t>
            </a:r>
            <a:r>
              <a:rPr lang="en-US" altLang="ko-KR" sz="2000" dirty="0">
                <a:latin typeface="Arial"/>
                <a:cs typeface="Arial"/>
              </a:rPr>
              <a:t>e</a:t>
            </a:r>
            <a:r>
              <a:rPr lang="en-US" altLang="ko-KR" sz="2000" spc="-5" dirty="0">
                <a:latin typeface="Arial"/>
                <a:cs typeface="Arial"/>
              </a:rPr>
              <a:t> of </a:t>
            </a:r>
            <a:r>
              <a:rPr lang="en-US" altLang="ko-KR" sz="2000" spc="-10" dirty="0">
                <a:latin typeface="Arial"/>
                <a:cs typeface="Arial"/>
              </a:rPr>
              <a:t>t</a:t>
            </a:r>
            <a:r>
              <a:rPr lang="en-US" altLang="ko-KR" sz="2000" spc="-5" dirty="0">
                <a:latin typeface="Arial"/>
                <a:cs typeface="Arial"/>
              </a:rPr>
              <a:t>he</a:t>
            </a:r>
            <a:r>
              <a:rPr lang="en-US" altLang="ko-KR" sz="2000" dirty="0">
                <a:latin typeface="Arial"/>
                <a:cs typeface="Arial"/>
              </a:rPr>
              <a:t>m</a:t>
            </a:r>
            <a:r>
              <a:rPr lang="en-US" altLang="ko-KR" sz="2000" spc="-5" dirty="0">
                <a:latin typeface="Arial"/>
                <a:cs typeface="Arial"/>
              </a:rPr>
              <a:t> endin</a:t>
            </a:r>
            <a:r>
              <a:rPr lang="en-US" altLang="ko-KR" sz="2000" dirty="0">
                <a:latin typeface="Arial"/>
                <a:cs typeface="Arial"/>
              </a:rPr>
              <a:t>g</a:t>
            </a:r>
            <a:r>
              <a:rPr lang="en-US" altLang="ko-KR" sz="2000" spc="-5" dirty="0">
                <a:latin typeface="Arial"/>
                <a:cs typeface="Arial"/>
              </a:rPr>
              <a:t> u</a:t>
            </a:r>
            <a:r>
              <a:rPr lang="en-US" altLang="ko-KR" sz="2000" dirty="0">
                <a:latin typeface="Arial"/>
                <a:cs typeface="Arial"/>
              </a:rPr>
              <a:t>p </a:t>
            </a:r>
            <a:r>
              <a:rPr lang="en-US" altLang="ko-KR" sz="2000" spc="-10" dirty="0">
                <a:latin typeface="Arial"/>
                <a:cs typeface="Arial"/>
              </a:rPr>
              <a:t>t</a:t>
            </a:r>
            <a:r>
              <a:rPr lang="en-US" altLang="ko-KR" sz="2000" spc="-5" dirty="0">
                <a:latin typeface="Arial"/>
                <a:cs typeface="Arial"/>
              </a:rPr>
              <a:t>rappe</a:t>
            </a:r>
            <a:r>
              <a:rPr lang="en-US" altLang="ko-KR" sz="2000" dirty="0">
                <a:latin typeface="Arial"/>
                <a:cs typeface="Arial"/>
              </a:rPr>
              <a:t>d</a:t>
            </a:r>
            <a:r>
              <a:rPr lang="en-US" altLang="ko-KR" sz="2000" spc="-5" dirty="0">
                <a:latin typeface="Arial"/>
                <a:cs typeface="Arial"/>
              </a:rPr>
              <a:t> i</a:t>
            </a:r>
            <a:r>
              <a:rPr lang="en-US" altLang="ko-KR" sz="2000" dirty="0">
                <a:latin typeface="Arial"/>
                <a:cs typeface="Arial"/>
              </a:rPr>
              <a:t>n</a:t>
            </a:r>
            <a:r>
              <a:rPr lang="en-US" altLang="ko-KR" sz="2000" spc="-5" dirty="0">
                <a:latin typeface="Arial"/>
                <a:cs typeface="Arial"/>
              </a:rPr>
              <a:t> </a:t>
            </a:r>
            <a:r>
              <a:rPr lang="en-US" altLang="ko-KR" sz="2000" spc="-10" dirty="0">
                <a:latin typeface="Arial"/>
                <a:cs typeface="Arial"/>
              </a:rPr>
              <a:t>t</a:t>
            </a:r>
            <a:r>
              <a:rPr lang="en-US" altLang="ko-KR" sz="2000" spc="-5" dirty="0">
                <a:latin typeface="Arial"/>
                <a:cs typeface="Arial"/>
              </a:rPr>
              <a:t>h</a:t>
            </a:r>
            <a:r>
              <a:rPr lang="en-US" altLang="ko-KR" sz="2000" dirty="0">
                <a:latin typeface="Arial"/>
                <a:cs typeface="Arial"/>
              </a:rPr>
              <a:t>e</a:t>
            </a:r>
            <a:r>
              <a:rPr lang="en-US" altLang="ko-KR" sz="2000" spc="-5" dirty="0">
                <a:latin typeface="Arial"/>
                <a:cs typeface="Arial"/>
              </a:rPr>
              <a:t> wron</a:t>
            </a:r>
            <a:r>
              <a:rPr lang="en-US" altLang="ko-KR" sz="2000" dirty="0">
                <a:latin typeface="Arial"/>
                <a:cs typeface="Arial"/>
              </a:rPr>
              <a:t>g</a:t>
            </a:r>
            <a:r>
              <a:rPr lang="en-US" altLang="ko-KR" sz="2000" spc="-5" dirty="0">
                <a:latin typeface="Arial"/>
                <a:cs typeface="Arial"/>
              </a:rPr>
              <a:t> valley.</a:t>
            </a:r>
            <a:r>
              <a:rPr lang="en-US" altLang="ko-KR" sz="2000" spc="-10" dirty="0">
                <a:latin typeface="Arial"/>
                <a:cs typeface="Arial"/>
              </a:rPr>
              <a:t> </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cs typeface="Arial"/>
              </a:rPr>
              <a:t>세</a:t>
            </a:r>
            <a:r>
              <a:rPr lang="en-US" altLang="ko-KR" sz="1800" dirty="0">
                <a:solidFill>
                  <a:schemeClr val="tx1">
                    <a:lumMod val="50000"/>
                    <a:lumOff val="50000"/>
                  </a:schemeClr>
                </a:solidFill>
                <a:latin typeface="나눔스퀘어" panose="020B0600000101010101" pitchFamily="50" charset="-127"/>
                <a:cs typeface="Arial"/>
              </a:rPr>
              <a:t> </a:t>
            </a:r>
            <a:r>
              <a:rPr lang="ko-KR" altLang="en-US" sz="1800" dirty="0">
                <a:solidFill>
                  <a:schemeClr val="tx1">
                    <a:lumMod val="50000"/>
                    <a:lumOff val="50000"/>
                  </a:schemeClr>
                </a:solidFill>
                <a:latin typeface="나눔스퀘어" panose="020B0600000101010101" pitchFamily="50" charset="-127"/>
                <a:cs typeface="Arial"/>
              </a:rPr>
              <a:t>가지 경사 하강의 경우 중 하나는 잘못된 계곡에 빠진 경우</a:t>
            </a:r>
            <a:endParaRPr lang="ko-KR" altLang="en-US" sz="1800" dirty="0">
              <a:solidFill>
                <a:schemeClr val="tx1">
                  <a:lumMod val="50000"/>
                  <a:lumOff val="50000"/>
                </a:schemeClr>
              </a:solidFill>
              <a:latin typeface="나눔스퀘어" panose="020B0600000101010101" pitchFamily="50" charset="-127"/>
            </a:endParaRPr>
          </a:p>
        </p:txBody>
      </p:sp>
      <p:pic>
        <p:nvPicPr>
          <p:cNvPr id="8" name="오디오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9702247"/>
      </p:ext>
    </p:extLst>
  </p:cSld>
  <p:clrMapOvr>
    <a:masterClrMapping/>
  </p:clrMapOvr>
  <mc:AlternateContent xmlns:mc="http://schemas.openxmlformats.org/markup-compatibility/2006" xmlns:p14="http://schemas.microsoft.com/office/powerpoint/2010/main">
    <mc:Choice Requires="p14">
      <p:transition spd="slow" p14:dur="2000" advTm="34206"/>
    </mc:Choice>
    <mc:Fallback xmlns="">
      <p:transition spd="slow" advTm="34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Key Points</a:t>
            </a:r>
            <a:br>
              <a:rPr lang="en-US" altLang="ko-KR" dirty="0"/>
            </a:br>
            <a:r>
              <a:rPr lang="ko-KR" altLang="en-US" sz="2800" dirty="0">
                <a:solidFill>
                  <a:schemeClr val="tx1">
                    <a:lumMod val="50000"/>
                    <a:lumOff val="50000"/>
                  </a:schemeClr>
                </a:solidFill>
              </a:rPr>
              <a:t>중간 정리</a:t>
            </a:r>
          </a:p>
        </p:txBody>
      </p:sp>
      <p:sp>
        <p:nvSpPr>
          <p:cNvPr id="3" name="내용 개체 틀 2"/>
          <p:cNvSpPr>
            <a:spLocks noGrp="1"/>
          </p:cNvSpPr>
          <p:nvPr>
            <p:ph idx="1"/>
          </p:nvPr>
        </p:nvSpPr>
        <p:spPr>
          <a:xfrm>
            <a:off x="2209799" y="1825624"/>
            <a:ext cx="9317637" cy="4638676"/>
          </a:xfrm>
        </p:spPr>
        <p:txBody>
          <a:bodyPr>
            <a:noAutofit/>
          </a:bodyPr>
          <a:lstStyle/>
          <a:p>
            <a:r>
              <a:rPr lang="en-US" altLang="ko-KR" sz="2000" b="1" dirty="0">
                <a:solidFill>
                  <a:srgbClr val="00B050"/>
                </a:solidFill>
                <a:latin typeface="나눔스퀘어" panose="020B0600000101010101" pitchFamily="50" charset="-127"/>
                <a:ea typeface="나눔스퀘어" panose="020B0600000101010101" pitchFamily="50" charset="-127"/>
              </a:rPr>
              <a:t>Gradient descent </a:t>
            </a:r>
            <a:r>
              <a:rPr lang="en-US" altLang="ko-KR" sz="2000" dirty="0">
                <a:latin typeface="나눔스퀘어" panose="020B0600000101010101" pitchFamily="50" charset="-127"/>
                <a:ea typeface="나눔스퀘어" panose="020B0600000101010101" pitchFamily="50" charset="-127"/>
              </a:rPr>
              <a:t>is a really good way of working out the minimum of a function, and it really works well when that function is so complex and difficult that we couldn’t easily work it out mathematically using algebra.</a:t>
            </a:r>
          </a:p>
          <a:p>
            <a:r>
              <a:rPr lang="ko-KR" altLang="en-US" sz="1800" b="1" dirty="0">
                <a:solidFill>
                  <a:srgbClr val="00B050"/>
                </a:solidFill>
                <a:latin typeface="나눔스퀘어" panose="020B0600000101010101" pitchFamily="50" charset="-127"/>
                <a:ea typeface="나눔스퀘어" panose="020B0600000101010101" pitchFamily="50" charset="-127"/>
              </a:rPr>
              <a:t>경사 </a:t>
            </a:r>
            <a:r>
              <a:rPr lang="ko-KR" altLang="en-US" sz="1800" b="1" dirty="0" err="1">
                <a:solidFill>
                  <a:srgbClr val="00B050"/>
                </a:solidFill>
                <a:latin typeface="나눔스퀘어" panose="020B0600000101010101" pitchFamily="50" charset="-127"/>
                <a:ea typeface="나눔스퀘어" panose="020B0600000101010101" pitchFamily="50" charset="-127"/>
              </a:rPr>
              <a:t>하강법</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은</a:t>
            </a:r>
            <a:r>
              <a:rPr lang="ko-KR" altLang="en-US" sz="1800" b="1"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함수의</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최저점을 구하기 위한 좋은 접근 방법입니다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특히 함수가 매우 복잡하고 어려워 대수학을 이용해 수학적 접근 방식으로 풀기 어려울 때도 잘 동작합니다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a:p>
            <a:r>
              <a:rPr lang="en-US" altLang="ko-KR" sz="2000" dirty="0">
                <a:latin typeface="나눔스퀘어" panose="020B0600000101010101" pitchFamily="50" charset="-127"/>
                <a:ea typeface="나눔스퀘어" panose="020B0600000101010101" pitchFamily="50" charset="-127"/>
              </a:rPr>
              <a:t>What’s more, the method still works well when there are many parameters, something that causes other methods to fail or become impractical.</a:t>
            </a:r>
          </a:p>
          <a:p>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매개변수가 많아서 다른 접근 방법들이 실패하거나 현실적이지 못한 경우에는 경사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하강법은</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잘 동작합니다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a:p>
            <a:r>
              <a:rPr lang="en-US" altLang="ko-KR" sz="2000" dirty="0">
                <a:latin typeface="나눔스퀘어" panose="020B0600000101010101" pitchFamily="50" charset="-127"/>
                <a:ea typeface="나눔스퀘어" panose="020B0600000101010101" pitchFamily="50" charset="-127"/>
              </a:rPr>
              <a:t>This method is also </a:t>
            </a:r>
            <a:r>
              <a:rPr lang="en-US" altLang="ko-KR" sz="2000" b="1" dirty="0">
                <a:solidFill>
                  <a:srgbClr val="00B050"/>
                </a:solidFill>
                <a:latin typeface="나눔스퀘어" panose="020B0600000101010101" pitchFamily="50" charset="-127"/>
                <a:ea typeface="나눔스퀘어" panose="020B0600000101010101" pitchFamily="50" charset="-127"/>
              </a:rPr>
              <a:t>resilient</a:t>
            </a:r>
            <a:r>
              <a:rPr lang="en-US" altLang="ko-KR" sz="2000" b="1"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to imperfections in the data, we don’t go wildly wrong if the function isn’t quite perfectly described or we accidentally take a wrong step occasionally.</a:t>
            </a:r>
          </a:p>
          <a:p>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데이터가 불편하거나 함수가 완벽하게 표현되지 못하거나 잘못된 발걸음을 내디딘 경우에도 경사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하강법은</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800" b="1" dirty="0">
                <a:solidFill>
                  <a:srgbClr val="00B050"/>
                </a:solidFill>
                <a:latin typeface="나눔스퀘어" panose="020B0600000101010101" pitchFamily="50" charset="-127"/>
                <a:ea typeface="나눔스퀘어" panose="020B0600000101010101" pitchFamily="50" charset="-127"/>
              </a:rPr>
              <a:t>탄력적</a:t>
            </a:r>
            <a:r>
              <a:rPr lang="ko-KR" altLang="en-US" sz="1800" b="1" dirty="0">
                <a:solidFill>
                  <a:schemeClr val="tx1">
                    <a:lumMod val="50000"/>
                    <a:lumOff val="50000"/>
                  </a:schemeClr>
                </a:solidFill>
                <a:latin typeface="나눔스퀘어" panose="020B0600000101010101" pitchFamily="50" charset="-127"/>
                <a:ea typeface="나눔스퀘어" panose="020B0600000101010101" pitchFamily="50" charset="-127"/>
              </a:rPr>
              <a:t>으로</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대응합니다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31</a:t>
            </a:fld>
            <a:endParaRPr lang="ko-KR" altLang="en-US" dirty="0"/>
          </a:p>
        </p:txBody>
      </p:sp>
    </p:spTree>
    <p:extLst>
      <p:ext uri="{BB962C8B-B14F-4D97-AF65-F5344CB8AC3E}">
        <p14:creationId xmlns:p14="http://schemas.microsoft.com/office/powerpoint/2010/main" val="3094347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7885B2A-273E-40F7-8AEE-3A83402C3D65}"/>
              </a:ext>
            </a:extLst>
          </p:cNvPr>
          <p:cNvSpPr>
            <a:spLocks noGrp="1"/>
          </p:cNvSpPr>
          <p:nvPr>
            <p:ph idx="1"/>
          </p:nvPr>
        </p:nvSpPr>
        <p:spPr>
          <a:xfrm>
            <a:off x="2209800" y="1756175"/>
            <a:ext cx="9144000" cy="2534371"/>
          </a:xfrm>
        </p:spPr>
        <p:txBody>
          <a:bodyPr>
            <a:normAutofit fontScale="55000" lnSpcReduction="20000"/>
          </a:bodyPr>
          <a:lstStyle/>
          <a:p>
            <a:pPr>
              <a:lnSpc>
                <a:spcPct val="120000"/>
              </a:lnSpc>
              <a:spcBef>
                <a:spcPts val="0"/>
              </a:spcBef>
            </a:pPr>
            <a:r>
              <a:rPr lang="en-US" altLang="ko-KR" dirty="0">
                <a:latin typeface="나눔스퀘어" panose="020B0600000101010101" pitchFamily="50" charset="-127"/>
              </a:rPr>
              <a:t>The output function of a neural network itself isn’t an </a:t>
            </a:r>
            <a:r>
              <a:rPr lang="en-US" altLang="ko-KR" u="sng" dirty="0">
                <a:solidFill>
                  <a:srgbClr val="FF0000"/>
                </a:solidFill>
                <a:latin typeface="나눔스퀘어" panose="020B0600000101010101" pitchFamily="50" charset="-127"/>
              </a:rPr>
              <a:t>error function</a:t>
            </a:r>
            <a:r>
              <a:rPr lang="en-US" altLang="ko-KR" dirty="0">
                <a:latin typeface="나눔스퀘어" panose="020B0600000101010101" pitchFamily="50" charset="-127"/>
              </a:rPr>
              <a:t>.</a:t>
            </a: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rPr>
              <a:t>신경망의 결과함수 자체는 오차함수가 아닙니다</a:t>
            </a:r>
            <a:r>
              <a:rPr lang="en-US" altLang="ko-KR" sz="2600" dirty="0">
                <a:solidFill>
                  <a:schemeClr val="tx1">
                    <a:lumMod val="50000"/>
                    <a:lumOff val="50000"/>
                  </a:schemeClr>
                </a:solidFill>
                <a:latin typeface="나눔스퀘어" panose="020B0600000101010101" pitchFamily="50" charset="-127"/>
              </a:rPr>
              <a:t>.</a:t>
            </a:r>
          </a:p>
          <a:p>
            <a:pPr>
              <a:lnSpc>
                <a:spcPct val="120000"/>
              </a:lnSpc>
              <a:spcBef>
                <a:spcPts val="0"/>
              </a:spcBef>
            </a:pPr>
            <a:endParaRPr lang="en-US" altLang="ko-KR" sz="2200" dirty="0">
              <a:solidFill>
                <a:schemeClr val="tx1">
                  <a:lumMod val="50000"/>
                  <a:lumOff val="50000"/>
                </a:schemeClr>
              </a:solidFill>
              <a:latin typeface="나눔스퀘어" panose="020B0600000101010101" pitchFamily="50" charset="-127"/>
            </a:endParaRPr>
          </a:p>
          <a:p>
            <a:pPr>
              <a:lnSpc>
                <a:spcPct val="120000"/>
              </a:lnSpc>
              <a:spcBef>
                <a:spcPts val="0"/>
              </a:spcBef>
            </a:pPr>
            <a:r>
              <a:rPr lang="en-US" altLang="ko-KR" dirty="0">
                <a:latin typeface="나눔스퀘어" panose="020B0600000101010101" pitchFamily="50" charset="-127"/>
              </a:rPr>
              <a:t>We can turn the output function into the error function easily, because the error is the difference between the target training values and the actual output values.</a:t>
            </a: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rPr>
              <a:t>오차는 학습 목표 값과 실제 값 간의 차이를 의미하므로 우리는 결과 함수를 쉽게 오차함수로 변환할 수 있습니다</a:t>
            </a:r>
            <a:r>
              <a:rPr lang="en-US" altLang="ko-KR" sz="2600" dirty="0">
                <a:solidFill>
                  <a:schemeClr val="tx1">
                    <a:lumMod val="50000"/>
                    <a:lumOff val="50000"/>
                  </a:schemeClr>
                </a:solidFill>
                <a:latin typeface="나눔스퀘어" panose="020B0600000101010101" pitchFamily="50" charset="-127"/>
              </a:rPr>
              <a:t>.</a:t>
            </a:r>
          </a:p>
          <a:p>
            <a:pPr>
              <a:lnSpc>
                <a:spcPct val="120000"/>
              </a:lnSpc>
              <a:spcBef>
                <a:spcPts val="0"/>
              </a:spcBef>
            </a:pPr>
            <a:endParaRPr lang="en-US" altLang="ko-KR" sz="2600" dirty="0">
              <a:solidFill>
                <a:schemeClr val="tx1">
                  <a:lumMod val="50000"/>
                  <a:lumOff val="50000"/>
                </a:schemeClr>
              </a:solidFill>
              <a:latin typeface="나눔스퀘어" panose="020B0600000101010101" pitchFamily="50" charset="-127"/>
            </a:endParaRPr>
          </a:p>
          <a:p>
            <a:pPr>
              <a:lnSpc>
                <a:spcPct val="120000"/>
              </a:lnSpc>
              <a:spcBef>
                <a:spcPts val="0"/>
              </a:spcBef>
            </a:pPr>
            <a:r>
              <a:rPr lang="en-US" altLang="ko-KR" dirty="0">
                <a:latin typeface="나눔스퀘어" panose="020B0600000101010101" pitchFamily="50" charset="-127"/>
              </a:rPr>
              <a:t>Look at the following table of training and actual values for three output nodes, together with candidates for an error function.</a:t>
            </a:r>
          </a:p>
          <a:p>
            <a:pPr>
              <a:lnSpc>
                <a:spcPct val="120000"/>
              </a:lnSpc>
              <a:spcBef>
                <a:spcPts val="0"/>
              </a:spcBef>
            </a:pPr>
            <a:r>
              <a:rPr lang="ko-KR" altLang="en-US" sz="2500" dirty="0">
                <a:solidFill>
                  <a:schemeClr val="tx1">
                    <a:lumMod val="50000"/>
                    <a:lumOff val="50000"/>
                  </a:schemeClr>
                </a:solidFill>
                <a:latin typeface="나눔스퀘어" panose="020B0600000101010101" pitchFamily="50" charset="-127"/>
              </a:rPr>
              <a:t>다음 표에는 </a:t>
            </a:r>
            <a:r>
              <a:rPr lang="en-US" altLang="ko-KR" sz="2500" dirty="0">
                <a:solidFill>
                  <a:schemeClr val="tx1">
                    <a:lumMod val="50000"/>
                    <a:lumOff val="50000"/>
                  </a:schemeClr>
                </a:solidFill>
                <a:latin typeface="나눔스퀘어" panose="020B0600000101010101" pitchFamily="50" charset="-127"/>
              </a:rPr>
              <a:t>3</a:t>
            </a:r>
            <a:r>
              <a:rPr lang="ko-KR" altLang="en-US" sz="2500" dirty="0">
                <a:solidFill>
                  <a:schemeClr val="tx1">
                    <a:lumMod val="50000"/>
                    <a:lumOff val="50000"/>
                  </a:schemeClr>
                </a:solidFill>
                <a:latin typeface="나눔스퀘어" panose="020B0600000101010101" pitchFamily="50" charset="-127"/>
              </a:rPr>
              <a:t>개의 출력 노드에 대한 목표 값</a:t>
            </a:r>
            <a:r>
              <a:rPr lang="en-US" altLang="ko-KR" sz="2500" dirty="0">
                <a:solidFill>
                  <a:schemeClr val="tx1">
                    <a:lumMod val="50000"/>
                    <a:lumOff val="50000"/>
                  </a:schemeClr>
                </a:solidFill>
                <a:latin typeface="나눔스퀘어" panose="020B0600000101010101" pitchFamily="50" charset="-127"/>
              </a:rPr>
              <a:t>, </a:t>
            </a:r>
            <a:r>
              <a:rPr lang="ko-KR" altLang="en-US" sz="2500" dirty="0">
                <a:solidFill>
                  <a:schemeClr val="tx1">
                    <a:lumMod val="50000"/>
                    <a:lumOff val="50000"/>
                  </a:schemeClr>
                </a:solidFill>
                <a:latin typeface="나눔스퀘어" panose="020B0600000101010101" pitchFamily="50" charset="-127"/>
              </a:rPr>
              <a:t>실제 값</a:t>
            </a:r>
            <a:r>
              <a:rPr lang="en-US" altLang="ko-KR" sz="2500" dirty="0">
                <a:solidFill>
                  <a:schemeClr val="tx1">
                    <a:lumMod val="50000"/>
                    <a:lumOff val="50000"/>
                  </a:schemeClr>
                </a:solidFill>
                <a:latin typeface="나눔스퀘어" panose="020B0600000101010101" pitchFamily="50" charset="-127"/>
              </a:rPr>
              <a:t>, </a:t>
            </a:r>
            <a:r>
              <a:rPr lang="ko-KR" altLang="en-US" sz="2500" dirty="0">
                <a:solidFill>
                  <a:schemeClr val="tx1">
                    <a:lumMod val="50000"/>
                    <a:lumOff val="50000"/>
                  </a:schemeClr>
                </a:solidFill>
                <a:latin typeface="나눔스퀘어" panose="020B0600000101010101" pitchFamily="50" charset="-127"/>
              </a:rPr>
              <a:t>오차함수로 쓸 후보 세가지가 있습니다</a:t>
            </a:r>
            <a:r>
              <a:rPr lang="en-US" altLang="ko-KR" sz="2500" dirty="0">
                <a:solidFill>
                  <a:schemeClr val="tx1">
                    <a:lumMod val="50000"/>
                    <a:lumOff val="50000"/>
                  </a:schemeClr>
                </a:solidFill>
                <a:latin typeface="나눔스퀘어" panose="020B0600000101010101" pitchFamily="50" charset="-127"/>
              </a:rPr>
              <a:t>.</a:t>
            </a:r>
            <a:endParaRPr lang="ko-KR" altLang="en-US" sz="2500" dirty="0">
              <a:solidFill>
                <a:schemeClr val="tx1">
                  <a:lumMod val="50000"/>
                  <a:lumOff val="50000"/>
                </a:schemeClr>
              </a:solidFill>
              <a:latin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280848C2-03F9-4D66-9A02-A60068D90FF6}"/>
              </a:ext>
            </a:extLst>
          </p:cNvPr>
          <p:cNvSpPr>
            <a:spLocks noGrp="1"/>
          </p:cNvSpPr>
          <p:nvPr>
            <p:ph type="sldNum" sz="quarter" idx="4"/>
          </p:nvPr>
        </p:nvSpPr>
        <p:spPr/>
        <p:txBody>
          <a:bodyPr/>
          <a:lstStyle/>
          <a:p>
            <a:fld id="{B9154E3B-2790-45AB-9A85-320C4C8F03EA}" type="slidenum">
              <a:rPr lang="ko-KR" altLang="en-US" smtClean="0"/>
              <a:t>32</a:t>
            </a:fld>
            <a:endParaRPr lang="ko-KR" altLang="en-US"/>
          </a:p>
        </p:txBody>
      </p:sp>
      <p:graphicFrame>
        <p:nvGraphicFramePr>
          <p:cNvPr id="5" name="표 4">
            <a:extLst>
              <a:ext uri="{FF2B5EF4-FFF2-40B4-BE49-F238E27FC236}">
                <a16:creationId xmlns:a16="http://schemas.microsoft.com/office/drawing/2014/main" id="{7F9F12F2-2792-48E6-A9D3-97C5DF80606F}"/>
              </a:ext>
            </a:extLst>
          </p:cNvPr>
          <p:cNvGraphicFramePr>
            <a:graphicFrameLocks noGrp="1"/>
          </p:cNvGraphicFramePr>
          <p:nvPr>
            <p:extLst>
              <p:ext uri="{D42A27DB-BD31-4B8C-83A1-F6EECF244321}">
                <p14:modId xmlns:p14="http://schemas.microsoft.com/office/powerpoint/2010/main" val="1672810812"/>
              </p:ext>
            </p:extLst>
          </p:nvPr>
        </p:nvGraphicFramePr>
        <p:xfrm>
          <a:off x="2456445" y="4290546"/>
          <a:ext cx="8650707" cy="2298970"/>
        </p:xfrm>
        <a:graphic>
          <a:graphicData uri="http://schemas.openxmlformats.org/drawingml/2006/table">
            <a:tbl>
              <a:tblPr firstRow="1" bandRow="1">
                <a:tableStyleId>{93296810-A885-4BE3-A3E7-6D5BEEA58F35}</a:tableStyleId>
              </a:tblPr>
              <a:tblGrid>
                <a:gridCol w="1137655">
                  <a:extLst>
                    <a:ext uri="{9D8B030D-6E8A-4147-A177-3AD203B41FA5}">
                      <a16:colId xmlns:a16="http://schemas.microsoft.com/office/drawing/2014/main" val="901024087"/>
                    </a:ext>
                  </a:extLst>
                </a:gridCol>
                <a:gridCol w="1127467">
                  <a:extLst>
                    <a:ext uri="{9D8B030D-6E8A-4147-A177-3AD203B41FA5}">
                      <a16:colId xmlns:a16="http://schemas.microsoft.com/office/drawing/2014/main" val="1252177710"/>
                    </a:ext>
                  </a:extLst>
                </a:gridCol>
                <a:gridCol w="2084347">
                  <a:extLst>
                    <a:ext uri="{9D8B030D-6E8A-4147-A177-3AD203B41FA5}">
                      <a16:colId xmlns:a16="http://schemas.microsoft.com/office/drawing/2014/main" val="2790491157"/>
                    </a:ext>
                  </a:extLst>
                </a:gridCol>
                <a:gridCol w="2076917">
                  <a:extLst>
                    <a:ext uri="{9D8B030D-6E8A-4147-A177-3AD203B41FA5}">
                      <a16:colId xmlns:a16="http://schemas.microsoft.com/office/drawing/2014/main" val="4059059975"/>
                    </a:ext>
                  </a:extLst>
                </a:gridCol>
                <a:gridCol w="2224321">
                  <a:extLst>
                    <a:ext uri="{9D8B030D-6E8A-4147-A177-3AD203B41FA5}">
                      <a16:colId xmlns:a16="http://schemas.microsoft.com/office/drawing/2014/main" val="3663036814"/>
                    </a:ext>
                  </a:extLst>
                </a:gridCol>
              </a:tblGrid>
              <a:tr h="818817">
                <a:tc>
                  <a:txBody>
                    <a:bodyPr/>
                    <a:lstStyle/>
                    <a:p>
                      <a:pPr algn="ctr" latinLnBrk="1"/>
                      <a:endParaRPr lang="en-US" altLang="ko-KR" sz="1700" dirty="0">
                        <a:solidFill>
                          <a:schemeClr val="tx1"/>
                        </a:solidFill>
                        <a:latin typeface="나눔바른고딕" panose="020B0600000101010101" charset="-127"/>
                        <a:ea typeface="나눔바른고딕" panose="020B0600000101010101" charset="-127"/>
                      </a:endParaRPr>
                    </a:p>
                    <a:p>
                      <a:pPr algn="ctr"/>
                      <a:r>
                        <a:rPr lang="en-US" altLang="ko-KR" sz="1800" b="1" i="0" u="none" strike="noStrike" kern="1200" baseline="0" dirty="0">
                          <a:solidFill>
                            <a:schemeClr val="tx1"/>
                          </a:solidFill>
                          <a:latin typeface="+mn-lt"/>
                          <a:ea typeface="+mn-ea"/>
                          <a:cs typeface="+mn-cs"/>
                        </a:rPr>
                        <a:t>Network</a:t>
                      </a:r>
                    </a:p>
                    <a:p>
                      <a:pPr algn="ctr"/>
                      <a:r>
                        <a:rPr lang="en-US" altLang="ko-KR" sz="1800" b="1" i="0" u="none" strike="noStrike" kern="1200" baseline="0" dirty="0">
                          <a:solidFill>
                            <a:schemeClr val="tx1"/>
                          </a:solidFill>
                          <a:latin typeface="+mn-lt"/>
                          <a:ea typeface="+mn-ea"/>
                          <a:cs typeface="+mn-cs"/>
                        </a:rPr>
                        <a:t>Output</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endParaRPr lang="en-US" altLang="ko-KR" sz="1700" dirty="0">
                        <a:solidFill>
                          <a:schemeClr val="tx1"/>
                        </a:solidFill>
                        <a:latin typeface="나눔바른고딕" panose="020B0600000101010101" charset="-127"/>
                        <a:ea typeface="나눔바른고딕" panose="020B0600000101010101" charset="-127"/>
                      </a:endParaRPr>
                    </a:p>
                    <a:p>
                      <a:pPr algn="ctr"/>
                      <a:r>
                        <a:rPr lang="en-US" altLang="ko-KR" sz="1800" b="1" i="0" u="none" strike="noStrike" kern="1200" baseline="0" dirty="0">
                          <a:solidFill>
                            <a:schemeClr val="tx1"/>
                          </a:solidFill>
                          <a:latin typeface="+mn-lt"/>
                          <a:ea typeface="+mn-ea"/>
                          <a:cs typeface="+mn-cs"/>
                        </a:rPr>
                        <a:t>Target</a:t>
                      </a:r>
                    </a:p>
                    <a:p>
                      <a:pPr algn="ctr"/>
                      <a:r>
                        <a:rPr lang="en-US" altLang="ko-KR" sz="1800" b="1" i="0" u="none" strike="noStrike" kern="1200" baseline="0" dirty="0">
                          <a:solidFill>
                            <a:schemeClr val="tx1"/>
                          </a:solidFill>
                          <a:latin typeface="+mn-lt"/>
                          <a:ea typeface="+mn-ea"/>
                          <a:cs typeface="+mn-cs"/>
                        </a:rPr>
                        <a:t>Output</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a:r>
                        <a:rPr lang="en-US" altLang="ko-KR" sz="1800" b="1" i="0" u="none" strike="noStrike" kern="1200" baseline="0" dirty="0">
                          <a:solidFill>
                            <a:schemeClr val="tx1"/>
                          </a:solidFill>
                          <a:latin typeface="+mn-lt"/>
                          <a:ea typeface="+mn-ea"/>
                          <a:cs typeface="+mn-cs"/>
                        </a:rPr>
                        <a:t>Error</a:t>
                      </a:r>
                    </a:p>
                    <a:p>
                      <a:pPr algn="ctr"/>
                      <a:r>
                        <a:rPr lang="en-US" altLang="ko-KR" sz="1800" b="1" i="0" u="none" strike="noStrike" kern="1200" baseline="0" dirty="0">
                          <a:solidFill>
                            <a:schemeClr val="tx1"/>
                          </a:solidFill>
                          <a:latin typeface="+mn-lt"/>
                          <a:ea typeface="+mn-ea"/>
                          <a:cs typeface="+mn-cs"/>
                        </a:rPr>
                        <a:t>(target - actual)</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a:r>
                        <a:rPr lang="en-US" altLang="ko-KR" sz="1800" b="1" i="0" u="none" strike="noStrike" kern="1200" baseline="0" dirty="0">
                          <a:solidFill>
                            <a:schemeClr val="tx1"/>
                          </a:solidFill>
                          <a:latin typeface="+mn-lt"/>
                          <a:ea typeface="+mn-ea"/>
                          <a:cs typeface="+mn-cs"/>
                        </a:rPr>
                        <a:t>Error</a:t>
                      </a:r>
                    </a:p>
                    <a:p>
                      <a:pPr algn="ctr"/>
                      <a:r>
                        <a:rPr lang="en-US" altLang="ko-KR" sz="1800" b="1" i="0" u="none" strike="noStrike" kern="1200" baseline="0" dirty="0">
                          <a:solidFill>
                            <a:schemeClr val="tx1"/>
                          </a:solidFill>
                          <a:latin typeface="+mn-lt"/>
                          <a:ea typeface="+mn-ea"/>
                          <a:cs typeface="+mn-cs"/>
                        </a:rPr>
                        <a:t>|target - actual|</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a:r>
                        <a:rPr lang="en-US" altLang="ko-KR" sz="1800" b="1" i="0" u="none" strike="noStrike" kern="1200" baseline="0" dirty="0">
                          <a:solidFill>
                            <a:schemeClr val="tx1"/>
                          </a:solidFill>
                          <a:latin typeface="+mn-lt"/>
                          <a:ea typeface="+mn-ea"/>
                          <a:cs typeface="+mn-cs"/>
                        </a:rPr>
                        <a:t>Error</a:t>
                      </a:r>
                    </a:p>
                    <a:p>
                      <a:pPr algn="ctr"/>
                      <a:r>
                        <a:rPr lang="en-US" altLang="ko-KR" sz="1800" b="1" i="0" u="none" strike="noStrike" kern="1200" baseline="0" dirty="0">
                          <a:solidFill>
                            <a:schemeClr val="tx1"/>
                          </a:solidFill>
                          <a:latin typeface="+mn-lt"/>
                          <a:ea typeface="+mn-ea"/>
                          <a:cs typeface="+mn-cs"/>
                        </a:rPr>
                        <a:t>(target - actual)</a:t>
                      </a:r>
                      <a:r>
                        <a:rPr lang="en-US" altLang="ko-KR" sz="1800" b="1" i="0" u="none" strike="noStrike" kern="1200" baseline="30000" dirty="0">
                          <a:solidFill>
                            <a:schemeClr val="tx1"/>
                          </a:solidFill>
                          <a:latin typeface="+mn-lt"/>
                          <a:ea typeface="+mn-ea"/>
                          <a:cs typeface="+mn-cs"/>
                        </a:rPr>
                        <a:t>2</a:t>
                      </a:r>
                      <a:endParaRPr lang="ko-KR" altLang="en-US" sz="1700" baseline="30000" dirty="0">
                        <a:solidFill>
                          <a:schemeClr val="tx1"/>
                        </a:solidFill>
                        <a:latin typeface="나눔바른고딕" panose="020B0600000101010101" charset="-127"/>
                        <a:ea typeface="나눔바른고딕" panose="020B0600000101010101" charset="-127"/>
                      </a:endParaRPr>
                    </a:p>
                    <a:p>
                      <a:pPr algn="ctr" latinLnBrk="1"/>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extLst>
                  <a:ext uri="{0D108BD9-81ED-4DB2-BD59-A6C34878D82A}">
                    <a16:rowId xmlns:a16="http://schemas.microsoft.com/office/drawing/2014/main" val="641009231"/>
                  </a:ext>
                </a:extLst>
              </a:tr>
              <a:tr h="317246">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0.4</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0.5</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0.1</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0.1</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0.01</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extLst>
                  <a:ext uri="{0D108BD9-81ED-4DB2-BD59-A6C34878D82A}">
                    <a16:rowId xmlns:a16="http://schemas.microsoft.com/office/drawing/2014/main" val="2017845363"/>
                  </a:ext>
                </a:extLst>
              </a:tr>
              <a:tr h="219878">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0.8</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0.7</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-0.1</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0.1</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0.01</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extLst>
                  <a:ext uri="{0D108BD9-81ED-4DB2-BD59-A6C34878D82A}">
                    <a16:rowId xmlns:a16="http://schemas.microsoft.com/office/drawing/2014/main" val="1470975022"/>
                  </a:ext>
                </a:extLst>
              </a:tr>
              <a:tr h="317246">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1.0</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1.0</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extLst>
                  <a:ext uri="{0D108BD9-81ED-4DB2-BD59-A6C34878D82A}">
                    <a16:rowId xmlns:a16="http://schemas.microsoft.com/office/drawing/2014/main" val="2453882513"/>
                  </a:ext>
                </a:extLst>
              </a:tr>
              <a:tr h="331179">
                <a:tc gridSpan="2">
                  <a:txBody>
                    <a:bodyPr/>
                    <a:lstStyle/>
                    <a:p>
                      <a:pPr algn="ctr" latinLnBrk="1"/>
                      <a:r>
                        <a:rPr lang="en-US" altLang="ko-KR" sz="1800" b="1" i="0" u="none" strike="noStrike" kern="1200" baseline="0" dirty="0">
                          <a:solidFill>
                            <a:schemeClr val="dk1"/>
                          </a:solidFill>
                          <a:latin typeface="+mn-lt"/>
                          <a:ea typeface="+mn-ea"/>
                          <a:cs typeface="+mn-cs"/>
                        </a:rPr>
                        <a:t>Sum</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hMerge="1">
                  <a:txBody>
                    <a:bodyPr/>
                    <a:lstStyle/>
                    <a:p>
                      <a:pPr algn="ctr" latinLnBrk="1"/>
                      <a:endParaRPr lang="ko-KR" altLang="en-US" dirty="0">
                        <a:latin typeface="나눔바른고딕" panose="020B0600000101010101" charset="-127"/>
                        <a:ea typeface="나눔바른고딕" panose="020B0600000101010101" charset="-127"/>
                      </a:endParaRPr>
                    </a:p>
                  </a:txBody>
                  <a:tcPr/>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0.2</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tc>
                  <a:txBody>
                    <a:bodyPr/>
                    <a:lstStyle/>
                    <a:p>
                      <a:pPr algn="ctr" latinLnBrk="1"/>
                      <a:r>
                        <a:rPr lang="en-US" altLang="ko-KR" sz="1700" dirty="0">
                          <a:solidFill>
                            <a:schemeClr val="tx1"/>
                          </a:solidFill>
                          <a:latin typeface="나눔바른고딕" panose="020B0600000101010101" charset="-127"/>
                          <a:ea typeface="나눔바른고딕" panose="020B0600000101010101" charset="-127"/>
                        </a:rPr>
                        <a:t>0.02</a:t>
                      </a:r>
                      <a:endParaRPr lang="ko-KR" altLang="en-US" sz="1700" dirty="0">
                        <a:solidFill>
                          <a:schemeClr val="tx1"/>
                        </a:solidFill>
                        <a:latin typeface="나눔바른고딕" panose="020B0600000101010101" charset="-127"/>
                        <a:ea typeface="나눔바른고딕" panose="020B0600000101010101" charset="-127"/>
                      </a:endParaRPr>
                    </a:p>
                  </a:txBody>
                  <a:tcPr marL="87937" marR="87937" marT="43969" marB="43969"/>
                </a:tc>
                <a:extLst>
                  <a:ext uri="{0D108BD9-81ED-4DB2-BD59-A6C34878D82A}">
                    <a16:rowId xmlns:a16="http://schemas.microsoft.com/office/drawing/2014/main" val="1164787674"/>
                  </a:ext>
                </a:extLst>
              </a:tr>
            </a:tbl>
          </a:graphicData>
        </a:graphic>
      </p:graphicFrame>
      <p:sp>
        <p:nvSpPr>
          <p:cNvPr id="7"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sp>
        <p:nvSpPr>
          <p:cNvPr id="2" name="TextBox 1"/>
          <p:cNvSpPr txBox="1"/>
          <p:nvPr/>
        </p:nvSpPr>
        <p:spPr>
          <a:xfrm>
            <a:off x="6840646" y="3967381"/>
            <a:ext cx="1952779" cy="338554"/>
          </a:xfrm>
          <a:prstGeom prst="rect">
            <a:avLst/>
          </a:prstGeom>
          <a:noFill/>
        </p:spPr>
        <p:txBody>
          <a:bodyPr wrap="none" rtlCol="0">
            <a:spAutoFit/>
          </a:bodyPr>
          <a:lstStyle/>
          <a:p>
            <a:r>
              <a:rPr lang="en-US" altLang="ko-KR" sz="1600" dirty="0">
                <a:solidFill>
                  <a:srgbClr val="FF0000"/>
                </a:solidFill>
                <a:latin typeface="나눔스퀘어" panose="020B0600000101010101" pitchFamily="50" charset="-127"/>
                <a:ea typeface="나눔스퀘어" panose="020B0600000101010101" pitchFamily="50" charset="-127"/>
              </a:rPr>
              <a:t>L1 Norm (distance)</a:t>
            </a:r>
            <a:endParaRPr lang="ko-KR" altLang="en-US" sz="1600" dirty="0">
              <a:solidFill>
                <a:srgbClr val="FF0000"/>
              </a:solidFill>
              <a:latin typeface="나눔스퀘어" panose="020B0600000101010101" pitchFamily="50" charset="-127"/>
              <a:ea typeface="나눔스퀘어" panose="020B0600000101010101" pitchFamily="50" charset="-127"/>
            </a:endParaRPr>
          </a:p>
        </p:txBody>
      </p:sp>
      <p:sp>
        <p:nvSpPr>
          <p:cNvPr id="8" name="TextBox 7"/>
          <p:cNvSpPr txBox="1"/>
          <p:nvPr/>
        </p:nvSpPr>
        <p:spPr>
          <a:xfrm>
            <a:off x="9040070" y="3959687"/>
            <a:ext cx="1952779" cy="338554"/>
          </a:xfrm>
          <a:prstGeom prst="rect">
            <a:avLst/>
          </a:prstGeom>
          <a:noFill/>
        </p:spPr>
        <p:txBody>
          <a:bodyPr wrap="none" rtlCol="0">
            <a:spAutoFit/>
          </a:bodyPr>
          <a:lstStyle/>
          <a:p>
            <a:r>
              <a:rPr lang="en-US" altLang="ko-KR" sz="1600" dirty="0">
                <a:solidFill>
                  <a:srgbClr val="FF0000"/>
                </a:solidFill>
                <a:latin typeface="나눔스퀘어" panose="020B0600000101010101" pitchFamily="50" charset="-127"/>
                <a:ea typeface="나눔스퀘어" panose="020B0600000101010101" pitchFamily="50" charset="-127"/>
              </a:rPr>
              <a:t>L2 Norm (distance)</a:t>
            </a:r>
            <a:endParaRPr lang="ko-KR" altLang="en-US" sz="1600" dirty="0">
              <a:solidFill>
                <a:srgbClr val="FF0000"/>
              </a:solidFill>
              <a:latin typeface="나눔스퀘어" panose="020B0600000101010101" pitchFamily="50" charset="-127"/>
              <a:ea typeface="나눔스퀘어" panose="020B0600000101010101" pitchFamily="50" charset="-127"/>
            </a:endParaRPr>
          </a:p>
        </p:txBody>
      </p:sp>
      <p:pic>
        <p:nvPicPr>
          <p:cNvPr id="14" name="오디오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44346837"/>
      </p:ext>
    </p:extLst>
  </p:cSld>
  <p:clrMapOvr>
    <a:masterClrMapping/>
  </p:clrMapOvr>
  <mc:AlternateContent xmlns:mc="http://schemas.openxmlformats.org/markup-compatibility/2006" xmlns:p14="http://schemas.microsoft.com/office/powerpoint/2010/main">
    <mc:Choice Requires="p14">
      <p:transition spd="slow" p14:dur="2000" advTm="61690"/>
    </mc:Choice>
    <mc:Fallback xmlns="">
      <p:transition spd="slow" advTm="61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F1356CFE-9D55-40D0-8832-0979E79D9118}"/>
                  </a:ext>
                </a:extLst>
              </p:cNvPr>
              <p:cNvSpPr>
                <a:spLocks noGrp="1"/>
              </p:cNvSpPr>
              <p:nvPr>
                <p:ph idx="1"/>
              </p:nvPr>
            </p:nvSpPr>
            <p:spPr>
              <a:xfrm>
                <a:off x="2209800" y="1897803"/>
                <a:ext cx="9842500" cy="4680797"/>
              </a:xfrm>
            </p:spPr>
            <p:txBody>
              <a:bodyPr>
                <a:noAutofit/>
              </a:bodyPr>
              <a:lstStyle/>
              <a:p>
                <a:pPr>
                  <a:lnSpc>
                    <a:spcPct val="100000"/>
                  </a:lnSpc>
                  <a:spcBef>
                    <a:spcPts val="0"/>
                  </a:spcBef>
                </a:pPr>
                <a:r>
                  <a:rPr lang="en-US" altLang="ko-KR" sz="1600" dirty="0">
                    <a:latin typeface="나눔스퀘어" panose="020B0600000101010101" pitchFamily="50" charset="-127"/>
                  </a:rPr>
                  <a:t>Error function of the first candidate </a:t>
                </a:r>
                <a:r>
                  <a:rPr lang="en-US" altLang="ko-KR" sz="1600" dirty="0">
                    <a:solidFill>
                      <a:srgbClr val="FF0000"/>
                    </a:solidFill>
                    <a:latin typeface="나눔스퀘어" panose="020B0600000101010101" pitchFamily="50" charset="-127"/>
                  </a:rPr>
                  <a:t>(target-actual)</a:t>
                </a:r>
              </a:p>
              <a:p>
                <a:pPr>
                  <a:lnSpc>
                    <a:spcPct val="100000"/>
                  </a:lnSpc>
                  <a:spcBef>
                    <a:spcPts val="0"/>
                  </a:spcBef>
                </a:pPr>
                <a:r>
                  <a:rPr lang="ko-KR" altLang="en-US" sz="1400" dirty="0">
                    <a:solidFill>
                      <a:schemeClr val="tx1">
                        <a:lumMod val="50000"/>
                        <a:lumOff val="50000"/>
                      </a:schemeClr>
                    </a:solidFill>
                    <a:latin typeface="나눔스퀘어" panose="020B0600000101010101" pitchFamily="50" charset="-127"/>
                  </a:rPr>
                  <a:t>첫 번째 후보의 오차함수 </a:t>
                </a:r>
                <a:r>
                  <a:rPr lang="en-US" altLang="ko-KR" sz="1400" dirty="0">
                    <a:solidFill>
                      <a:schemeClr val="tx1">
                        <a:lumMod val="50000"/>
                        <a:lumOff val="50000"/>
                      </a:schemeClr>
                    </a:solidFill>
                    <a:latin typeface="나눔스퀘어" panose="020B0600000101010101" pitchFamily="50" charset="-127"/>
                  </a:rPr>
                  <a:t>(</a:t>
                </a:r>
                <a:r>
                  <a:rPr lang="ko-KR" altLang="en-US" sz="1400" dirty="0">
                    <a:solidFill>
                      <a:schemeClr val="tx1">
                        <a:lumMod val="50000"/>
                        <a:lumOff val="50000"/>
                      </a:schemeClr>
                    </a:solidFill>
                    <a:latin typeface="나눔스퀘어" panose="020B0600000101010101" pitchFamily="50" charset="-127"/>
                  </a:rPr>
                  <a:t>목표 값 </a:t>
                </a:r>
                <a:r>
                  <a:rPr lang="en-US" altLang="ko-KR" sz="1400" dirty="0">
                    <a:solidFill>
                      <a:schemeClr val="tx1">
                        <a:lumMod val="50000"/>
                        <a:lumOff val="50000"/>
                      </a:schemeClr>
                    </a:solidFill>
                    <a:latin typeface="나눔스퀘어" panose="020B0600000101010101" pitchFamily="50" charset="-127"/>
                  </a:rPr>
                  <a:t>– </a:t>
                </a:r>
                <a:r>
                  <a:rPr lang="ko-KR" altLang="en-US" sz="1400" dirty="0">
                    <a:solidFill>
                      <a:schemeClr val="tx1">
                        <a:lumMod val="50000"/>
                        <a:lumOff val="50000"/>
                      </a:schemeClr>
                    </a:solidFill>
                    <a:latin typeface="나눔스퀘어" panose="020B0600000101010101" pitchFamily="50" charset="-127"/>
                  </a:rPr>
                  <a:t>실제 값</a:t>
                </a:r>
                <a:r>
                  <a:rPr lang="en-US" altLang="ko-KR" sz="1400" dirty="0">
                    <a:solidFill>
                      <a:schemeClr val="tx1">
                        <a:lumMod val="50000"/>
                        <a:lumOff val="50000"/>
                      </a:schemeClr>
                    </a:solidFill>
                    <a:latin typeface="나눔스퀘어" panose="020B0600000101010101" pitchFamily="50" charset="-127"/>
                  </a:rPr>
                  <a:t>)</a:t>
                </a:r>
              </a:p>
              <a:p>
                <a:pPr lvl="1">
                  <a:lnSpc>
                    <a:spcPct val="100000"/>
                  </a:lnSpc>
                  <a:spcBef>
                    <a:spcPts val="0"/>
                  </a:spcBef>
                </a:pPr>
                <a:r>
                  <a:rPr lang="en-US" altLang="ko-KR" sz="1400" dirty="0">
                    <a:latin typeface="나눔스퀘어" panose="020B0600000101010101" pitchFamily="50" charset="-127"/>
                  </a:rPr>
                  <a:t>That seems reasonable but if you look at the sum over the nodes to get an overall figure, you’ll see the sum is 0.</a:t>
                </a:r>
              </a:p>
              <a:p>
                <a:pPr lvl="1">
                  <a:lnSpc>
                    <a:spcPct val="100000"/>
                  </a:lnSpc>
                  <a:spcBef>
                    <a:spcPts val="0"/>
                  </a:spcBef>
                </a:pPr>
                <a:r>
                  <a:rPr lang="ko-KR" altLang="en-US" sz="1200" dirty="0">
                    <a:solidFill>
                      <a:schemeClr val="tx1">
                        <a:lumMod val="50000"/>
                        <a:lumOff val="50000"/>
                      </a:schemeClr>
                    </a:solidFill>
                    <a:latin typeface="나눔스퀘어" panose="020B0600000101010101" pitchFamily="50" charset="-127"/>
                  </a:rPr>
                  <a:t>충분히 합리적인 오차 함수로 보이지만 전체 노드의 오차를 구하기 위해 합을 구해보면 값이 </a:t>
                </a:r>
                <a:r>
                  <a:rPr lang="en-US" altLang="ko-KR" sz="1200" dirty="0">
                    <a:solidFill>
                      <a:schemeClr val="tx1">
                        <a:lumMod val="50000"/>
                        <a:lumOff val="50000"/>
                      </a:schemeClr>
                    </a:solidFill>
                    <a:latin typeface="나눔스퀘어" panose="020B0600000101010101" pitchFamily="50" charset="-127"/>
                  </a:rPr>
                  <a:t>0</a:t>
                </a:r>
                <a:r>
                  <a:rPr lang="ko-KR" altLang="en-US" sz="1200" dirty="0">
                    <a:solidFill>
                      <a:schemeClr val="tx1">
                        <a:lumMod val="50000"/>
                        <a:lumOff val="50000"/>
                      </a:schemeClr>
                    </a:solidFill>
                    <a:latin typeface="나눔스퀘어" panose="020B0600000101010101" pitchFamily="50" charset="-127"/>
                  </a:rPr>
                  <a:t>인 것을 확인할 수 있습니다</a:t>
                </a:r>
                <a:r>
                  <a:rPr lang="en-US" altLang="ko-KR" sz="1200" dirty="0">
                    <a:solidFill>
                      <a:schemeClr val="tx1">
                        <a:lumMod val="50000"/>
                        <a:lumOff val="50000"/>
                      </a:schemeClr>
                    </a:solidFill>
                    <a:latin typeface="나눔스퀘어" panose="020B0600000101010101" pitchFamily="50" charset="-127"/>
                  </a:rPr>
                  <a:t>.</a:t>
                </a:r>
              </a:p>
              <a:p>
                <a:pPr lvl="1">
                  <a:lnSpc>
                    <a:spcPct val="100000"/>
                  </a:lnSpc>
                  <a:spcBef>
                    <a:spcPts val="0"/>
                  </a:spcBef>
                </a:pPr>
                <a:r>
                  <a:rPr lang="en-US" altLang="ko-KR" sz="1400" dirty="0">
                    <a:latin typeface="나눔스퀘어" panose="020B0600000101010101" pitchFamily="50" charset="-127"/>
                  </a:rPr>
                  <a:t>You can see this is a bad measure of error</a:t>
                </a:r>
              </a:p>
              <a:p>
                <a:pPr lvl="1">
                  <a:lnSpc>
                    <a:spcPct val="100000"/>
                  </a:lnSpc>
                  <a:spcBef>
                    <a:spcPts val="0"/>
                  </a:spcBef>
                </a:pPr>
                <a:r>
                  <a:rPr lang="ko-KR" altLang="en-US" sz="1200" dirty="0">
                    <a:solidFill>
                      <a:schemeClr val="tx1">
                        <a:lumMod val="50000"/>
                        <a:lumOff val="50000"/>
                      </a:schemeClr>
                    </a:solidFill>
                    <a:latin typeface="나눔스퀘어" panose="020B0600000101010101" pitchFamily="50" charset="-127"/>
                  </a:rPr>
                  <a:t>이는 전체 오차를 구하는 합리적인 방법이 아니라는 것을 알 수 있습니다</a:t>
                </a:r>
                <a:r>
                  <a:rPr lang="en-US" altLang="ko-KR" sz="1200" dirty="0">
                    <a:solidFill>
                      <a:schemeClr val="tx1">
                        <a:lumMod val="50000"/>
                        <a:lumOff val="50000"/>
                      </a:schemeClr>
                    </a:solidFill>
                    <a:latin typeface="나눔스퀘어" panose="020B0600000101010101" pitchFamily="50" charset="-127"/>
                  </a:rPr>
                  <a:t>.</a:t>
                </a:r>
              </a:p>
              <a:p>
                <a:pPr>
                  <a:lnSpc>
                    <a:spcPct val="100000"/>
                  </a:lnSpc>
                  <a:spcBef>
                    <a:spcPts val="0"/>
                  </a:spcBef>
                </a:pPr>
                <a:r>
                  <a:rPr lang="en-US" altLang="ko-KR" sz="1600" dirty="0">
                    <a:latin typeface="나눔스퀘어" panose="020B0600000101010101" pitchFamily="50" charset="-127"/>
                  </a:rPr>
                  <a:t>Error function of the second candidate </a:t>
                </a:r>
                <a:r>
                  <a:rPr lang="en-US" altLang="ko-KR" sz="1600" dirty="0">
                    <a:solidFill>
                      <a:srgbClr val="FF0000"/>
                    </a:solidFill>
                    <a:latin typeface="나눔스퀘어" panose="020B0600000101010101" pitchFamily="50" charset="-127"/>
                  </a:rPr>
                  <a:t>|target – actual|</a:t>
                </a:r>
              </a:p>
              <a:p>
                <a:pPr>
                  <a:lnSpc>
                    <a:spcPct val="100000"/>
                  </a:lnSpc>
                  <a:spcBef>
                    <a:spcPts val="0"/>
                  </a:spcBef>
                </a:pPr>
                <a:r>
                  <a:rPr lang="ko-KR" altLang="en-US" sz="1400" dirty="0">
                    <a:solidFill>
                      <a:schemeClr val="tx1">
                        <a:lumMod val="50000"/>
                        <a:lumOff val="50000"/>
                      </a:schemeClr>
                    </a:solidFill>
                    <a:latin typeface="나눔스퀘어" panose="020B0600000101010101" pitchFamily="50" charset="-127"/>
                  </a:rPr>
                  <a:t>두 번째 후보의 </a:t>
                </a:r>
                <a:r>
                  <a:rPr lang="ko-KR" altLang="en-US" sz="1400" dirty="0" err="1">
                    <a:solidFill>
                      <a:schemeClr val="tx1">
                        <a:lumMod val="50000"/>
                        <a:lumOff val="50000"/>
                      </a:schemeClr>
                    </a:solidFill>
                    <a:latin typeface="나눔스퀘어" panose="020B0600000101010101" pitchFamily="50" charset="-127"/>
                  </a:rPr>
                  <a:t>오차함수</a:t>
                </a:r>
                <a:r>
                  <a:rPr lang="ko-KR" altLang="en-US" sz="1400" dirty="0">
                    <a:solidFill>
                      <a:schemeClr val="tx1">
                        <a:lumMod val="50000"/>
                        <a:lumOff val="50000"/>
                      </a:schemeClr>
                    </a:solidFill>
                    <a:latin typeface="나눔스퀘어" panose="020B0600000101010101" pitchFamily="50" charset="-127"/>
                  </a:rPr>
                  <a:t> </a:t>
                </a:r>
                <a:r>
                  <a:rPr lang="en-US" altLang="ko-KR" sz="1400" dirty="0">
                    <a:solidFill>
                      <a:schemeClr val="tx1">
                        <a:lumMod val="50000"/>
                        <a:lumOff val="50000"/>
                      </a:schemeClr>
                    </a:solidFill>
                    <a:latin typeface="나눔스퀘어" panose="020B0600000101010101" pitchFamily="50" charset="-127"/>
                  </a:rPr>
                  <a:t>|</a:t>
                </a:r>
                <a:r>
                  <a:rPr lang="ko-KR" altLang="en-US" sz="1400" dirty="0">
                    <a:solidFill>
                      <a:schemeClr val="tx1">
                        <a:lumMod val="50000"/>
                        <a:lumOff val="50000"/>
                      </a:schemeClr>
                    </a:solidFill>
                    <a:latin typeface="나눔스퀘어" panose="020B0600000101010101" pitchFamily="50" charset="-127"/>
                  </a:rPr>
                  <a:t>목표 값 </a:t>
                </a:r>
                <a:r>
                  <a:rPr lang="en-US" altLang="ko-KR" sz="1400" dirty="0">
                    <a:solidFill>
                      <a:schemeClr val="tx1">
                        <a:lumMod val="50000"/>
                        <a:lumOff val="50000"/>
                      </a:schemeClr>
                    </a:solidFill>
                    <a:latin typeface="나눔스퀘어" panose="020B0600000101010101" pitchFamily="50" charset="-127"/>
                  </a:rPr>
                  <a:t>– </a:t>
                </a:r>
                <a:r>
                  <a:rPr lang="ko-KR" altLang="en-US" sz="1400" dirty="0">
                    <a:solidFill>
                      <a:schemeClr val="tx1">
                        <a:lumMod val="50000"/>
                        <a:lumOff val="50000"/>
                      </a:schemeClr>
                    </a:solidFill>
                    <a:latin typeface="나눔스퀘어" panose="020B0600000101010101" pitchFamily="50" charset="-127"/>
                  </a:rPr>
                  <a:t>실제 값</a:t>
                </a:r>
                <a:r>
                  <a:rPr lang="en-US" altLang="ko-KR" sz="1400" dirty="0">
                    <a:solidFill>
                      <a:schemeClr val="tx1">
                        <a:lumMod val="50000"/>
                        <a:lumOff val="50000"/>
                      </a:schemeClr>
                    </a:solidFill>
                    <a:latin typeface="나눔스퀘어" panose="020B0600000101010101" pitchFamily="50" charset="-127"/>
                  </a:rPr>
                  <a:t>|</a:t>
                </a:r>
              </a:p>
              <a:p>
                <a:pPr lvl="1">
                  <a:lnSpc>
                    <a:spcPct val="100000"/>
                  </a:lnSpc>
                  <a:spcBef>
                    <a:spcPts val="0"/>
                  </a:spcBef>
                </a:pPr>
                <a:r>
                  <a:rPr lang="en-US" altLang="ko-KR" sz="1400" dirty="0">
                    <a:latin typeface="나눔스퀘어" panose="020B0600000101010101" pitchFamily="50" charset="-127"/>
                  </a:rPr>
                  <a:t>This is corrections of first error functions </a:t>
                </a:r>
                <a:r>
                  <a:rPr lang="en-US" altLang="ko-KR" sz="1400" dirty="0" err="1">
                    <a:latin typeface="나눔스퀘어" panose="020B0600000101010101" pitchFamily="50" charset="-127"/>
                  </a:rPr>
                  <a:t>proplem</a:t>
                </a:r>
                <a:endParaRPr lang="en-US" altLang="ko-KR" sz="1400" dirty="0">
                  <a:latin typeface="나눔스퀘어" panose="020B0600000101010101" pitchFamily="50" charset="-127"/>
                </a:endParaRPr>
              </a:p>
              <a:p>
                <a:pPr lvl="1">
                  <a:lnSpc>
                    <a:spcPct val="100000"/>
                  </a:lnSpc>
                  <a:spcBef>
                    <a:spcPts val="0"/>
                  </a:spcBef>
                </a:pPr>
                <a:r>
                  <a:rPr lang="ko-KR" altLang="en-US" sz="1100" dirty="0">
                    <a:solidFill>
                      <a:schemeClr val="tx1">
                        <a:lumMod val="50000"/>
                        <a:lumOff val="50000"/>
                      </a:schemeClr>
                    </a:solidFill>
                    <a:latin typeface="나눔스퀘어" panose="020B0600000101010101" pitchFamily="50" charset="-127"/>
                  </a:rPr>
                  <a:t>위의 문제점을 해결하기 위한 방법입니다</a:t>
                </a:r>
                <a:r>
                  <a:rPr lang="en-US" altLang="ko-KR" sz="1100" dirty="0">
                    <a:solidFill>
                      <a:schemeClr val="tx1">
                        <a:lumMod val="50000"/>
                        <a:lumOff val="50000"/>
                      </a:schemeClr>
                    </a:solidFill>
                    <a:latin typeface="나눔스퀘어" panose="020B0600000101010101" pitchFamily="50" charset="-127"/>
                  </a:rPr>
                  <a:t>.</a:t>
                </a:r>
              </a:p>
              <a:p>
                <a:pPr lvl="1">
                  <a:lnSpc>
                    <a:spcPct val="100000"/>
                  </a:lnSpc>
                  <a:spcBef>
                    <a:spcPts val="0"/>
                  </a:spcBef>
                </a:pPr>
                <a:r>
                  <a:rPr lang="en-US" altLang="ko-KR" sz="1400" dirty="0">
                    <a:latin typeface="나눔스퀘어" panose="020B0600000101010101" pitchFamily="50" charset="-127"/>
                  </a:rPr>
                  <a:t>Slope isn’t continuous near the minimum and this makes gradient descent not work so well</a:t>
                </a:r>
              </a:p>
              <a:p>
                <a:pPr lvl="1">
                  <a:lnSpc>
                    <a:spcPct val="100000"/>
                  </a:lnSpc>
                  <a:spcBef>
                    <a:spcPts val="0"/>
                  </a:spcBef>
                </a:pPr>
                <a:r>
                  <a:rPr lang="ko-KR" altLang="en-US" sz="1100" dirty="0">
                    <a:solidFill>
                      <a:schemeClr val="tx1">
                        <a:lumMod val="50000"/>
                        <a:lumOff val="50000"/>
                      </a:schemeClr>
                    </a:solidFill>
                    <a:latin typeface="나눔스퀘어" panose="020B0600000101010101" pitchFamily="50" charset="-127"/>
                  </a:rPr>
                  <a:t>최저점 근처에 가면 기울기가 연속적이지 않으며 이로 인해 경사 </a:t>
                </a:r>
                <a:r>
                  <a:rPr lang="ko-KR" altLang="en-US" sz="1100" dirty="0" err="1">
                    <a:solidFill>
                      <a:schemeClr val="tx1">
                        <a:lumMod val="50000"/>
                        <a:lumOff val="50000"/>
                      </a:schemeClr>
                    </a:solidFill>
                    <a:latin typeface="나눔스퀘어" panose="020B0600000101010101" pitchFamily="50" charset="-127"/>
                  </a:rPr>
                  <a:t>하강법이</a:t>
                </a:r>
                <a:r>
                  <a:rPr lang="ko-KR" altLang="en-US" sz="1100" dirty="0">
                    <a:solidFill>
                      <a:schemeClr val="tx1">
                        <a:lumMod val="50000"/>
                        <a:lumOff val="50000"/>
                      </a:schemeClr>
                    </a:solidFill>
                    <a:latin typeface="나눔스퀘어" panose="020B0600000101010101" pitchFamily="50" charset="-127"/>
                  </a:rPr>
                  <a:t> 잘 작동하지 않을 수 있습니다</a:t>
                </a:r>
                <a:r>
                  <a:rPr lang="en-US" altLang="ko-KR" sz="1100" dirty="0">
                    <a:solidFill>
                      <a:schemeClr val="tx1">
                        <a:lumMod val="50000"/>
                        <a:lumOff val="50000"/>
                      </a:schemeClr>
                    </a:solidFill>
                    <a:latin typeface="나눔스퀘어" panose="020B0600000101010101" pitchFamily="50" charset="-127"/>
                  </a:rPr>
                  <a:t>.</a:t>
                </a:r>
              </a:p>
              <a:p>
                <a:pPr>
                  <a:lnSpc>
                    <a:spcPct val="100000"/>
                  </a:lnSpc>
                  <a:spcBef>
                    <a:spcPts val="0"/>
                  </a:spcBef>
                </a:pPr>
                <a:r>
                  <a:rPr lang="en-US" altLang="ko-KR" sz="1600" dirty="0">
                    <a:latin typeface="나눔스퀘어" panose="020B0600000101010101" pitchFamily="50" charset="-127"/>
                  </a:rPr>
                  <a:t>Error function of the third candidate </a:t>
                </a:r>
                <a14:m>
                  <m:oMath xmlns:m="http://schemas.openxmlformats.org/officeDocument/2006/math">
                    <m:sSup>
                      <m:sSupPr>
                        <m:ctrlPr>
                          <a:rPr lang="en-US" altLang="ko-KR" sz="1600" i="1" smtClean="0">
                            <a:solidFill>
                              <a:srgbClr val="FF0000"/>
                            </a:solidFill>
                            <a:latin typeface="Cambria Math" panose="02040503050406030204" pitchFamily="18" charset="0"/>
                          </a:rPr>
                        </m:ctrlPr>
                      </m:sSupPr>
                      <m:e>
                        <m:r>
                          <m:rPr>
                            <m:nor/>
                          </m:rPr>
                          <a:rPr lang="en-US" altLang="ko-KR" sz="1600">
                            <a:solidFill>
                              <a:srgbClr val="FF0000"/>
                            </a:solidFill>
                            <a:latin typeface="나눔스퀘어" panose="020B0600000101010101" pitchFamily="50" charset="-127"/>
                          </a:rPr>
                          <m:t>(</m:t>
                        </m:r>
                        <m:r>
                          <m:rPr>
                            <m:nor/>
                          </m:rPr>
                          <a:rPr lang="en-US" altLang="ko-KR" sz="1600">
                            <a:solidFill>
                              <a:srgbClr val="FF0000"/>
                            </a:solidFill>
                            <a:latin typeface="나눔스퀘어" panose="020B0600000101010101" pitchFamily="50" charset="-127"/>
                          </a:rPr>
                          <m:t>target</m:t>
                        </m:r>
                        <m:r>
                          <m:rPr>
                            <m:nor/>
                          </m:rPr>
                          <a:rPr lang="en-US" altLang="ko-KR" sz="1600">
                            <a:solidFill>
                              <a:srgbClr val="FF0000"/>
                            </a:solidFill>
                            <a:latin typeface="나눔스퀘어" panose="020B0600000101010101" pitchFamily="50" charset="-127"/>
                          </a:rPr>
                          <m:t> – </m:t>
                        </m:r>
                        <m:r>
                          <m:rPr>
                            <m:nor/>
                          </m:rPr>
                          <a:rPr lang="en-US" altLang="ko-KR" sz="1600">
                            <a:solidFill>
                              <a:srgbClr val="FF0000"/>
                            </a:solidFill>
                            <a:latin typeface="나눔스퀘어" panose="020B0600000101010101" pitchFamily="50" charset="-127"/>
                          </a:rPr>
                          <m:t>actual</m:t>
                        </m:r>
                        <m:r>
                          <m:rPr>
                            <m:nor/>
                          </m:rPr>
                          <a:rPr lang="en-US" altLang="ko-KR" sz="1600">
                            <a:solidFill>
                              <a:srgbClr val="FF0000"/>
                            </a:solidFill>
                            <a:latin typeface="나눔스퀘어" panose="020B0600000101010101" pitchFamily="50" charset="-127"/>
                          </a:rPr>
                          <m:t>)</m:t>
                        </m:r>
                      </m:e>
                      <m:sup>
                        <m:r>
                          <a:rPr lang="en-US" altLang="ko-KR" sz="1600" i="1">
                            <a:solidFill>
                              <a:srgbClr val="FF0000"/>
                            </a:solidFill>
                            <a:latin typeface="Cambria Math" panose="02040503050406030204" pitchFamily="18" charset="0"/>
                          </a:rPr>
                          <m:t>2</m:t>
                        </m:r>
                      </m:sup>
                    </m:sSup>
                  </m:oMath>
                </a14:m>
                <a:r>
                  <a:rPr lang="en-US" altLang="ko-KR" sz="1600" dirty="0">
                    <a:latin typeface="나눔스퀘어" panose="020B0600000101010101" pitchFamily="50" charset="-127"/>
                  </a:rPr>
                  <a:t> = square of the error</a:t>
                </a:r>
              </a:p>
              <a:p>
                <a:pPr>
                  <a:lnSpc>
                    <a:spcPct val="100000"/>
                  </a:lnSpc>
                  <a:spcBef>
                    <a:spcPts val="0"/>
                  </a:spcBef>
                </a:pPr>
                <a:r>
                  <a:rPr lang="ko-KR" altLang="en-US" sz="1400" dirty="0">
                    <a:solidFill>
                      <a:schemeClr val="tx1">
                        <a:lumMod val="50000"/>
                        <a:lumOff val="50000"/>
                      </a:schemeClr>
                    </a:solidFill>
                    <a:latin typeface="나눔스퀘어" panose="020B0600000101010101" pitchFamily="50" charset="-127"/>
                  </a:rPr>
                  <a:t>세 번째 후보의 </a:t>
                </a:r>
                <a:r>
                  <a:rPr lang="ko-KR" altLang="en-US" sz="1400" dirty="0" err="1">
                    <a:solidFill>
                      <a:schemeClr val="tx1">
                        <a:lumMod val="50000"/>
                        <a:lumOff val="50000"/>
                      </a:schemeClr>
                    </a:solidFill>
                    <a:latin typeface="나눔스퀘어" panose="020B0600000101010101" pitchFamily="50" charset="-127"/>
                  </a:rPr>
                  <a:t>오차함수</a:t>
                </a:r>
                <a:r>
                  <a:rPr lang="ko-KR" altLang="en-US" sz="1400" dirty="0">
                    <a:solidFill>
                      <a:schemeClr val="tx1">
                        <a:lumMod val="50000"/>
                        <a:lumOff val="50000"/>
                      </a:schemeClr>
                    </a:solidFill>
                    <a:latin typeface="나눔스퀘어" panose="020B0600000101010101" pitchFamily="50" charset="-127"/>
                  </a:rPr>
                  <a:t> </a:t>
                </a:r>
                <a14:m>
                  <m:oMath xmlns:m="http://schemas.openxmlformats.org/officeDocument/2006/math">
                    <m:sSup>
                      <m:sSupPr>
                        <m:ctrlPr>
                          <a:rPr lang="en-US" altLang="ko-KR" sz="1400" i="1">
                            <a:solidFill>
                              <a:schemeClr val="tx1">
                                <a:lumMod val="50000"/>
                                <a:lumOff val="50000"/>
                              </a:schemeClr>
                            </a:solidFill>
                            <a:latin typeface="Cambria Math" panose="02040503050406030204" pitchFamily="18" charset="0"/>
                          </a:rPr>
                        </m:ctrlPr>
                      </m:sSupPr>
                      <m:e>
                        <m:r>
                          <m:rPr>
                            <m:nor/>
                          </m:rPr>
                          <a:rPr lang="en-US" altLang="ko-KR" sz="1400" dirty="0">
                            <a:solidFill>
                              <a:schemeClr val="tx1">
                                <a:lumMod val="50000"/>
                                <a:lumOff val="50000"/>
                              </a:schemeClr>
                            </a:solidFill>
                            <a:latin typeface="나눔스퀘어" panose="020B0600000101010101" pitchFamily="50" charset="-127"/>
                          </a:rPr>
                          <m:t>(</m:t>
                        </m:r>
                        <m:r>
                          <m:rPr>
                            <m:nor/>
                          </m:rPr>
                          <a:rPr lang="ko-KR" altLang="en-US" sz="1400" dirty="0">
                            <a:solidFill>
                              <a:schemeClr val="tx1">
                                <a:lumMod val="50000"/>
                                <a:lumOff val="50000"/>
                              </a:schemeClr>
                            </a:solidFill>
                            <a:latin typeface="나눔스퀘어" panose="020B0600000101010101" pitchFamily="50" charset="-127"/>
                          </a:rPr>
                          <m:t>목표</m:t>
                        </m:r>
                        <m:r>
                          <m:rPr>
                            <m:nor/>
                          </m:rPr>
                          <a:rPr lang="ko-KR" altLang="en-US" sz="1400" dirty="0">
                            <a:solidFill>
                              <a:schemeClr val="tx1">
                                <a:lumMod val="50000"/>
                                <a:lumOff val="50000"/>
                              </a:schemeClr>
                            </a:solidFill>
                            <a:latin typeface="나눔스퀘어" panose="020B0600000101010101" pitchFamily="50" charset="-127"/>
                          </a:rPr>
                          <m:t> </m:t>
                        </m:r>
                        <m:r>
                          <m:rPr>
                            <m:nor/>
                          </m:rPr>
                          <a:rPr lang="ko-KR" altLang="en-US" sz="1400" dirty="0">
                            <a:solidFill>
                              <a:schemeClr val="tx1">
                                <a:lumMod val="50000"/>
                                <a:lumOff val="50000"/>
                              </a:schemeClr>
                            </a:solidFill>
                            <a:latin typeface="나눔스퀘어" panose="020B0600000101010101" pitchFamily="50" charset="-127"/>
                          </a:rPr>
                          <m:t>값</m:t>
                        </m:r>
                        <m:r>
                          <m:rPr>
                            <m:nor/>
                          </m:rPr>
                          <a:rPr lang="ko-KR" altLang="en-US" sz="1400" dirty="0">
                            <a:solidFill>
                              <a:schemeClr val="tx1">
                                <a:lumMod val="50000"/>
                                <a:lumOff val="50000"/>
                              </a:schemeClr>
                            </a:solidFill>
                            <a:latin typeface="나눔스퀘어" panose="020B0600000101010101" pitchFamily="50" charset="-127"/>
                          </a:rPr>
                          <m:t> </m:t>
                        </m:r>
                        <m:r>
                          <m:rPr>
                            <m:nor/>
                          </m:rPr>
                          <a:rPr lang="en-US" altLang="ko-KR" sz="1400" dirty="0">
                            <a:solidFill>
                              <a:schemeClr val="tx1">
                                <a:lumMod val="50000"/>
                                <a:lumOff val="50000"/>
                              </a:schemeClr>
                            </a:solidFill>
                            <a:latin typeface="나눔스퀘어" panose="020B0600000101010101" pitchFamily="50" charset="-127"/>
                          </a:rPr>
                          <m:t>– </m:t>
                        </m:r>
                        <m:r>
                          <m:rPr>
                            <m:nor/>
                          </m:rPr>
                          <a:rPr lang="ko-KR" altLang="en-US" sz="1400" dirty="0">
                            <a:solidFill>
                              <a:schemeClr val="tx1">
                                <a:lumMod val="50000"/>
                                <a:lumOff val="50000"/>
                              </a:schemeClr>
                            </a:solidFill>
                            <a:latin typeface="나눔스퀘어" panose="020B0600000101010101" pitchFamily="50" charset="-127"/>
                          </a:rPr>
                          <m:t>실제</m:t>
                        </m:r>
                        <m:r>
                          <m:rPr>
                            <m:nor/>
                          </m:rPr>
                          <a:rPr lang="ko-KR" altLang="en-US" sz="1400" dirty="0">
                            <a:solidFill>
                              <a:schemeClr val="tx1">
                                <a:lumMod val="50000"/>
                                <a:lumOff val="50000"/>
                              </a:schemeClr>
                            </a:solidFill>
                            <a:latin typeface="나눔스퀘어" panose="020B0600000101010101" pitchFamily="50" charset="-127"/>
                          </a:rPr>
                          <m:t> </m:t>
                        </m:r>
                        <m:r>
                          <m:rPr>
                            <m:nor/>
                          </m:rPr>
                          <a:rPr lang="ko-KR" altLang="en-US" sz="1400" dirty="0">
                            <a:solidFill>
                              <a:schemeClr val="tx1">
                                <a:lumMod val="50000"/>
                                <a:lumOff val="50000"/>
                              </a:schemeClr>
                            </a:solidFill>
                            <a:latin typeface="나눔스퀘어" panose="020B0600000101010101" pitchFamily="50" charset="-127"/>
                          </a:rPr>
                          <m:t>값</m:t>
                        </m:r>
                        <m:r>
                          <m:rPr>
                            <m:nor/>
                          </m:rPr>
                          <a:rPr lang="en-US" altLang="ko-KR" sz="1400">
                            <a:solidFill>
                              <a:schemeClr val="tx1">
                                <a:lumMod val="50000"/>
                                <a:lumOff val="50000"/>
                              </a:schemeClr>
                            </a:solidFill>
                            <a:latin typeface="나눔스퀘어" panose="020B0600000101010101" pitchFamily="50" charset="-127"/>
                          </a:rPr>
                          <m:t>)</m:t>
                        </m:r>
                      </m:e>
                      <m:sup>
                        <m:r>
                          <a:rPr lang="en-US" altLang="ko-KR" sz="1400" i="1">
                            <a:solidFill>
                              <a:schemeClr val="tx1">
                                <a:lumMod val="50000"/>
                                <a:lumOff val="50000"/>
                              </a:schemeClr>
                            </a:solidFill>
                            <a:latin typeface="Cambria Math" panose="02040503050406030204" pitchFamily="18" charset="0"/>
                          </a:rPr>
                          <m:t>2</m:t>
                        </m:r>
                      </m:sup>
                    </m:sSup>
                  </m:oMath>
                </a14:m>
                <a:r>
                  <a:rPr lang="en-US" altLang="ko-KR" sz="1400" dirty="0">
                    <a:solidFill>
                      <a:schemeClr val="tx1">
                        <a:lumMod val="50000"/>
                        <a:lumOff val="50000"/>
                      </a:schemeClr>
                    </a:solidFill>
                    <a:latin typeface="나눔스퀘어" panose="020B0600000101010101" pitchFamily="50" charset="-127"/>
                  </a:rPr>
                  <a:t>  = </a:t>
                </a:r>
                <a:r>
                  <a:rPr lang="ko-KR" altLang="en-US" sz="1400" dirty="0">
                    <a:solidFill>
                      <a:schemeClr val="tx1">
                        <a:lumMod val="50000"/>
                        <a:lumOff val="50000"/>
                      </a:schemeClr>
                    </a:solidFill>
                    <a:latin typeface="나눔스퀘어" panose="020B0600000101010101" pitchFamily="50" charset="-127"/>
                  </a:rPr>
                  <a:t>제곱 오차 방식</a:t>
                </a:r>
                <a:endParaRPr lang="en-US" altLang="ko-KR" sz="1400" dirty="0">
                  <a:solidFill>
                    <a:schemeClr val="tx1">
                      <a:lumMod val="50000"/>
                      <a:lumOff val="50000"/>
                    </a:schemeClr>
                  </a:solidFill>
                  <a:latin typeface="나눔스퀘어" panose="020B0600000101010101" pitchFamily="50" charset="-127"/>
                </a:endParaRPr>
              </a:p>
              <a:p>
                <a:pPr lvl="1">
                  <a:lnSpc>
                    <a:spcPct val="100000"/>
                  </a:lnSpc>
                  <a:spcBef>
                    <a:spcPts val="0"/>
                  </a:spcBef>
                </a:pPr>
                <a:r>
                  <a:rPr lang="en-US" altLang="ko-KR" sz="1400" dirty="0">
                    <a:latin typeface="나눔스퀘어" panose="020B0600000101010101" pitchFamily="50" charset="-127"/>
                  </a:rPr>
                  <a:t>The algebra needed to work out the slope for gradient descent is easy enough with this squared error.</a:t>
                </a:r>
              </a:p>
              <a:p>
                <a:pPr lvl="1">
                  <a:lnSpc>
                    <a:spcPct val="100000"/>
                  </a:lnSpc>
                  <a:spcBef>
                    <a:spcPts val="0"/>
                  </a:spcBef>
                </a:pPr>
                <a:r>
                  <a:rPr lang="ko-KR" altLang="en-US" sz="1100" dirty="0">
                    <a:solidFill>
                      <a:schemeClr val="tx1">
                        <a:lumMod val="50000"/>
                        <a:lumOff val="50000"/>
                      </a:schemeClr>
                    </a:solidFill>
                    <a:latin typeface="나눔스퀘어" panose="020B0600000101010101" pitchFamily="50" charset="-127"/>
                  </a:rPr>
                  <a:t>경사 하강법의 기울기를 구하는 대수학이 간단합니다</a:t>
                </a:r>
                <a:r>
                  <a:rPr lang="en-US" altLang="ko-KR" sz="1100" dirty="0">
                    <a:solidFill>
                      <a:schemeClr val="tx1">
                        <a:lumMod val="50000"/>
                        <a:lumOff val="50000"/>
                      </a:schemeClr>
                    </a:solidFill>
                    <a:latin typeface="나눔스퀘어" panose="020B0600000101010101" pitchFamily="50" charset="-127"/>
                  </a:rPr>
                  <a:t>.</a:t>
                </a:r>
              </a:p>
              <a:p>
                <a:pPr lvl="1">
                  <a:lnSpc>
                    <a:spcPct val="100000"/>
                  </a:lnSpc>
                  <a:spcBef>
                    <a:spcPts val="0"/>
                  </a:spcBef>
                </a:pPr>
                <a:r>
                  <a:rPr lang="en-US" altLang="ko-KR" sz="1400" dirty="0">
                    <a:latin typeface="나눔스퀘어" panose="020B0600000101010101" pitchFamily="50" charset="-127"/>
                  </a:rPr>
                  <a:t>The error function is smooth and continuous making gradient descent work well there are no gaps or abrupt jumps.</a:t>
                </a:r>
              </a:p>
              <a:p>
                <a:pPr lvl="1">
                  <a:lnSpc>
                    <a:spcPct val="100000"/>
                  </a:lnSpc>
                  <a:spcBef>
                    <a:spcPts val="0"/>
                  </a:spcBef>
                </a:pPr>
                <a:r>
                  <a:rPr lang="ko-KR" altLang="en-US" sz="1100" dirty="0">
                    <a:solidFill>
                      <a:schemeClr val="tx1">
                        <a:lumMod val="50000"/>
                        <a:lumOff val="50000"/>
                      </a:schemeClr>
                    </a:solidFill>
                    <a:latin typeface="나눔스퀘어" panose="020B0600000101010101" pitchFamily="50" charset="-127"/>
                  </a:rPr>
                  <a:t>오차함수가 부드럽고 연속적이므로 경사 하강법이 잘 동작합니다</a:t>
                </a:r>
                <a:r>
                  <a:rPr lang="en-US" altLang="ko-KR" sz="1100" dirty="0">
                    <a:solidFill>
                      <a:schemeClr val="tx1">
                        <a:lumMod val="50000"/>
                        <a:lumOff val="50000"/>
                      </a:schemeClr>
                    </a:solidFill>
                    <a:latin typeface="나눔스퀘어" panose="020B0600000101010101" pitchFamily="50" charset="-127"/>
                  </a:rPr>
                  <a:t>.</a:t>
                </a:r>
              </a:p>
              <a:p>
                <a:pPr lvl="1">
                  <a:lnSpc>
                    <a:spcPct val="100000"/>
                  </a:lnSpc>
                  <a:spcBef>
                    <a:spcPts val="0"/>
                  </a:spcBef>
                </a:pPr>
                <a:r>
                  <a:rPr lang="en-US" altLang="ko-KR" sz="1400" dirty="0">
                    <a:latin typeface="나눔스퀘어" panose="020B0600000101010101" pitchFamily="50" charset="-127"/>
                  </a:rPr>
                  <a:t>The gradient gets smaller nearer the minimum, meaning the risk of overshooting the objective gets smaller if we use it to moderate the step sizes.</a:t>
                </a:r>
              </a:p>
              <a:p>
                <a:pPr lvl="1">
                  <a:lnSpc>
                    <a:spcPct val="100000"/>
                  </a:lnSpc>
                  <a:spcBef>
                    <a:spcPts val="0"/>
                  </a:spcBef>
                </a:pPr>
                <a:r>
                  <a:rPr lang="ko-KR" altLang="en-US" sz="1100" dirty="0">
                    <a:solidFill>
                      <a:schemeClr val="tx1">
                        <a:lumMod val="50000"/>
                        <a:lumOff val="50000"/>
                      </a:schemeClr>
                    </a:solidFill>
                    <a:latin typeface="나눔스퀘어" panose="020B0600000101010101" pitchFamily="50" charset="-127"/>
                  </a:rPr>
                  <a:t>최저점에 접근함에 따라 경사가 작아지므로 오버슈팅 가능성이 작습니다</a:t>
                </a:r>
                <a:r>
                  <a:rPr lang="en-US" altLang="ko-KR" sz="1100" dirty="0">
                    <a:solidFill>
                      <a:schemeClr val="tx1">
                        <a:lumMod val="50000"/>
                        <a:lumOff val="50000"/>
                      </a:schemeClr>
                    </a:solidFill>
                    <a:latin typeface="나눔스퀘어" panose="020B0600000101010101" pitchFamily="50" charset="-127"/>
                  </a:rPr>
                  <a:t>.</a:t>
                </a:r>
              </a:p>
              <a:p>
                <a:pPr lvl="1">
                  <a:lnSpc>
                    <a:spcPct val="100000"/>
                  </a:lnSpc>
                  <a:spcBef>
                    <a:spcPts val="0"/>
                  </a:spcBef>
                </a:pPr>
                <a:endParaRPr lang="en-US" altLang="ko-KR" sz="1100" dirty="0">
                  <a:solidFill>
                    <a:schemeClr val="tx1">
                      <a:lumMod val="50000"/>
                      <a:lumOff val="50000"/>
                    </a:schemeClr>
                  </a:solidFill>
                  <a:latin typeface="나눔스퀘어" panose="020B0600000101010101" pitchFamily="50" charset="-127"/>
                </a:endParaRPr>
              </a:p>
              <a:p>
                <a:pPr lvl="1">
                  <a:lnSpc>
                    <a:spcPct val="100000"/>
                  </a:lnSpc>
                  <a:spcBef>
                    <a:spcPts val="0"/>
                  </a:spcBef>
                </a:pPr>
                <a:endParaRPr lang="en-US" altLang="ko-KR" sz="1200" dirty="0">
                  <a:solidFill>
                    <a:schemeClr val="tx1">
                      <a:lumMod val="50000"/>
                      <a:lumOff val="50000"/>
                    </a:schemeClr>
                  </a:solidFill>
                  <a:latin typeface="나눔스퀘어" panose="020B0600000101010101" pitchFamily="50" charset="-127"/>
                </a:endParaRPr>
              </a:p>
              <a:p>
                <a:pPr marL="457200" lvl="1" indent="0">
                  <a:lnSpc>
                    <a:spcPct val="100000"/>
                  </a:lnSpc>
                  <a:spcBef>
                    <a:spcPts val="0"/>
                  </a:spcBef>
                  <a:buNone/>
                </a:pPr>
                <a:endParaRPr lang="en-US" altLang="ko-KR" sz="1200" dirty="0">
                  <a:latin typeface="나눔스퀘어" panose="020B0600000101010101" pitchFamily="50" charset="-127"/>
                </a:endParaRPr>
              </a:p>
            </p:txBody>
          </p:sp>
        </mc:Choice>
        <mc:Fallback xmlns="">
          <p:sp>
            <p:nvSpPr>
              <p:cNvPr id="3" name="내용 개체 틀 2">
                <a:extLst>
                  <a:ext uri="{FF2B5EF4-FFF2-40B4-BE49-F238E27FC236}">
                    <a16:creationId xmlns:a16="http://schemas.microsoft.com/office/drawing/2014/main" id="{F1356CFE-9D55-40D0-8832-0979E79D9118}"/>
                  </a:ext>
                </a:extLst>
              </p:cNvPr>
              <p:cNvSpPr>
                <a:spLocks noGrp="1" noRot="1" noChangeAspect="1" noMove="1" noResize="1" noEditPoints="1" noAdjustHandles="1" noChangeArrowheads="1" noChangeShapeType="1" noTextEdit="1"/>
              </p:cNvSpPr>
              <p:nvPr>
                <p:ph idx="1"/>
              </p:nvPr>
            </p:nvSpPr>
            <p:spPr>
              <a:xfrm>
                <a:off x="2209800" y="1897803"/>
                <a:ext cx="9842500" cy="4680797"/>
              </a:xfrm>
              <a:blipFill>
                <a:blip r:embed="rId3"/>
                <a:stretch>
                  <a:fillRect l="-248" t="-391" r="-310"/>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897E75C6-DDC9-47F7-A2D6-8E5BD540AC9F}"/>
              </a:ext>
            </a:extLst>
          </p:cNvPr>
          <p:cNvSpPr>
            <a:spLocks noGrp="1"/>
          </p:cNvSpPr>
          <p:nvPr>
            <p:ph type="sldNum" sz="quarter" idx="4"/>
          </p:nvPr>
        </p:nvSpPr>
        <p:spPr/>
        <p:txBody>
          <a:bodyPr/>
          <a:lstStyle/>
          <a:p>
            <a:fld id="{B9154E3B-2790-45AB-9A85-320C4C8F03EA}" type="slidenum">
              <a:rPr lang="ko-KR" altLang="en-US" smtClean="0"/>
              <a:t>33</a:t>
            </a:fld>
            <a:endParaRPr lang="ko-KR" altLang="en-US"/>
          </a:p>
        </p:txBody>
      </p:sp>
      <p:sp>
        <p:nvSpPr>
          <p:cNvPr id="5" name="내용 개체 틀 2">
            <a:extLst>
              <a:ext uri="{FF2B5EF4-FFF2-40B4-BE49-F238E27FC236}">
                <a16:creationId xmlns:a16="http://schemas.microsoft.com/office/drawing/2014/main" id="{354A03BE-9ED6-443A-B67E-672469D64406}"/>
              </a:ext>
            </a:extLst>
          </p:cNvPr>
          <p:cNvSpPr txBox="1">
            <a:spLocks/>
          </p:cNvSpPr>
          <p:nvPr/>
        </p:nvSpPr>
        <p:spPr>
          <a:xfrm>
            <a:off x="2410521" y="5662736"/>
            <a:ext cx="9144000" cy="2022700"/>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sp>
        <p:nvSpPr>
          <p:cNvPr id="8"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spTree>
    <p:extLst>
      <p:ext uri="{BB962C8B-B14F-4D97-AF65-F5344CB8AC3E}">
        <p14:creationId xmlns:p14="http://schemas.microsoft.com/office/powerpoint/2010/main" val="2318844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9759916F-C585-461E-B631-3B4AF988DC13}"/>
              </a:ext>
            </a:extLst>
          </p:cNvPr>
          <p:cNvSpPr>
            <a:spLocks noGrp="1"/>
          </p:cNvSpPr>
          <p:nvPr>
            <p:ph idx="1"/>
          </p:nvPr>
        </p:nvSpPr>
        <p:spPr>
          <a:xfrm>
            <a:off x="2209799" y="1825624"/>
            <a:ext cx="9543585" cy="4508269"/>
          </a:xfrm>
        </p:spPr>
        <p:txBody>
          <a:bodyPr>
            <a:noAutofit/>
          </a:bodyPr>
          <a:lstStyle/>
          <a:p>
            <a:pPr>
              <a:lnSpc>
                <a:spcPct val="100000"/>
              </a:lnSpc>
              <a:spcBef>
                <a:spcPts val="0"/>
              </a:spcBef>
            </a:pPr>
            <a:r>
              <a:rPr lang="en-US" altLang="ko-KR" sz="2000" dirty="0">
                <a:latin typeface="나눔스퀘어" panose="020B0600000101010101" pitchFamily="50" charset="-127"/>
              </a:rPr>
              <a:t>To do gradient descent, we now need to work out </a:t>
            </a:r>
            <a:r>
              <a:rPr lang="en-US" altLang="ko-KR" sz="2000" dirty="0">
                <a:solidFill>
                  <a:srgbClr val="FF0000"/>
                </a:solidFill>
                <a:latin typeface="나눔스퀘어" panose="020B0600000101010101" pitchFamily="50" charset="-127"/>
              </a:rPr>
              <a:t>the slope of the error </a:t>
            </a:r>
            <a:r>
              <a:rPr lang="en-US" altLang="ko-KR" sz="2000" dirty="0">
                <a:latin typeface="나눔스퀘어" panose="020B0600000101010101" pitchFamily="50" charset="-127"/>
              </a:rPr>
              <a:t>function with respect to the weights.</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rPr>
              <a:t>경사 하강법을 사용하기 위해서는 가중치에 대한 </a:t>
            </a:r>
            <a:r>
              <a:rPr lang="ko-KR" altLang="en-US" sz="1800" dirty="0">
                <a:solidFill>
                  <a:srgbClr val="FF0000"/>
                </a:solidFill>
                <a:latin typeface="나눔스퀘어" panose="020B0600000101010101" pitchFamily="50" charset="-127"/>
              </a:rPr>
              <a:t>오차함수의 기울기</a:t>
            </a:r>
            <a:r>
              <a:rPr lang="ko-KR" altLang="en-US" sz="1800" dirty="0">
                <a:solidFill>
                  <a:schemeClr val="tx1">
                    <a:lumMod val="50000"/>
                    <a:lumOff val="50000"/>
                  </a:schemeClr>
                </a:solidFill>
                <a:latin typeface="나눔스퀘어" panose="020B0600000101010101" pitchFamily="50" charset="-127"/>
              </a:rPr>
              <a:t>를 구해야 합니다</a:t>
            </a:r>
            <a:r>
              <a:rPr lang="en-US" altLang="ko-KR" sz="1800" dirty="0">
                <a:solidFill>
                  <a:schemeClr val="tx1">
                    <a:lumMod val="50000"/>
                    <a:lumOff val="50000"/>
                  </a:schemeClr>
                </a:solidFill>
                <a:latin typeface="나눔스퀘어" panose="020B0600000101010101" pitchFamily="50" charset="-127"/>
              </a:rPr>
              <a:t>.</a:t>
            </a:r>
          </a:p>
          <a:p>
            <a:pPr>
              <a:lnSpc>
                <a:spcPct val="100000"/>
              </a:lnSpc>
              <a:spcBef>
                <a:spcPts val="0"/>
              </a:spcBef>
            </a:pPr>
            <a:endParaRPr lang="en-US" altLang="ko-KR" sz="1800" dirty="0">
              <a:solidFill>
                <a:schemeClr val="tx1">
                  <a:lumMod val="50000"/>
                  <a:lumOff val="50000"/>
                </a:schemeClr>
              </a:solidFill>
              <a:latin typeface="나눔스퀘어" panose="020B0600000101010101" pitchFamily="50" charset="-127"/>
            </a:endParaRPr>
          </a:p>
          <a:p>
            <a:pPr>
              <a:lnSpc>
                <a:spcPct val="100000"/>
              </a:lnSpc>
              <a:spcBef>
                <a:spcPts val="0"/>
              </a:spcBef>
            </a:pPr>
            <a:r>
              <a:rPr lang="en-US" altLang="ko-KR" sz="2000" dirty="0">
                <a:latin typeface="나눔스퀘어" panose="020B0600000101010101" pitchFamily="50" charset="-127"/>
              </a:rPr>
              <a:t>This requires </a:t>
            </a:r>
            <a:r>
              <a:rPr lang="en-US" altLang="ko-KR" sz="2000" b="1" dirty="0">
                <a:solidFill>
                  <a:srgbClr val="FF0000"/>
                </a:solidFill>
                <a:latin typeface="나눔스퀘어" panose="020B0600000101010101" pitchFamily="50" charset="-127"/>
              </a:rPr>
              <a:t>calculus</a:t>
            </a:r>
            <a:r>
              <a:rPr lang="en-US" altLang="ko-KR" sz="2000" b="1" dirty="0">
                <a:latin typeface="나눔스퀘어" panose="020B0600000101010101" pitchFamily="50" charset="-127"/>
              </a:rPr>
              <a:t>.</a:t>
            </a:r>
            <a:endParaRPr lang="en-US" altLang="ko-KR" sz="2000" dirty="0">
              <a:latin typeface="나눔스퀘어" panose="020B0600000101010101" pitchFamily="50" charset="-127"/>
            </a:endParaRP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rPr>
              <a:t>이 작업을 하기 위해서는 </a:t>
            </a:r>
            <a:r>
              <a:rPr lang="ko-KR" altLang="en-US" sz="1800" dirty="0">
                <a:solidFill>
                  <a:srgbClr val="FF0000"/>
                </a:solidFill>
                <a:latin typeface="나눔스퀘어" panose="020B0600000101010101" pitchFamily="50" charset="-127"/>
              </a:rPr>
              <a:t>미분</a:t>
            </a:r>
            <a:r>
              <a:rPr lang="ko-KR" altLang="en-US" sz="1800" dirty="0">
                <a:solidFill>
                  <a:schemeClr val="tx1">
                    <a:lumMod val="50000"/>
                    <a:lumOff val="50000"/>
                  </a:schemeClr>
                </a:solidFill>
                <a:latin typeface="나눔스퀘어" panose="020B0600000101010101" pitchFamily="50" charset="-127"/>
              </a:rPr>
              <a:t>이 필요합니다</a:t>
            </a:r>
            <a:r>
              <a:rPr lang="en-US" altLang="ko-KR" sz="1800" dirty="0">
                <a:solidFill>
                  <a:schemeClr val="tx1">
                    <a:lumMod val="50000"/>
                    <a:lumOff val="50000"/>
                  </a:schemeClr>
                </a:solidFill>
                <a:latin typeface="나눔스퀘어" panose="020B0600000101010101" pitchFamily="50" charset="-127"/>
              </a:rPr>
              <a:t>.</a:t>
            </a:r>
          </a:p>
          <a:p>
            <a:pPr>
              <a:lnSpc>
                <a:spcPct val="100000"/>
              </a:lnSpc>
              <a:spcBef>
                <a:spcPts val="0"/>
              </a:spcBef>
            </a:pPr>
            <a:endParaRPr lang="en-US" altLang="ko-KR" sz="1800" dirty="0">
              <a:solidFill>
                <a:schemeClr val="tx1">
                  <a:lumMod val="50000"/>
                  <a:lumOff val="50000"/>
                </a:schemeClr>
              </a:solidFill>
              <a:latin typeface="나눔스퀘어" panose="020B0600000101010101" pitchFamily="50" charset="-127"/>
            </a:endParaRPr>
          </a:p>
          <a:p>
            <a:pPr>
              <a:lnSpc>
                <a:spcPct val="100000"/>
              </a:lnSpc>
              <a:spcBef>
                <a:spcPts val="0"/>
              </a:spcBef>
            </a:pPr>
            <a:r>
              <a:rPr lang="en-US" altLang="ko-KR" sz="2000" dirty="0">
                <a:latin typeface="나눔스퀘어" panose="020B0600000101010101" pitchFamily="50" charset="-127"/>
              </a:rPr>
              <a:t>Calculus is simply a mathematically precise way of working out how something changes when something else does.</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rPr>
              <a:t>미분은 어떤 하나의 변화가 다른 것의 변화에 어떤 영향을 주는지를 구하는 수학적 접근 방법입니다</a:t>
            </a:r>
            <a:r>
              <a:rPr lang="en-US" altLang="ko-KR" sz="1800" dirty="0">
                <a:solidFill>
                  <a:schemeClr val="tx1">
                    <a:lumMod val="50000"/>
                    <a:lumOff val="50000"/>
                  </a:schemeClr>
                </a:solidFill>
                <a:latin typeface="나눔스퀘어" panose="020B0600000101010101" pitchFamily="50" charset="-127"/>
              </a:rPr>
              <a:t>.</a:t>
            </a:r>
          </a:p>
          <a:p>
            <a:pPr>
              <a:lnSpc>
                <a:spcPct val="100000"/>
              </a:lnSpc>
              <a:spcBef>
                <a:spcPts val="0"/>
              </a:spcBef>
            </a:pPr>
            <a:endParaRPr lang="en-US" altLang="ko-KR" sz="1800" dirty="0">
              <a:solidFill>
                <a:schemeClr val="tx1">
                  <a:lumMod val="50000"/>
                  <a:lumOff val="50000"/>
                </a:schemeClr>
              </a:solidFill>
              <a:latin typeface="나눔스퀘어" panose="020B0600000101010101" pitchFamily="50" charset="-127"/>
            </a:endParaRPr>
          </a:p>
          <a:p>
            <a:pPr>
              <a:lnSpc>
                <a:spcPct val="100000"/>
              </a:lnSpc>
              <a:spcBef>
                <a:spcPts val="0"/>
              </a:spcBef>
            </a:pPr>
            <a:r>
              <a:rPr lang="en-US" altLang="ko-KR" sz="2000" dirty="0">
                <a:latin typeface="나눔스퀘어" panose="020B0600000101010101" pitchFamily="50" charset="-127"/>
              </a:rPr>
              <a:t>Here we’re interested in how the error function depends on the link weights inside a neural network.</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rPr>
              <a:t>우리의 관심은 신경망 안에서 오차함수가 가중치에 의해 얼마나 영향을 받는가 입니다</a:t>
            </a:r>
            <a:r>
              <a:rPr lang="en-US" altLang="ko-KR" sz="1800" dirty="0">
                <a:solidFill>
                  <a:schemeClr val="tx1">
                    <a:lumMod val="50000"/>
                    <a:lumOff val="50000"/>
                  </a:schemeClr>
                </a:solidFill>
                <a:latin typeface="나눔스퀘어" panose="020B0600000101010101" pitchFamily="50" charset="-127"/>
              </a:rPr>
              <a:t>.</a:t>
            </a:r>
            <a:endParaRPr lang="ko-KR" altLang="en-US" sz="1800" dirty="0">
              <a:solidFill>
                <a:schemeClr val="tx1">
                  <a:lumMod val="50000"/>
                  <a:lumOff val="50000"/>
                </a:schemeClr>
              </a:solidFill>
              <a:latin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40062C80-18D3-45AE-BCF2-66C6539015D2}"/>
              </a:ext>
            </a:extLst>
          </p:cNvPr>
          <p:cNvSpPr>
            <a:spLocks noGrp="1"/>
          </p:cNvSpPr>
          <p:nvPr>
            <p:ph type="sldNum" sz="quarter" idx="4"/>
          </p:nvPr>
        </p:nvSpPr>
        <p:spPr/>
        <p:txBody>
          <a:bodyPr/>
          <a:lstStyle/>
          <a:p>
            <a:fld id="{B9154E3B-2790-45AB-9A85-320C4C8F03EA}" type="slidenum">
              <a:rPr lang="ko-KR" altLang="en-US" smtClean="0"/>
              <a:t>34</a:t>
            </a:fld>
            <a:endParaRPr lang="ko-KR" altLang="en-US"/>
          </a:p>
        </p:txBody>
      </p:sp>
      <p:sp>
        <p:nvSpPr>
          <p:cNvPr id="6"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pic>
        <p:nvPicPr>
          <p:cNvPr id="2" name="오디오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18610431"/>
      </p:ext>
    </p:extLst>
  </p:cSld>
  <p:clrMapOvr>
    <a:masterClrMapping/>
  </p:clrMapOvr>
  <mc:AlternateContent xmlns:mc="http://schemas.openxmlformats.org/markup-compatibility/2006" xmlns:p14="http://schemas.microsoft.com/office/powerpoint/2010/main">
    <mc:Choice Requires="p14">
      <p:transition spd="slow" p14:dur="2000" advTm="15446"/>
    </mc:Choice>
    <mc:Fallback xmlns="">
      <p:transition spd="slow" advTm="15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8963FD70-6836-4449-AD85-FC0EDB8E7945}"/>
              </a:ext>
            </a:extLst>
          </p:cNvPr>
          <p:cNvPicPr>
            <a:picLocks noGrp="1" noChangeAspect="1"/>
          </p:cNvPicPr>
          <p:nvPr>
            <p:ph idx="1"/>
          </p:nvPr>
        </p:nvPicPr>
        <p:blipFill>
          <a:blip r:embed="rId5"/>
          <a:stretch>
            <a:fillRect/>
          </a:stretch>
        </p:blipFill>
        <p:spPr>
          <a:xfrm>
            <a:off x="1020698" y="2178880"/>
            <a:ext cx="5429726" cy="3510439"/>
          </a:xfrm>
          <a:prstGeom prst="rect">
            <a:avLst/>
          </a:prstGeom>
        </p:spPr>
      </p:pic>
      <p:sp>
        <p:nvSpPr>
          <p:cNvPr id="4" name="슬라이드 번호 개체 틀 3">
            <a:extLst>
              <a:ext uri="{FF2B5EF4-FFF2-40B4-BE49-F238E27FC236}">
                <a16:creationId xmlns:a16="http://schemas.microsoft.com/office/drawing/2014/main" id="{80F0AF47-7F4C-4B18-A22C-0C863707C77C}"/>
              </a:ext>
            </a:extLst>
          </p:cNvPr>
          <p:cNvSpPr>
            <a:spLocks noGrp="1"/>
          </p:cNvSpPr>
          <p:nvPr>
            <p:ph type="sldNum" sz="quarter" idx="4"/>
          </p:nvPr>
        </p:nvSpPr>
        <p:spPr/>
        <p:txBody>
          <a:bodyPr/>
          <a:lstStyle/>
          <a:p>
            <a:fld id="{B9154E3B-2790-45AB-9A85-320C4C8F03EA}" type="slidenum">
              <a:rPr lang="ko-KR" altLang="en-US" smtClean="0"/>
              <a:t>35</a:t>
            </a:fld>
            <a:endParaRPr lang="ko-KR" altLang="en-US"/>
          </a:p>
        </p:txBody>
      </p:sp>
      <p:pic>
        <p:nvPicPr>
          <p:cNvPr id="6" name="그림 5">
            <a:extLst>
              <a:ext uri="{FF2B5EF4-FFF2-40B4-BE49-F238E27FC236}">
                <a16:creationId xmlns:a16="http://schemas.microsoft.com/office/drawing/2014/main" id="{1961CD99-7B64-49EF-BC06-0DA5FF31B6EF}"/>
              </a:ext>
            </a:extLst>
          </p:cNvPr>
          <p:cNvPicPr>
            <a:picLocks noChangeAspect="1"/>
          </p:cNvPicPr>
          <p:nvPr/>
        </p:nvPicPr>
        <p:blipFill>
          <a:blip r:embed="rId6"/>
          <a:stretch>
            <a:fillRect/>
          </a:stretch>
        </p:blipFill>
        <p:spPr>
          <a:xfrm>
            <a:off x="6237922" y="2155544"/>
            <a:ext cx="5954078" cy="3533775"/>
          </a:xfrm>
          <a:prstGeom prst="rect">
            <a:avLst/>
          </a:prstGeom>
        </p:spPr>
      </p:pic>
      <p:sp>
        <p:nvSpPr>
          <p:cNvPr id="7"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sp>
        <p:nvSpPr>
          <p:cNvPr id="2" name="TextBox 1"/>
          <p:cNvSpPr txBox="1"/>
          <p:nvPr/>
        </p:nvSpPr>
        <p:spPr>
          <a:xfrm>
            <a:off x="3534937" y="5787483"/>
            <a:ext cx="476412" cy="369332"/>
          </a:xfrm>
          <a:prstGeom prst="rect">
            <a:avLst/>
          </a:prstGeom>
          <a:noFill/>
        </p:spPr>
        <p:txBody>
          <a:bodyPr wrap="none" rtlCol="0">
            <a:spAutoFit/>
          </a:bodyPr>
          <a:lstStyle/>
          <a:p>
            <a:r>
              <a:rPr lang="en-US" altLang="ko-KR" b="1" dirty="0">
                <a:solidFill>
                  <a:srgbClr val="FF0000"/>
                </a:solidFill>
                <a:latin typeface="나눔스퀘어" panose="020B0600000101010101" pitchFamily="50" charset="-127"/>
                <a:ea typeface="나눔스퀘어" panose="020B0600000101010101" pitchFamily="50" charset="-127"/>
              </a:rPr>
              <a:t>2D</a:t>
            </a:r>
            <a:endParaRPr lang="ko-KR" altLang="en-US" b="1" dirty="0">
              <a:solidFill>
                <a:srgbClr val="FF0000"/>
              </a:solidFill>
              <a:latin typeface="나눔스퀘어" panose="020B0600000101010101" pitchFamily="50" charset="-127"/>
              <a:ea typeface="나눔스퀘어" panose="020B0600000101010101" pitchFamily="50" charset="-127"/>
            </a:endParaRPr>
          </a:p>
        </p:txBody>
      </p:sp>
      <p:sp>
        <p:nvSpPr>
          <p:cNvPr id="8" name="TextBox 7"/>
          <p:cNvSpPr txBox="1"/>
          <p:nvPr/>
        </p:nvSpPr>
        <p:spPr>
          <a:xfrm>
            <a:off x="8976755" y="5766731"/>
            <a:ext cx="478016" cy="369332"/>
          </a:xfrm>
          <a:prstGeom prst="rect">
            <a:avLst/>
          </a:prstGeom>
          <a:noFill/>
        </p:spPr>
        <p:txBody>
          <a:bodyPr wrap="none" rtlCol="0">
            <a:spAutoFit/>
          </a:bodyPr>
          <a:lstStyle/>
          <a:p>
            <a:r>
              <a:rPr lang="en-US" altLang="ko-KR" b="1" dirty="0">
                <a:solidFill>
                  <a:srgbClr val="FF0000"/>
                </a:solidFill>
                <a:latin typeface="나눔스퀘어" panose="020B0600000101010101" pitchFamily="50" charset="-127"/>
                <a:ea typeface="나눔스퀘어" panose="020B0600000101010101" pitchFamily="50" charset="-127"/>
              </a:rPr>
              <a:t>3D</a:t>
            </a:r>
            <a:endParaRPr lang="ko-KR" altLang="en-US" b="1" dirty="0">
              <a:solidFill>
                <a:srgbClr val="FF0000"/>
              </a:solidFill>
              <a:latin typeface="나눔스퀘어" panose="020B0600000101010101" pitchFamily="50" charset="-127"/>
              <a:ea typeface="나눔스퀘어" panose="020B0600000101010101" pitchFamily="50" charset="-127"/>
            </a:endParaRPr>
          </a:p>
        </p:txBody>
      </p:sp>
      <p:pic>
        <p:nvPicPr>
          <p:cNvPr id="3" name="오디오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02638907"/>
      </p:ext>
    </p:extLst>
  </p:cSld>
  <p:clrMapOvr>
    <a:masterClrMapping/>
  </p:clrMapOvr>
  <mc:AlternateContent xmlns:mc="http://schemas.openxmlformats.org/markup-compatibility/2006" xmlns:p14="http://schemas.microsoft.com/office/powerpoint/2010/main">
    <mc:Choice Requires="p14">
      <p:transition spd="slow" p14:dur="2000" advTm="38332"/>
    </mc:Choice>
    <mc:Fallback xmlns="">
      <p:transition spd="slow" advTm="38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Actual Update of Weights</a:t>
            </a:r>
            <a:br>
              <a:rPr lang="en-US" altLang="ko-KR" dirty="0"/>
            </a:br>
            <a:r>
              <a:rPr lang="ko-KR" altLang="en-US" sz="3600" dirty="0">
                <a:solidFill>
                  <a:schemeClr val="tx1">
                    <a:lumMod val="50000"/>
                    <a:lumOff val="50000"/>
                  </a:schemeClr>
                </a:solidFill>
              </a:rPr>
              <a:t>가중치의 진짜 업데이트</a:t>
            </a:r>
            <a:endParaRPr lang="ko-KR" altLang="en-US" dirty="0"/>
          </a:p>
        </p:txBody>
      </p:sp>
      <p:sp>
        <p:nvSpPr>
          <p:cNvPr id="3" name="내용 개체 틀 2"/>
          <p:cNvSpPr>
            <a:spLocks noGrp="1"/>
          </p:cNvSpPr>
          <p:nvPr>
            <p:ph idx="1"/>
          </p:nvPr>
        </p:nvSpPr>
        <p:spPr>
          <a:xfrm>
            <a:off x="2209800" y="1825625"/>
            <a:ext cx="9144000" cy="930276"/>
          </a:xfrm>
        </p:spPr>
        <p:txBody>
          <a:bodyPr>
            <a:normAutofit/>
          </a:bodyPr>
          <a:lstStyle/>
          <a:p>
            <a:pPr>
              <a:lnSpc>
                <a:spcPct val="100000"/>
              </a:lnSpc>
              <a:spcBef>
                <a:spcPts val="0"/>
              </a:spcBef>
            </a:pPr>
            <a:r>
              <a:rPr lang="en-US" altLang="ko-KR" sz="2000" dirty="0">
                <a:latin typeface="나눔스퀘어" panose="020B0600000101010101" pitchFamily="50" charset="-127"/>
              </a:rPr>
              <a:t>Let’s write out mathematically what we want.</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rPr>
              <a:t>우리가 구하고자 하는 바를 수식으로 표현하면 다음과 같습니다</a:t>
            </a:r>
            <a:r>
              <a:rPr lang="en-US" altLang="ko-KR" sz="1800" dirty="0">
                <a:solidFill>
                  <a:schemeClr val="tx1">
                    <a:lumMod val="50000"/>
                    <a:lumOff val="50000"/>
                  </a:schemeClr>
                </a:solidFill>
                <a:latin typeface="나눔스퀘어" panose="020B0600000101010101" pitchFamily="50" charset="-127"/>
              </a:rPr>
              <a:t>.</a:t>
            </a:r>
          </a:p>
          <a:p>
            <a:pPr marL="0" indent="0">
              <a:lnSpc>
                <a:spcPct val="100000"/>
              </a:lnSpc>
              <a:spcBef>
                <a:spcPts val="0"/>
              </a:spcBef>
              <a:buNone/>
            </a:pPr>
            <a:endParaRPr lang="en-US" altLang="ko-KR" sz="2000" dirty="0">
              <a:latin typeface="나눔스퀘어" panose="020B0600000101010101" pitchFamily="50" charset="-127"/>
            </a:endParaRP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36</a:t>
            </a:fld>
            <a:endParaRPr lang="ko-KR" altLang="en-US"/>
          </a:p>
        </p:txBody>
      </p:sp>
      <p:pic>
        <p:nvPicPr>
          <p:cNvPr id="5" name="내용 개체 틀 7">
            <a:extLst>
              <a:ext uri="{FF2B5EF4-FFF2-40B4-BE49-F238E27FC236}">
                <a16:creationId xmlns:a16="http://schemas.microsoft.com/office/drawing/2014/main" id="{48037C81-10DE-43FB-9C53-152B8CE507B9}"/>
              </a:ext>
            </a:extLst>
          </p:cNvPr>
          <p:cNvPicPr>
            <a:picLocks noChangeAspect="1"/>
          </p:cNvPicPr>
          <p:nvPr/>
        </p:nvPicPr>
        <p:blipFill>
          <a:blip r:embed="rId5"/>
          <a:stretch>
            <a:fillRect/>
          </a:stretch>
        </p:blipFill>
        <p:spPr>
          <a:xfrm>
            <a:off x="5649950" y="3079285"/>
            <a:ext cx="1371600" cy="1381125"/>
          </a:xfrm>
          <a:prstGeom prst="rect">
            <a:avLst/>
          </a:prstGeom>
        </p:spPr>
      </p:pic>
      <p:sp>
        <p:nvSpPr>
          <p:cNvPr id="6" name="내용 개체 틀 2"/>
          <p:cNvSpPr txBox="1">
            <a:spLocks/>
          </p:cNvSpPr>
          <p:nvPr/>
        </p:nvSpPr>
        <p:spPr>
          <a:xfrm>
            <a:off x="2209800" y="4783794"/>
            <a:ext cx="9144000" cy="1583552"/>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That is, how does the error E change as the weight </a:t>
            </a:r>
            <a:r>
              <a:rPr lang="en-US" altLang="ko-KR" sz="2000" dirty="0" err="1">
                <a:latin typeface="나눔스퀘어" panose="020B0600000101010101" pitchFamily="50" charset="-127"/>
                <a:ea typeface="나눔스퀘어" panose="020B0600000101010101" pitchFamily="50" charset="-127"/>
              </a:rPr>
              <a:t>w</a:t>
            </a:r>
            <a:r>
              <a:rPr lang="en-US" altLang="ko-KR" sz="2000" baseline="30000" dirty="0" err="1">
                <a:latin typeface="나눔스퀘어" panose="020B0600000101010101" pitchFamily="50" charset="-127"/>
                <a:ea typeface="나눔스퀘어" panose="020B0600000101010101" pitchFamily="50" charset="-127"/>
              </a:rPr>
              <a:t>jk</a:t>
            </a:r>
            <a:r>
              <a:rPr lang="en-US" altLang="ko-KR" sz="2000" dirty="0">
                <a:latin typeface="나눔스퀘어" panose="020B0600000101010101" pitchFamily="50" charset="-127"/>
                <a:ea typeface="나눔스퀘어" panose="020B0600000101010101" pitchFamily="50" charset="-127"/>
              </a:rPr>
              <a:t>​ ​changes. </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즉 가중치 </a:t>
            </a:r>
            <a:r>
              <a:rPr lang="en-US" altLang="ko-KR" sz="1800" dirty="0" err="1">
                <a:solidFill>
                  <a:schemeClr val="tx1">
                    <a:lumMod val="50000"/>
                    <a:lumOff val="50000"/>
                  </a:schemeClr>
                </a:solidFill>
                <a:latin typeface="나눔스퀘어" panose="020B0600000101010101" pitchFamily="50" charset="-127"/>
                <a:ea typeface="나눔스퀘어" panose="020B0600000101010101" pitchFamily="50" charset="-127"/>
              </a:rPr>
              <a:t>w</a:t>
            </a:r>
            <a:r>
              <a:rPr lang="en-US" altLang="ko-KR" sz="1800" baseline="30000" dirty="0" err="1">
                <a:latin typeface="나눔스퀘어" panose="020B0600000101010101" pitchFamily="50" charset="-127"/>
                <a:ea typeface="나눔스퀘어" panose="020B0600000101010101" pitchFamily="50" charset="-127"/>
              </a:rPr>
              <a:t>jk</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의 값이 변화함에 따라 오차 </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E</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의 값이 얼마만큼 변하는지 입니다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 </a:t>
            </a:r>
            <a:endParaRPr lang="en-US" altLang="ko-KR" sz="1800" dirty="0">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That’s the slope of the error function that we want to descend towards the minimum. </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다시 말해 이 값은 최저점 방향으로 감소하기 원하는 </a:t>
            </a: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오차함수의</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기울기입니다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endParaRPr>
          </a:p>
        </p:txBody>
      </p:sp>
      <p:pic>
        <p:nvPicPr>
          <p:cNvPr id="9" name="오디오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59157385"/>
      </p:ext>
    </p:extLst>
  </p:cSld>
  <p:clrMapOvr>
    <a:masterClrMapping/>
  </p:clrMapOvr>
  <mc:AlternateContent xmlns:mc="http://schemas.openxmlformats.org/markup-compatibility/2006" xmlns:p14="http://schemas.microsoft.com/office/powerpoint/2010/main">
    <mc:Choice Requires="p14">
      <p:transition spd="slow" p14:dur="2000" advTm="14049"/>
    </mc:Choice>
    <mc:Fallback xmlns="">
      <p:transition spd="slow" advTm="14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FE009B1E-8240-4ECD-91CD-C55D3497EE3C}"/>
              </a:ext>
            </a:extLst>
          </p:cNvPr>
          <p:cNvSpPr>
            <a:spLocks noGrp="1"/>
          </p:cNvSpPr>
          <p:nvPr>
            <p:ph type="sldNum" sz="quarter" idx="4"/>
          </p:nvPr>
        </p:nvSpPr>
        <p:spPr/>
        <p:txBody>
          <a:bodyPr/>
          <a:lstStyle/>
          <a:p>
            <a:fld id="{B9154E3B-2790-45AB-9A85-320C4C8F03EA}" type="slidenum">
              <a:rPr lang="ko-KR" altLang="en-US" smtClean="0"/>
              <a:t>37</a:t>
            </a:fld>
            <a:endParaRPr lang="ko-KR" altLang="en-US"/>
          </a:p>
        </p:txBody>
      </p:sp>
      <p:pic>
        <p:nvPicPr>
          <p:cNvPr id="5" name="내용 개체 틀 4">
            <a:extLst>
              <a:ext uri="{FF2B5EF4-FFF2-40B4-BE49-F238E27FC236}">
                <a16:creationId xmlns:a16="http://schemas.microsoft.com/office/drawing/2014/main" id="{F5B9AD06-40E6-4018-B421-13BB75D349F8}"/>
              </a:ext>
            </a:extLst>
          </p:cNvPr>
          <p:cNvPicPr>
            <a:picLocks noGrp="1" noChangeAspect="1"/>
          </p:cNvPicPr>
          <p:nvPr>
            <p:ph idx="1"/>
          </p:nvPr>
        </p:nvPicPr>
        <p:blipFill>
          <a:blip r:embed="rId5"/>
          <a:stretch>
            <a:fillRect/>
          </a:stretch>
        </p:blipFill>
        <p:spPr>
          <a:xfrm>
            <a:off x="1947862" y="1929764"/>
            <a:ext cx="10244138" cy="4466273"/>
          </a:xfrm>
          <a:prstGeom prst="rect">
            <a:avLst/>
          </a:prstGeom>
        </p:spPr>
      </p:pic>
      <p:sp>
        <p:nvSpPr>
          <p:cNvPr id="6"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sp>
        <p:nvSpPr>
          <p:cNvPr id="2" name="TextBox 1"/>
          <p:cNvSpPr txBox="1"/>
          <p:nvPr/>
        </p:nvSpPr>
        <p:spPr>
          <a:xfrm>
            <a:off x="11353799" y="2665143"/>
            <a:ext cx="744114" cy="338554"/>
          </a:xfrm>
          <a:prstGeom prst="rect">
            <a:avLst/>
          </a:prstGeom>
          <a:noFill/>
        </p:spPr>
        <p:txBody>
          <a:bodyPr wrap="none" rtlCol="0">
            <a:spAutoFit/>
          </a:bodyPr>
          <a:lstStyle/>
          <a:p>
            <a:r>
              <a:rPr lang="en-US" altLang="ko-KR" sz="1600" i="1" dirty="0">
                <a:solidFill>
                  <a:srgbClr val="C00000"/>
                </a:solidFill>
                <a:latin typeface="Palatino Linotype" panose="02040502050505030304" pitchFamily="18" charset="0"/>
                <a:ea typeface="Gadugi" panose="020B0502040204020203" pitchFamily="34" charset="0"/>
                <a:cs typeface="Segoe UI Semibold" panose="020B0702040204020203" pitchFamily="34" charset="0"/>
              </a:rPr>
              <a:t>output</a:t>
            </a:r>
            <a:endParaRPr lang="ko-KR" altLang="en-US" sz="1600" i="1" dirty="0">
              <a:solidFill>
                <a:srgbClr val="C00000"/>
              </a:solidFill>
              <a:latin typeface="Palatino Linotype" panose="02040502050505030304" pitchFamily="18" charset="0"/>
              <a:cs typeface="Segoe UI Semibold" panose="020B0702040204020203" pitchFamily="34" charset="0"/>
            </a:endParaRPr>
          </a:p>
        </p:txBody>
      </p:sp>
      <p:pic>
        <p:nvPicPr>
          <p:cNvPr id="9" name="오디오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97317290"/>
      </p:ext>
    </p:extLst>
  </p:cSld>
  <p:clrMapOvr>
    <a:masterClrMapping/>
  </p:clrMapOvr>
  <mc:AlternateContent xmlns:mc="http://schemas.openxmlformats.org/markup-compatibility/2006" xmlns:p14="http://schemas.microsoft.com/office/powerpoint/2010/main">
    <mc:Choice Requires="p14">
      <p:transition spd="slow" p14:dur="2000" advTm="21996"/>
    </mc:Choice>
    <mc:Fallback xmlns="">
      <p:transition spd="slow" advTm="21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71B37B50-81DC-4EDF-BB72-B1FDA6F768F0}"/>
              </a:ext>
            </a:extLst>
          </p:cNvPr>
          <p:cNvPicPr>
            <a:picLocks noGrp="1" noChangeAspect="1"/>
          </p:cNvPicPr>
          <p:nvPr>
            <p:ph idx="1"/>
          </p:nvPr>
        </p:nvPicPr>
        <p:blipFill>
          <a:blip r:embed="rId5"/>
          <a:stretch>
            <a:fillRect/>
          </a:stretch>
        </p:blipFill>
        <p:spPr>
          <a:xfrm>
            <a:off x="2789081" y="3768836"/>
            <a:ext cx="6981825" cy="1238250"/>
          </a:xfrm>
          <a:prstGeom prst="rect">
            <a:avLst/>
          </a:prstGeom>
        </p:spPr>
      </p:pic>
      <p:sp>
        <p:nvSpPr>
          <p:cNvPr id="4" name="슬라이드 번호 개체 틀 3">
            <a:extLst>
              <a:ext uri="{FF2B5EF4-FFF2-40B4-BE49-F238E27FC236}">
                <a16:creationId xmlns:a16="http://schemas.microsoft.com/office/drawing/2014/main" id="{58F477BD-3F93-4D78-81D8-6EADDCA02F16}"/>
              </a:ext>
            </a:extLst>
          </p:cNvPr>
          <p:cNvSpPr>
            <a:spLocks noGrp="1"/>
          </p:cNvSpPr>
          <p:nvPr>
            <p:ph type="sldNum" sz="quarter" idx="4"/>
          </p:nvPr>
        </p:nvSpPr>
        <p:spPr>
          <a:xfrm>
            <a:off x="8285357" y="6125247"/>
            <a:ext cx="2743200" cy="365125"/>
          </a:xfrm>
        </p:spPr>
        <p:txBody>
          <a:bodyPr/>
          <a:lstStyle/>
          <a:p>
            <a:fld id="{B9154E3B-2790-45AB-9A85-320C4C8F03EA}" type="slidenum">
              <a:rPr lang="ko-KR" altLang="en-US" smtClean="0"/>
              <a:t>38</a:t>
            </a:fld>
            <a:endParaRPr lang="ko-KR" altLang="en-US"/>
          </a:p>
        </p:txBody>
      </p:sp>
      <p:sp>
        <p:nvSpPr>
          <p:cNvPr id="7" name="내용 개체 틀 2">
            <a:extLst>
              <a:ext uri="{FF2B5EF4-FFF2-40B4-BE49-F238E27FC236}">
                <a16:creationId xmlns:a16="http://schemas.microsoft.com/office/drawing/2014/main" id="{D6EE2486-282E-4B34-B738-EBABB33EC6C1}"/>
              </a:ext>
            </a:extLst>
          </p:cNvPr>
          <p:cNvSpPr txBox="1">
            <a:spLocks/>
          </p:cNvSpPr>
          <p:nvPr/>
        </p:nvSpPr>
        <p:spPr>
          <a:xfrm>
            <a:off x="2209800" y="1825624"/>
            <a:ext cx="9144000" cy="157273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8" name="내용 개체 틀 2">
            <a:extLst>
              <a:ext uri="{FF2B5EF4-FFF2-40B4-BE49-F238E27FC236}">
                <a16:creationId xmlns:a16="http://schemas.microsoft.com/office/drawing/2014/main" id="{E7C1F5FD-1B2A-47AE-B261-C1C046BAD2C0}"/>
              </a:ext>
            </a:extLst>
          </p:cNvPr>
          <p:cNvSpPr txBox="1">
            <a:spLocks/>
          </p:cNvSpPr>
          <p:nvPr/>
        </p:nvSpPr>
        <p:spPr>
          <a:xfrm>
            <a:off x="2209799" y="1825625"/>
            <a:ext cx="9777761" cy="1943211"/>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ko-KR" sz="2000" dirty="0">
                <a:latin typeface="나눔스퀘어" panose="020B0600000101010101" pitchFamily="50" charset="-127"/>
                <a:ea typeface="나눔스퀘어" panose="020B0600000101010101" pitchFamily="50" charset="-127"/>
              </a:rPr>
              <a:t>Error function is the sum of the differences between the target and actual values squared, and where that sum is over all the </a:t>
            </a:r>
            <a:r>
              <a:rPr lang="en-US" altLang="ko-KR" sz="2000" b="1" dirty="0">
                <a:solidFill>
                  <a:srgbClr val="FF0000"/>
                </a:solidFill>
                <a:latin typeface="나눔스퀘어" panose="020B0600000101010101" pitchFamily="50" charset="-127"/>
                <a:ea typeface="나눔스퀘어" panose="020B0600000101010101" pitchFamily="50" charset="-127"/>
              </a:rPr>
              <a:t>n</a:t>
            </a:r>
            <a:r>
              <a:rPr lang="en-US" altLang="ko-KR" sz="2000" b="1"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output nodes.</a:t>
            </a:r>
          </a:p>
          <a:p>
            <a:pPr>
              <a:lnSpc>
                <a:spcPct val="100000"/>
              </a:lnSpc>
              <a:spcBef>
                <a:spcPts val="0"/>
              </a:spcBef>
            </a:pPr>
            <a:r>
              <a:rPr lang="ko-KR" altLang="en-US" sz="1800" dirty="0" err="1">
                <a:solidFill>
                  <a:schemeClr val="tx1">
                    <a:lumMod val="50000"/>
                    <a:lumOff val="50000"/>
                  </a:schemeClr>
                </a:solidFill>
                <a:latin typeface="나눔스퀘어" panose="020B0600000101010101" pitchFamily="50" charset="-127"/>
                <a:ea typeface="나눔스퀘어" panose="020B0600000101010101" pitchFamily="50" charset="-127"/>
              </a:rPr>
              <a:t>오차함수는</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en-US" altLang="ko-KR" sz="1800" dirty="0">
                <a:solidFill>
                  <a:srgbClr val="FF0000"/>
                </a:solidFill>
                <a:latin typeface="나눔스퀘어" panose="020B0600000101010101" pitchFamily="50" charset="-127"/>
                <a:ea typeface="나눔스퀘어" panose="020B0600000101010101" pitchFamily="50" charset="-127"/>
              </a:rPr>
              <a:t>n</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개의 노드에 대해 목표 값과 실제 값의 차를 구해 이를 제곱한 다음에 모두 더한 합입니다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2000" dirty="0">
                <a:solidFill>
                  <a:srgbClr val="FF0000"/>
                </a:solidFill>
                <a:latin typeface="나눔스퀘어" panose="020B0600000101010101" pitchFamily="50" charset="-127"/>
                <a:ea typeface="나눔스퀘어" panose="020B0600000101010101" pitchFamily="50" charset="-127"/>
              </a:rPr>
              <a:t>t</a:t>
            </a:r>
            <a:r>
              <a:rPr lang="en-US" altLang="ko-KR" sz="2000" dirty="0">
                <a:latin typeface="나눔스퀘어" panose="020B0600000101010101" pitchFamily="50" charset="-127"/>
                <a:ea typeface="나눔스퀘어" panose="020B0600000101010101" pitchFamily="50" charset="-127"/>
              </a:rPr>
              <a:t> means </a:t>
            </a:r>
            <a:r>
              <a:rPr lang="en-US" altLang="ko-KR" sz="2000" dirty="0">
                <a:solidFill>
                  <a:srgbClr val="FF0000"/>
                </a:solidFill>
                <a:latin typeface="나눔스퀘어" panose="020B0600000101010101" pitchFamily="50" charset="-127"/>
                <a:ea typeface="나눔스퀘어" panose="020B0600000101010101" pitchFamily="50" charset="-127"/>
              </a:rPr>
              <a:t>target</a:t>
            </a:r>
            <a:r>
              <a:rPr lang="en-US" altLang="ko-KR" sz="2000" dirty="0">
                <a:latin typeface="나눔스퀘어" panose="020B0600000101010101" pitchFamily="50" charset="-127"/>
                <a:ea typeface="나눔스퀘어" panose="020B0600000101010101" pitchFamily="50" charset="-127"/>
              </a:rPr>
              <a:t>, and </a:t>
            </a:r>
            <a:r>
              <a:rPr lang="en-US" altLang="ko-KR" sz="2000" dirty="0">
                <a:solidFill>
                  <a:srgbClr val="FF0000"/>
                </a:solidFill>
                <a:latin typeface="나눔스퀘어" panose="020B0600000101010101" pitchFamily="50" charset="-127"/>
                <a:ea typeface="나눔스퀘어" panose="020B0600000101010101" pitchFamily="50" charset="-127"/>
              </a:rPr>
              <a:t>o</a:t>
            </a:r>
            <a:r>
              <a:rPr lang="en-US" altLang="ko-KR" sz="2000" dirty="0">
                <a:latin typeface="나눔스퀘어" panose="020B0600000101010101" pitchFamily="50" charset="-127"/>
                <a:ea typeface="나눔스퀘어" panose="020B0600000101010101" pitchFamily="50" charset="-127"/>
              </a:rPr>
              <a:t> means </a:t>
            </a:r>
            <a:r>
              <a:rPr lang="en-US" altLang="ko-KR" sz="2000" dirty="0">
                <a:solidFill>
                  <a:srgbClr val="FF0000"/>
                </a:solidFill>
                <a:latin typeface="나눔스퀘어" panose="020B0600000101010101" pitchFamily="50" charset="-127"/>
                <a:ea typeface="나눔스퀘어" panose="020B0600000101010101" pitchFamily="50" charset="-127"/>
              </a:rPr>
              <a:t>actual output</a:t>
            </a: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수식에서 </a:t>
            </a:r>
            <a:r>
              <a:rPr lang="en-US" altLang="ko-KR" sz="1800" dirty="0">
                <a:solidFill>
                  <a:srgbClr val="FF0000"/>
                </a:solidFill>
                <a:latin typeface="나눔스퀘어" panose="020B0600000101010101" pitchFamily="50" charset="-127"/>
                <a:ea typeface="나눔스퀘어" panose="020B0600000101010101" pitchFamily="50" charset="-127"/>
              </a:rPr>
              <a:t>t</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는 </a:t>
            </a:r>
            <a:r>
              <a:rPr lang="ko-KR" altLang="en-US" sz="1800" dirty="0">
                <a:solidFill>
                  <a:srgbClr val="FF0000"/>
                </a:solidFill>
                <a:latin typeface="나눔스퀘어" panose="020B0600000101010101" pitchFamily="50" charset="-127"/>
                <a:ea typeface="나눔스퀘어" panose="020B0600000101010101" pitchFamily="50" charset="-127"/>
              </a:rPr>
              <a:t>목표 </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값</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en-US" altLang="ko-KR" sz="1800" dirty="0">
                <a:solidFill>
                  <a:srgbClr val="FF0000"/>
                </a:solidFill>
                <a:latin typeface="나눔스퀘어" panose="020B0600000101010101" pitchFamily="50" charset="-127"/>
                <a:ea typeface="나눔스퀘어" panose="020B0600000101010101" pitchFamily="50" charset="-127"/>
              </a:rPr>
              <a:t>o</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는 </a:t>
            </a:r>
            <a:r>
              <a:rPr lang="ko-KR" altLang="en-US" sz="1800" dirty="0">
                <a:solidFill>
                  <a:srgbClr val="FF0000"/>
                </a:solidFill>
                <a:latin typeface="나눔스퀘어" panose="020B0600000101010101" pitchFamily="50" charset="-127"/>
                <a:ea typeface="나눔스퀘어" panose="020B0600000101010101" pitchFamily="50" charset="-127"/>
              </a:rPr>
              <a:t>결과 값</a:t>
            </a:r>
            <a:r>
              <a:rPr lang="ko-KR" altLang="en-US" sz="1800" dirty="0">
                <a:solidFill>
                  <a:schemeClr val="tx1">
                    <a:lumMod val="50000"/>
                    <a:lumOff val="50000"/>
                  </a:schemeClr>
                </a:solidFill>
                <a:latin typeface="나눔스퀘어" panose="020B0600000101010101" pitchFamily="50" charset="-127"/>
                <a:ea typeface="나눔스퀘어" panose="020B0600000101010101" pitchFamily="50" charset="-127"/>
              </a:rPr>
              <a:t>을 의미합니다</a:t>
            </a:r>
            <a:r>
              <a:rPr lang="en-US" altLang="ko-KR" sz="18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9"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pic>
        <p:nvPicPr>
          <p:cNvPr id="10" name="내용 개체 틀 4">
            <a:extLst>
              <a:ext uri="{FF2B5EF4-FFF2-40B4-BE49-F238E27FC236}">
                <a16:creationId xmlns:a16="http://schemas.microsoft.com/office/drawing/2014/main" id="{460FCC89-6870-4D78-A551-641A4461CB18}"/>
              </a:ext>
            </a:extLst>
          </p:cNvPr>
          <p:cNvPicPr>
            <a:picLocks noChangeAspect="1"/>
          </p:cNvPicPr>
          <p:nvPr/>
        </p:nvPicPr>
        <p:blipFill>
          <a:blip r:embed="rId6"/>
          <a:stretch>
            <a:fillRect/>
          </a:stretch>
        </p:blipFill>
        <p:spPr>
          <a:xfrm>
            <a:off x="2789081" y="5007086"/>
            <a:ext cx="6143625" cy="1514475"/>
          </a:xfrm>
          <a:prstGeom prst="rect">
            <a:avLst/>
          </a:prstGeom>
        </p:spPr>
      </p:pic>
      <p:sp>
        <p:nvSpPr>
          <p:cNvPr id="23" name="모서리가 둥근 사각형 설명선 22"/>
          <p:cNvSpPr/>
          <p:nvPr/>
        </p:nvSpPr>
        <p:spPr>
          <a:xfrm>
            <a:off x="7935910" y="3183970"/>
            <a:ext cx="1464569" cy="428782"/>
          </a:xfrm>
          <a:prstGeom prst="wedgeRoundRectCallout">
            <a:avLst>
              <a:gd name="adj1" fmla="val -71712"/>
              <a:gd name="adj2" fmla="val 123332"/>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7030A0"/>
                </a:solidFill>
                <a:latin typeface="나눔스퀘어" panose="020B0600000101010101" pitchFamily="50" charset="-127"/>
                <a:ea typeface="나눔스퀘어" panose="020B0600000101010101" pitchFamily="50" charset="-127"/>
              </a:rPr>
              <a:t>remove</a:t>
            </a:r>
            <a:r>
              <a:rPr lang="ko-KR" altLang="en-US" sz="2000" b="1" dirty="0">
                <a:solidFill>
                  <a:srgbClr val="7030A0"/>
                </a:solidFill>
                <a:latin typeface="나눔스퀘어" panose="020B0600000101010101" pitchFamily="50" charset="-127"/>
                <a:ea typeface="나눔스퀘어" panose="020B0600000101010101" pitchFamily="50" charset="-127"/>
              </a:rPr>
              <a:t> </a:t>
            </a:r>
          </a:p>
        </p:txBody>
      </p:sp>
      <p:sp>
        <p:nvSpPr>
          <p:cNvPr id="24" name="모서리가 둥근 사각형 설명선 23"/>
          <p:cNvSpPr/>
          <p:nvPr/>
        </p:nvSpPr>
        <p:spPr>
          <a:xfrm>
            <a:off x="7935910" y="6145704"/>
            <a:ext cx="1464569" cy="428782"/>
          </a:xfrm>
          <a:prstGeom prst="wedgeRoundRectCallout">
            <a:avLst>
              <a:gd name="adj1" fmla="val -66673"/>
              <a:gd name="adj2" fmla="val -102390"/>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7030A0"/>
                </a:solidFill>
                <a:latin typeface="나눔스퀘어" panose="020B0600000101010101" pitchFamily="50" charset="-127"/>
                <a:ea typeface="나눔스퀘어" panose="020B0600000101010101" pitchFamily="50" charset="-127"/>
              </a:rPr>
              <a:t>constant</a:t>
            </a:r>
            <a:r>
              <a:rPr lang="ko-KR" altLang="en-US" b="1" dirty="0">
                <a:solidFill>
                  <a:srgbClr val="7030A0"/>
                </a:solidFill>
                <a:latin typeface="나눔스퀘어" panose="020B0600000101010101" pitchFamily="50" charset="-127"/>
                <a:ea typeface="나눔스퀘어" panose="020B0600000101010101" pitchFamily="50" charset="-127"/>
              </a:rPr>
              <a:t> </a:t>
            </a:r>
          </a:p>
        </p:txBody>
      </p:sp>
      <p:sp>
        <p:nvSpPr>
          <p:cNvPr id="16" name="모서리가 둥근 사각형 설명선 15"/>
          <p:cNvSpPr/>
          <p:nvPr/>
        </p:nvSpPr>
        <p:spPr>
          <a:xfrm>
            <a:off x="1319133" y="3612752"/>
            <a:ext cx="1469947" cy="428782"/>
          </a:xfrm>
          <a:prstGeom prst="wedgeRoundRectCallout">
            <a:avLst>
              <a:gd name="adj1" fmla="val 81609"/>
              <a:gd name="adj2" fmla="val 31551"/>
              <a:gd name="adj3" fmla="val 16667"/>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accent6"/>
                </a:solidFill>
                <a:latin typeface="나눔스퀘어" panose="020B0600000101010101" pitchFamily="50" charset="-127"/>
                <a:ea typeface="나눔스퀘어" panose="020B0600000101010101" pitchFamily="50" charset="-127"/>
              </a:rPr>
              <a:t>partial</a:t>
            </a:r>
            <a:r>
              <a:rPr lang="ko-KR" altLang="en-US" sz="2000" b="1" dirty="0">
                <a:solidFill>
                  <a:schemeClr val="accent6"/>
                </a:solidFill>
                <a:latin typeface="나눔스퀘어" panose="020B0600000101010101" pitchFamily="50" charset="-127"/>
                <a:ea typeface="나눔스퀘어" panose="020B0600000101010101" pitchFamily="50" charset="-127"/>
              </a:rPr>
              <a:t> </a:t>
            </a:r>
            <a:r>
              <a:rPr lang="en-US" altLang="ko-KR" sz="2000" b="1" dirty="0">
                <a:solidFill>
                  <a:schemeClr val="accent6"/>
                </a:solidFill>
                <a:latin typeface="나눔스퀘어" panose="020B0600000101010101" pitchFamily="50" charset="-127"/>
                <a:ea typeface="나눔스퀘어" panose="020B0600000101010101" pitchFamily="50" charset="-127"/>
              </a:rPr>
              <a:t> </a:t>
            </a:r>
            <a:r>
              <a:rPr lang="en-US" altLang="ko-KR" sz="2000" b="1" i="1" dirty="0">
                <a:solidFill>
                  <a:schemeClr val="accent6"/>
                </a:solidFill>
                <a:latin typeface="나눔스퀘어" panose="020B0600000101010101" pitchFamily="50" charset="-127"/>
                <a:ea typeface="나눔스퀘어" panose="020B0600000101010101" pitchFamily="50" charset="-127"/>
              </a:rPr>
              <a:t>E</a:t>
            </a:r>
            <a:r>
              <a:rPr lang="ko-KR" altLang="en-US" sz="2000" b="1" i="1" dirty="0">
                <a:solidFill>
                  <a:schemeClr val="accent6"/>
                </a:solidFill>
                <a:latin typeface="나눔스퀘어" panose="020B0600000101010101" pitchFamily="50" charset="-127"/>
                <a:ea typeface="나눔스퀘어" panose="020B0600000101010101" pitchFamily="50" charset="-127"/>
              </a:rPr>
              <a:t> </a:t>
            </a:r>
          </a:p>
        </p:txBody>
      </p:sp>
      <mc:AlternateContent xmlns:mc="http://schemas.openxmlformats.org/markup-compatibility/2006" xmlns:a14="http://schemas.microsoft.com/office/drawing/2010/main">
        <mc:Choice Requires="a14">
          <p:sp>
            <p:nvSpPr>
              <p:cNvPr id="17" name="모서리가 둥근 사각형 설명선 16"/>
              <p:cNvSpPr/>
              <p:nvPr/>
            </p:nvSpPr>
            <p:spPr>
              <a:xfrm>
                <a:off x="1319133" y="4263941"/>
                <a:ext cx="1469945" cy="428782"/>
              </a:xfrm>
              <a:prstGeom prst="wedgeRoundRectCallout">
                <a:avLst>
                  <a:gd name="adj1" fmla="val 81609"/>
                  <a:gd name="adj2" fmla="val 31551"/>
                  <a:gd name="adj3" fmla="val 16667"/>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accent6"/>
                    </a:solidFill>
                    <a:latin typeface="나눔스퀘어" panose="020B0600000101010101" pitchFamily="50" charset="-127"/>
                    <a:ea typeface="나눔스퀘어" panose="020B0600000101010101" pitchFamily="50" charset="-127"/>
                  </a:rPr>
                  <a:t>partial </a:t>
                </a:r>
                <a14:m>
                  <m:oMath xmlns:m="http://schemas.openxmlformats.org/officeDocument/2006/math">
                    <m:sSub>
                      <m:sSubPr>
                        <m:ctrlPr>
                          <a:rPr lang="en-US" altLang="ko-KR" sz="2000" i="1">
                            <a:solidFill>
                              <a:schemeClr val="accent6"/>
                            </a:solidFill>
                            <a:latin typeface="Cambria Math" panose="02040503050406030204" pitchFamily="18" charset="0"/>
                          </a:rPr>
                        </m:ctrlPr>
                      </m:sSubPr>
                      <m:e>
                        <m:r>
                          <a:rPr lang="en-US" altLang="ko-KR" sz="2000" i="1">
                            <a:solidFill>
                              <a:schemeClr val="accent6"/>
                            </a:solidFill>
                            <a:latin typeface="Cambria Math" panose="02040503050406030204" pitchFamily="18" charset="0"/>
                          </a:rPr>
                          <m:t>𝑤</m:t>
                        </m:r>
                      </m:e>
                      <m:sub>
                        <m:r>
                          <a:rPr lang="en-US" altLang="ko-KR" sz="2000" i="1">
                            <a:solidFill>
                              <a:schemeClr val="accent6"/>
                            </a:solidFill>
                            <a:latin typeface="Cambria Math" panose="02040503050406030204" pitchFamily="18" charset="0"/>
                          </a:rPr>
                          <m:t>𝑗</m:t>
                        </m:r>
                        <m:r>
                          <a:rPr lang="en-US" altLang="ko-KR" sz="2000" i="1">
                            <a:solidFill>
                              <a:schemeClr val="accent6"/>
                            </a:solidFill>
                            <a:latin typeface="Cambria Math" panose="02040503050406030204" pitchFamily="18" charset="0"/>
                          </a:rPr>
                          <m:t>,</m:t>
                        </m:r>
                        <m:r>
                          <a:rPr lang="en-US" altLang="ko-KR" sz="2000" i="1">
                            <a:solidFill>
                              <a:schemeClr val="accent6"/>
                            </a:solidFill>
                            <a:latin typeface="Cambria Math" panose="02040503050406030204" pitchFamily="18" charset="0"/>
                          </a:rPr>
                          <m:t>𝑘</m:t>
                        </m:r>
                      </m:sub>
                    </m:sSub>
                  </m:oMath>
                </a14:m>
                <a:r>
                  <a:rPr lang="ko-KR" altLang="en-US" sz="2000" b="1" dirty="0">
                    <a:solidFill>
                      <a:schemeClr val="accent6"/>
                    </a:solidFill>
                    <a:latin typeface="나눔스퀘어" panose="020B0600000101010101" pitchFamily="50" charset="-127"/>
                    <a:ea typeface="나눔스퀘어" panose="020B0600000101010101" pitchFamily="50" charset="-127"/>
                  </a:rPr>
                  <a:t> </a:t>
                </a:r>
              </a:p>
            </p:txBody>
          </p:sp>
        </mc:Choice>
        <mc:Fallback xmlns="">
          <p:sp>
            <p:nvSpPr>
              <p:cNvPr id="17" name="모서리가 둥근 사각형 설명선 16"/>
              <p:cNvSpPr>
                <a:spLocks noRot="1" noChangeAspect="1" noMove="1" noResize="1" noEditPoints="1" noAdjustHandles="1" noChangeArrowheads="1" noChangeShapeType="1" noTextEdit="1"/>
              </p:cNvSpPr>
              <p:nvPr/>
            </p:nvSpPr>
            <p:spPr>
              <a:xfrm>
                <a:off x="1319133" y="4263941"/>
                <a:ext cx="1469945" cy="428782"/>
              </a:xfrm>
              <a:prstGeom prst="wedgeRoundRectCallout">
                <a:avLst>
                  <a:gd name="adj1" fmla="val 81609"/>
                  <a:gd name="adj2" fmla="val 31551"/>
                  <a:gd name="adj3" fmla="val 16667"/>
                </a:avLst>
              </a:prstGeom>
              <a:blipFill>
                <a:blip r:embed="rId7"/>
                <a:stretch>
                  <a:fillRect l="-578" b="-2299"/>
                </a:stretch>
              </a:blipFill>
              <a:ln w="38100">
                <a:solidFill>
                  <a:srgbClr val="7030A0"/>
                </a:solidFill>
              </a:ln>
            </p:spPr>
            <p:txBody>
              <a:bodyPr/>
              <a:lstStyle/>
              <a:p>
                <a:r>
                  <a:rPr lang="ko-KR" altLang="en-US">
                    <a:noFill/>
                  </a:rPr>
                  <a:t> </a:t>
                </a:r>
              </a:p>
            </p:txBody>
          </p:sp>
        </mc:Fallback>
      </mc:AlternateContent>
      <p:pic>
        <p:nvPicPr>
          <p:cNvPr id="3" name="오디오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31823815"/>
      </p:ext>
    </p:extLst>
  </p:cSld>
  <p:clrMapOvr>
    <a:masterClrMapping/>
  </p:clrMapOvr>
  <mc:AlternateContent xmlns:mc="http://schemas.openxmlformats.org/markup-compatibility/2006" xmlns:p14="http://schemas.microsoft.com/office/powerpoint/2010/main">
    <mc:Choice Requires="p14">
      <p:transition spd="slow" p14:dur="2000" advTm="81180"/>
    </mc:Choice>
    <mc:Fallback xmlns="">
      <p:transition spd="slow" advTm="81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a:extLst>
              <a:ext uri="{FF2B5EF4-FFF2-40B4-BE49-F238E27FC236}">
                <a16:creationId xmlns:a16="http://schemas.microsoft.com/office/drawing/2014/main" id="{E5BA03DE-9746-4257-A77A-10FD63BC7A01}"/>
              </a:ext>
            </a:extLst>
          </p:cNvPr>
          <p:cNvPicPr>
            <a:picLocks noGrp="1" noChangeAspect="1"/>
          </p:cNvPicPr>
          <p:nvPr>
            <p:ph idx="1"/>
          </p:nvPr>
        </p:nvPicPr>
        <p:blipFill>
          <a:blip r:embed="rId5"/>
          <a:stretch>
            <a:fillRect/>
          </a:stretch>
        </p:blipFill>
        <p:spPr>
          <a:xfrm>
            <a:off x="4351361" y="3216968"/>
            <a:ext cx="3920490" cy="1093470"/>
          </a:xfrm>
          <a:prstGeom prst="rect">
            <a:avLst/>
          </a:prstGeom>
        </p:spPr>
      </p:pic>
      <p:sp>
        <p:nvSpPr>
          <p:cNvPr id="4" name="슬라이드 번호 개체 틀 3">
            <a:extLst>
              <a:ext uri="{FF2B5EF4-FFF2-40B4-BE49-F238E27FC236}">
                <a16:creationId xmlns:a16="http://schemas.microsoft.com/office/drawing/2014/main" id="{DB388E7F-AA69-4B64-9C4C-FA9B94AA4E28}"/>
              </a:ext>
            </a:extLst>
          </p:cNvPr>
          <p:cNvSpPr>
            <a:spLocks noGrp="1"/>
          </p:cNvSpPr>
          <p:nvPr>
            <p:ph type="sldNum" sz="quarter" idx="4"/>
          </p:nvPr>
        </p:nvSpPr>
        <p:spPr/>
        <p:txBody>
          <a:bodyPr/>
          <a:lstStyle/>
          <a:p>
            <a:fld id="{B9154E3B-2790-45AB-9A85-320C4C8F03EA}" type="slidenum">
              <a:rPr lang="ko-KR" altLang="en-US" smtClean="0"/>
              <a:t>39</a:t>
            </a:fld>
            <a:endParaRPr lang="ko-KR" altLang="en-US"/>
          </a:p>
        </p:txBody>
      </p:sp>
      <p:pic>
        <p:nvPicPr>
          <p:cNvPr id="7" name="그림 6">
            <a:extLst>
              <a:ext uri="{FF2B5EF4-FFF2-40B4-BE49-F238E27FC236}">
                <a16:creationId xmlns:a16="http://schemas.microsoft.com/office/drawing/2014/main" id="{1DF10E82-F969-456C-AAD5-C433EF4EF246}"/>
              </a:ext>
            </a:extLst>
          </p:cNvPr>
          <p:cNvPicPr>
            <a:picLocks noChangeAspect="1"/>
          </p:cNvPicPr>
          <p:nvPr/>
        </p:nvPicPr>
        <p:blipFill>
          <a:blip r:embed="rId6"/>
          <a:stretch>
            <a:fillRect/>
          </a:stretch>
        </p:blipFill>
        <p:spPr>
          <a:xfrm>
            <a:off x="4440117" y="4353290"/>
            <a:ext cx="4700588" cy="1086803"/>
          </a:xfrm>
          <a:prstGeom prst="rect">
            <a:avLst/>
          </a:prstGeom>
        </p:spPr>
      </p:pic>
      <p:pic>
        <p:nvPicPr>
          <p:cNvPr id="8" name="그림 7">
            <a:extLst>
              <a:ext uri="{FF2B5EF4-FFF2-40B4-BE49-F238E27FC236}">
                <a16:creationId xmlns:a16="http://schemas.microsoft.com/office/drawing/2014/main" id="{71DFB762-F76E-4B34-B8EF-989D2C9D8BD1}"/>
              </a:ext>
            </a:extLst>
          </p:cNvPr>
          <p:cNvPicPr>
            <a:picLocks noChangeAspect="1"/>
          </p:cNvPicPr>
          <p:nvPr/>
        </p:nvPicPr>
        <p:blipFill>
          <a:blip r:embed="rId7"/>
          <a:stretch>
            <a:fillRect/>
          </a:stretch>
        </p:blipFill>
        <p:spPr>
          <a:xfrm>
            <a:off x="3069946" y="5522733"/>
            <a:ext cx="7040880" cy="1060133"/>
          </a:xfrm>
          <a:prstGeom prst="rect">
            <a:avLst/>
          </a:prstGeom>
        </p:spPr>
      </p:pic>
      <p:sp>
        <p:nvSpPr>
          <p:cNvPr id="9"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pic>
        <p:nvPicPr>
          <p:cNvPr id="10" name="내용 개체 틀 4">
            <a:extLst>
              <a:ext uri="{FF2B5EF4-FFF2-40B4-BE49-F238E27FC236}">
                <a16:creationId xmlns:a16="http://schemas.microsoft.com/office/drawing/2014/main" id="{460FCC89-6870-4D78-A551-641A4461CB18}"/>
              </a:ext>
            </a:extLst>
          </p:cNvPr>
          <p:cNvPicPr>
            <a:picLocks noChangeAspect="1"/>
          </p:cNvPicPr>
          <p:nvPr/>
        </p:nvPicPr>
        <p:blipFill>
          <a:blip r:embed="rId8"/>
          <a:stretch>
            <a:fillRect/>
          </a:stretch>
        </p:blipFill>
        <p:spPr>
          <a:xfrm>
            <a:off x="4440117" y="1911513"/>
            <a:ext cx="4300538" cy="1060133"/>
          </a:xfrm>
          <a:prstGeom prst="rect">
            <a:avLst/>
          </a:prstGeom>
          <a:ln>
            <a:solidFill>
              <a:schemeClr val="tx1"/>
            </a:solidFill>
          </a:ln>
        </p:spPr>
      </p:pic>
      <p:sp>
        <p:nvSpPr>
          <p:cNvPr id="11" name="모서리가 둥근 사각형 설명선 10"/>
          <p:cNvSpPr/>
          <p:nvPr/>
        </p:nvSpPr>
        <p:spPr>
          <a:xfrm>
            <a:off x="9006427" y="3013034"/>
            <a:ext cx="1464569" cy="428782"/>
          </a:xfrm>
          <a:prstGeom prst="wedgeRoundRectCallout">
            <a:avLst>
              <a:gd name="adj1" fmla="val -80849"/>
              <a:gd name="adj2" fmla="val 73919"/>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7030A0"/>
                </a:solidFill>
                <a:latin typeface="나눔스퀘어" panose="020B0600000101010101" pitchFamily="50" charset="-127"/>
                <a:ea typeface="나눔스퀘어" panose="020B0600000101010101" pitchFamily="50" charset="-127"/>
              </a:rPr>
              <a:t>chain</a:t>
            </a:r>
            <a:r>
              <a:rPr lang="ko-KR" altLang="en-US" sz="2000" b="1" dirty="0">
                <a:solidFill>
                  <a:srgbClr val="7030A0"/>
                </a:solidFill>
                <a:latin typeface="나눔스퀘어" panose="020B0600000101010101" pitchFamily="50" charset="-127"/>
                <a:ea typeface="나눔스퀘어" panose="020B0600000101010101" pitchFamily="50" charset="-127"/>
              </a:rPr>
              <a:t> </a:t>
            </a:r>
            <a:r>
              <a:rPr lang="en-US" altLang="ko-KR" sz="2000" b="1" dirty="0">
                <a:solidFill>
                  <a:srgbClr val="7030A0"/>
                </a:solidFill>
                <a:latin typeface="나눔스퀘어" panose="020B0600000101010101" pitchFamily="50" charset="-127"/>
                <a:ea typeface="나눔스퀘어" panose="020B0600000101010101" pitchFamily="50" charset="-127"/>
              </a:rPr>
              <a:t>rule</a:t>
            </a:r>
            <a:r>
              <a:rPr lang="ko-KR" altLang="en-US" sz="2000" b="1" dirty="0">
                <a:solidFill>
                  <a:srgbClr val="7030A0"/>
                </a:solidFill>
                <a:latin typeface="나눔스퀘어" panose="020B0600000101010101" pitchFamily="50" charset="-127"/>
                <a:ea typeface="나눔스퀘어" panose="020B0600000101010101" pitchFamily="50" charset="-127"/>
              </a:rPr>
              <a:t> </a:t>
            </a:r>
          </a:p>
        </p:txBody>
      </p:sp>
      <mc:AlternateContent xmlns:mc="http://schemas.openxmlformats.org/markup-compatibility/2006" xmlns:a14="http://schemas.microsoft.com/office/drawing/2010/main">
        <mc:Choice Requires="a14">
          <p:sp>
            <p:nvSpPr>
              <p:cNvPr id="25" name="모서리가 둥근 사각형 설명선 24"/>
              <p:cNvSpPr/>
              <p:nvPr/>
            </p:nvSpPr>
            <p:spPr>
              <a:xfrm>
                <a:off x="9738711" y="3941997"/>
                <a:ext cx="2147801" cy="1239603"/>
              </a:xfrm>
              <a:prstGeom prst="wedgeRoundRectCallout">
                <a:avLst>
                  <a:gd name="adj1" fmla="val -80849"/>
                  <a:gd name="adj2" fmla="val 15680"/>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ko-KR" sz="2000" i="1" smtClean="0">
                            <a:solidFill>
                              <a:srgbClr val="7030A0"/>
                            </a:solidFill>
                            <a:latin typeface="Cambria Math" panose="02040503050406030204" pitchFamily="18" charset="0"/>
                          </a:rPr>
                        </m:ctrlPr>
                      </m:sSubPr>
                      <m:e>
                        <m:r>
                          <a:rPr lang="en-US" altLang="ko-KR" sz="2000" i="1">
                            <a:solidFill>
                              <a:srgbClr val="7030A0"/>
                            </a:solidFill>
                            <a:latin typeface="Cambria Math" panose="02040503050406030204" pitchFamily="18" charset="0"/>
                          </a:rPr>
                          <m:t>𝑜</m:t>
                        </m:r>
                      </m:e>
                      <m:sub>
                        <m:r>
                          <a:rPr lang="en-US" altLang="ko-KR" sz="2000" i="1">
                            <a:solidFill>
                              <a:srgbClr val="7030A0"/>
                            </a:solidFill>
                            <a:latin typeface="Cambria Math" panose="02040503050406030204" pitchFamily="18" charset="0"/>
                          </a:rPr>
                          <m:t>𝑘</m:t>
                        </m:r>
                      </m:sub>
                    </m:sSub>
                    <m:r>
                      <a:rPr lang="en-US" altLang="ko-KR" sz="2000" i="1">
                        <a:solidFill>
                          <a:srgbClr val="7030A0"/>
                        </a:solidFill>
                        <a:latin typeface="Cambria Math" panose="02040503050406030204" pitchFamily="18" charset="0"/>
                      </a:rPr>
                      <m:t> </m:t>
                    </m:r>
                  </m:oMath>
                </a14:m>
                <a:r>
                  <a:rPr lang="en-US" altLang="ko-KR" sz="2000" b="1" dirty="0">
                    <a:solidFill>
                      <a:srgbClr val="7030A0"/>
                    </a:solidFill>
                    <a:latin typeface="나눔스퀘어" panose="020B0600000101010101" pitchFamily="50" charset="-127"/>
                    <a:ea typeface="나눔스퀘어" panose="020B0600000101010101" pitchFamily="50" charset="-127"/>
                  </a:rPr>
                  <a:t>= sigmoid (sum of the incoming signals)</a:t>
                </a:r>
                <a:endParaRPr lang="ko-KR" altLang="en-US" sz="2000" b="1" dirty="0">
                  <a:solidFill>
                    <a:srgbClr val="7030A0"/>
                  </a:solidFill>
                  <a:latin typeface="나눔스퀘어" panose="020B0600000101010101" pitchFamily="50" charset="-127"/>
                  <a:ea typeface="나눔스퀘어" panose="020B0600000101010101" pitchFamily="50" charset="-127"/>
                </a:endParaRPr>
              </a:p>
            </p:txBody>
          </p:sp>
        </mc:Choice>
        <mc:Fallback xmlns="">
          <p:sp>
            <p:nvSpPr>
              <p:cNvPr id="25" name="모서리가 둥근 사각형 설명선 24"/>
              <p:cNvSpPr>
                <a:spLocks noRot="1" noChangeAspect="1" noMove="1" noResize="1" noEditPoints="1" noAdjustHandles="1" noChangeArrowheads="1" noChangeShapeType="1" noTextEdit="1"/>
              </p:cNvSpPr>
              <p:nvPr/>
            </p:nvSpPr>
            <p:spPr>
              <a:xfrm>
                <a:off x="9738711" y="3941997"/>
                <a:ext cx="2147801" cy="1239603"/>
              </a:xfrm>
              <a:prstGeom prst="wedgeRoundRectCallout">
                <a:avLst>
                  <a:gd name="adj1" fmla="val -80849"/>
                  <a:gd name="adj2" fmla="val 15680"/>
                  <a:gd name="adj3" fmla="val 16667"/>
                </a:avLst>
              </a:prstGeom>
              <a:blipFill>
                <a:blip r:embed="rId9"/>
                <a:stretch>
                  <a:fillRect t="-3828" b="-10048"/>
                </a:stretch>
              </a:blipFill>
              <a:ln w="38100">
                <a:solidFill>
                  <a:srgbClr val="00B050"/>
                </a:solidFill>
              </a:ln>
            </p:spPr>
            <p:txBody>
              <a:bodyPr/>
              <a:lstStyle/>
              <a:p>
                <a:r>
                  <a:rPr lang="ko-KR" alt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6" name="잉크 15"/>
              <p14:cNvContentPartPr/>
              <p14:nvPr/>
            </p14:nvContentPartPr>
            <p14:xfrm>
              <a:off x="7887590" y="2315947"/>
              <a:ext cx="94680" cy="360"/>
            </p14:xfrm>
          </p:contentPart>
        </mc:Choice>
        <mc:Fallback xmlns="">
          <p:pic>
            <p:nvPicPr>
              <p:cNvPr id="16" name="잉크 15"/>
              <p:cNvPicPr/>
              <p:nvPr/>
            </p:nvPicPr>
            <p:blipFill>
              <a:blip r:embed="rId11"/>
              <a:stretch>
                <a:fillRect/>
              </a:stretch>
            </p:blipFill>
            <p:spPr>
              <a:xfrm>
                <a:off x="7839710" y="2219827"/>
                <a:ext cx="190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잉크 16"/>
              <p14:cNvContentPartPr/>
              <p14:nvPr/>
            </p14:nvContentPartPr>
            <p14:xfrm>
              <a:off x="6554510" y="4674667"/>
              <a:ext cx="86040" cy="42840"/>
            </p14:xfrm>
          </p:contentPart>
        </mc:Choice>
        <mc:Fallback xmlns="">
          <p:pic>
            <p:nvPicPr>
              <p:cNvPr id="17" name="잉크 16"/>
              <p:cNvPicPr/>
              <p:nvPr/>
            </p:nvPicPr>
            <p:blipFill>
              <a:blip r:embed="rId13"/>
              <a:stretch>
                <a:fillRect/>
              </a:stretch>
            </p:blipFill>
            <p:spPr>
              <a:xfrm>
                <a:off x="6506630" y="4578547"/>
                <a:ext cx="181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잉크 17"/>
              <p14:cNvContentPartPr/>
              <p14:nvPr/>
            </p14:nvContentPartPr>
            <p14:xfrm>
              <a:off x="8503550" y="2247547"/>
              <a:ext cx="91080" cy="25920"/>
            </p14:xfrm>
          </p:contentPart>
        </mc:Choice>
        <mc:Fallback xmlns="">
          <p:pic>
            <p:nvPicPr>
              <p:cNvPr id="18" name="잉크 17"/>
              <p:cNvPicPr/>
              <p:nvPr/>
            </p:nvPicPr>
            <p:blipFill>
              <a:blip r:embed="rId15"/>
              <a:stretch>
                <a:fillRect/>
              </a:stretch>
            </p:blipFill>
            <p:spPr>
              <a:xfrm>
                <a:off x="8455310" y="2151427"/>
                <a:ext cx="187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잉크 21"/>
              <p14:cNvContentPartPr/>
              <p14:nvPr/>
            </p14:nvContentPartPr>
            <p14:xfrm>
              <a:off x="6725510" y="4691587"/>
              <a:ext cx="102960" cy="18000"/>
            </p14:xfrm>
          </p:contentPart>
        </mc:Choice>
        <mc:Fallback xmlns="">
          <p:pic>
            <p:nvPicPr>
              <p:cNvPr id="22" name="잉크 21"/>
              <p:cNvPicPr/>
              <p:nvPr/>
            </p:nvPicPr>
            <p:blipFill>
              <a:blip r:embed="rId17"/>
              <a:stretch>
                <a:fillRect/>
              </a:stretch>
            </p:blipFill>
            <p:spPr>
              <a:xfrm>
                <a:off x="6677630" y="4595467"/>
                <a:ext cx="1987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잉크 23"/>
              <p14:cNvContentPartPr/>
              <p14:nvPr/>
            </p14:nvContentPartPr>
            <p14:xfrm>
              <a:off x="8545670" y="4518067"/>
              <a:ext cx="347400" cy="20160"/>
            </p14:xfrm>
          </p:contentPart>
        </mc:Choice>
        <mc:Fallback xmlns="">
          <p:pic>
            <p:nvPicPr>
              <p:cNvPr id="24" name="잉크 23"/>
              <p:cNvPicPr/>
              <p:nvPr/>
            </p:nvPicPr>
            <p:blipFill>
              <a:blip r:embed="rId19"/>
              <a:stretch>
                <a:fillRect/>
              </a:stretch>
            </p:blipFill>
            <p:spPr>
              <a:xfrm>
                <a:off x="8497790" y="4422307"/>
                <a:ext cx="443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잉크 36"/>
              <p14:cNvContentPartPr/>
              <p14:nvPr/>
            </p14:nvContentPartPr>
            <p14:xfrm>
              <a:off x="7580150" y="5879587"/>
              <a:ext cx="2401200" cy="72360"/>
            </p14:xfrm>
          </p:contentPart>
        </mc:Choice>
        <mc:Fallback xmlns="">
          <p:pic>
            <p:nvPicPr>
              <p:cNvPr id="37" name="잉크 36"/>
              <p:cNvPicPr/>
              <p:nvPr/>
            </p:nvPicPr>
            <p:blipFill>
              <a:blip r:embed="rId21"/>
              <a:stretch>
                <a:fillRect/>
              </a:stretch>
            </p:blipFill>
            <p:spPr>
              <a:xfrm>
                <a:off x="7532270" y="5783467"/>
                <a:ext cx="24973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8" name="잉크 37"/>
              <p14:cNvContentPartPr/>
              <p14:nvPr/>
            </p14:nvContentPartPr>
            <p14:xfrm>
              <a:off x="7589150" y="5773747"/>
              <a:ext cx="2371680" cy="81360"/>
            </p14:xfrm>
          </p:contentPart>
        </mc:Choice>
        <mc:Fallback xmlns="">
          <p:pic>
            <p:nvPicPr>
              <p:cNvPr id="38" name="잉크 37"/>
              <p:cNvPicPr/>
              <p:nvPr/>
            </p:nvPicPr>
            <p:blipFill>
              <a:blip r:embed="rId23"/>
              <a:stretch>
                <a:fillRect/>
              </a:stretch>
            </p:blipFill>
            <p:spPr>
              <a:xfrm>
                <a:off x="7540910" y="5677627"/>
                <a:ext cx="2467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잉크 39"/>
              <p14:cNvContentPartPr/>
              <p14:nvPr/>
            </p14:nvContentPartPr>
            <p14:xfrm>
              <a:off x="8554310" y="4622467"/>
              <a:ext cx="325080" cy="19800"/>
            </p14:xfrm>
          </p:contentPart>
        </mc:Choice>
        <mc:Fallback xmlns="">
          <p:pic>
            <p:nvPicPr>
              <p:cNvPr id="40" name="잉크 39"/>
              <p:cNvPicPr/>
              <p:nvPr/>
            </p:nvPicPr>
            <p:blipFill>
              <a:blip r:embed="rId25"/>
              <a:stretch>
                <a:fillRect/>
              </a:stretch>
            </p:blipFill>
            <p:spPr>
              <a:xfrm>
                <a:off x="8506430" y="4526707"/>
                <a:ext cx="420840" cy="211320"/>
              </a:xfrm>
              <a:prstGeom prst="rect">
                <a:avLst/>
              </a:prstGeom>
            </p:spPr>
          </p:pic>
        </mc:Fallback>
      </mc:AlternateContent>
      <p:sp>
        <p:nvSpPr>
          <p:cNvPr id="19" name="모서리가 둥근 사각형 설명선 18"/>
          <p:cNvSpPr/>
          <p:nvPr/>
        </p:nvSpPr>
        <p:spPr>
          <a:xfrm>
            <a:off x="9228545" y="1118981"/>
            <a:ext cx="1464569" cy="428782"/>
          </a:xfrm>
          <a:prstGeom prst="wedgeRoundRectCallout">
            <a:avLst>
              <a:gd name="adj1" fmla="val -150392"/>
              <a:gd name="adj2" fmla="val 178719"/>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7030A0"/>
                </a:solidFill>
                <a:latin typeface="나눔스퀘어" panose="020B0600000101010101" pitchFamily="50" charset="-127"/>
                <a:ea typeface="나눔스퀘어" panose="020B0600000101010101" pitchFamily="50" charset="-127"/>
              </a:rPr>
              <a:t>constant</a:t>
            </a:r>
            <a:r>
              <a:rPr lang="ko-KR" altLang="en-US" b="1" dirty="0">
                <a:solidFill>
                  <a:srgbClr val="7030A0"/>
                </a:solidFill>
                <a:latin typeface="나눔스퀘어" panose="020B0600000101010101" pitchFamily="50" charset="-127"/>
                <a:ea typeface="나눔스퀘어" panose="020B0600000101010101" pitchFamily="50" charset="-127"/>
              </a:rPr>
              <a:t> </a:t>
            </a:r>
          </a:p>
        </p:txBody>
      </p:sp>
      <p:pic>
        <p:nvPicPr>
          <p:cNvPr id="13" name="오디오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76339913"/>
      </p:ext>
    </p:extLst>
  </p:cSld>
  <p:clrMapOvr>
    <a:masterClrMapping/>
  </p:clrMapOvr>
  <mc:AlternateContent xmlns:mc="http://schemas.openxmlformats.org/markup-compatibility/2006" xmlns:p14="http://schemas.microsoft.com/office/powerpoint/2010/main">
    <mc:Choice Requires="p14">
      <p:transition spd="slow" p14:dur="2000" advTm="102678"/>
    </mc:Choice>
    <mc:Fallback xmlns="">
      <p:transition spd="slow" advTm="102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9E707319-F551-4410-BF00-BAA90C44A3B2}"/>
              </a:ext>
            </a:extLst>
          </p:cNvPr>
          <p:cNvSpPr>
            <a:spLocks noGrp="1"/>
          </p:cNvSpPr>
          <p:nvPr>
            <p:ph idx="1"/>
          </p:nvPr>
        </p:nvSpPr>
        <p:spPr>
          <a:xfrm>
            <a:off x="2209800" y="1838324"/>
            <a:ext cx="9728200" cy="1005339"/>
          </a:xfrm>
        </p:spPr>
        <p:txBody>
          <a:bodyPr>
            <a:normAutofit fontScale="85000" lnSpcReduction="10000"/>
          </a:bodyPr>
          <a:lstStyle/>
          <a:p>
            <a:r>
              <a:rPr lang="en-US" altLang="ko-KR" dirty="0">
                <a:latin typeface="나눔스퀘어" panose="020B0600000101010101" pitchFamily="50" charset="-127"/>
              </a:rPr>
              <a:t>One idea is to split the error equally amongst all contributing nodes.</a:t>
            </a:r>
          </a:p>
          <a:p>
            <a:r>
              <a:rPr lang="ko-KR" altLang="en-US" sz="2400" dirty="0">
                <a:solidFill>
                  <a:schemeClr val="tx1">
                    <a:lumMod val="50000"/>
                    <a:lumOff val="50000"/>
                  </a:schemeClr>
                </a:solidFill>
                <a:latin typeface="나눔스퀘어" panose="020B0600000101010101" pitchFamily="50" charset="-127"/>
              </a:rPr>
              <a:t>한 가지 방법은 연결된 모든 노드에 오차를 균일하게 나누어 분배하는 것입니다</a:t>
            </a:r>
            <a:r>
              <a:rPr lang="en-US" altLang="ko-KR" sz="2400" dirty="0">
                <a:solidFill>
                  <a:schemeClr val="tx1">
                    <a:lumMod val="50000"/>
                    <a:lumOff val="50000"/>
                  </a:schemeClr>
                </a:solidFill>
                <a:latin typeface="나눔스퀘어" panose="020B0600000101010101" pitchFamily="50" charset="-127"/>
              </a:rPr>
              <a:t>.</a:t>
            </a:r>
            <a:endParaRPr lang="ko-KR" altLang="en-US" sz="2400" dirty="0">
              <a:solidFill>
                <a:schemeClr val="tx1">
                  <a:lumMod val="50000"/>
                  <a:lumOff val="50000"/>
                </a:schemeClr>
              </a:solidFill>
              <a:latin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553CDC10-71D0-4440-B0F1-618B4BC19BCF}"/>
              </a:ext>
            </a:extLst>
          </p:cNvPr>
          <p:cNvSpPr>
            <a:spLocks noGrp="1"/>
          </p:cNvSpPr>
          <p:nvPr>
            <p:ph type="sldNum" sz="quarter" idx="4"/>
          </p:nvPr>
        </p:nvSpPr>
        <p:spPr/>
        <p:txBody>
          <a:bodyPr/>
          <a:lstStyle/>
          <a:p>
            <a:fld id="{B9154E3B-2790-45AB-9A85-320C4C8F03EA}" type="slidenum">
              <a:rPr lang="ko-KR" altLang="en-US" smtClean="0"/>
              <a:t>4</a:t>
            </a:fld>
            <a:endParaRPr lang="ko-KR" altLang="en-US"/>
          </a:p>
        </p:txBody>
      </p:sp>
      <p:pic>
        <p:nvPicPr>
          <p:cNvPr id="5" name="그림 4">
            <a:extLst>
              <a:ext uri="{FF2B5EF4-FFF2-40B4-BE49-F238E27FC236}">
                <a16:creationId xmlns:a16="http://schemas.microsoft.com/office/drawing/2014/main" id="{32D0CF6A-EE9C-4AA4-A7E4-BF0D54B3AA6A}"/>
              </a:ext>
            </a:extLst>
          </p:cNvPr>
          <p:cNvPicPr>
            <a:picLocks noChangeAspect="1"/>
          </p:cNvPicPr>
          <p:nvPr/>
        </p:nvPicPr>
        <p:blipFill>
          <a:blip r:embed="rId5"/>
          <a:stretch>
            <a:fillRect/>
          </a:stretch>
        </p:blipFill>
        <p:spPr>
          <a:xfrm>
            <a:off x="3139339" y="2830963"/>
            <a:ext cx="6174847" cy="3382512"/>
          </a:xfrm>
          <a:prstGeom prst="rect">
            <a:avLst/>
          </a:prstGeom>
        </p:spPr>
      </p:pic>
      <p:sp>
        <p:nvSpPr>
          <p:cNvPr id="7" name="제목 1">
            <a:extLst>
              <a:ext uri="{FF2B5EF4-FFF2-40B4-BE49-F238E27FC236}">
                <a16:creationId xmlns:a16="http://schemas.microsoft.com/office/drawing/2014/main" id="{6E3329A7-7E7D-4047-991C-92F4C1B0680C}"/>
              </a:ext>
            </a:extLst>
          </p:cNvPr>
          <p:cNvSpPr>
            <a:spLocks noGrp="1"/>
          </p:cNvSpPr>
          <p:nvPr>
            <p:ph type="title"/>
          </p:nvPr>
        </p:nvSpPr>
        <p:spPr>
          <a:xfrm>
            <a:off x="2209800" y="620889"/>
            <a:ext cx="9372600" cy="1010501"/>
          </a:xfrm>
        </p:spPr>
        <p:txBody>
          <a:bodyPr>
            <a:normAutofit fontScale="90000"/>
          </a:bodyPr>
          <a:lstStyle/>
          <a:p>
            <a:r>
              <a:rPr lang="en-US" altLang="ko-KR" sz="3600" b="1" dirty="0"/>
              <a:t>Learning Weights From More Than One Node</a:t>
            </a:r>
            <a:br>
              <a:rPr lang="en-US" altLang="ko-KR" dirty="0"/>
            </a:br>
            <a:r>
              <a:rPr lang="ko-KR" altLang="en-US" sz="2700" dirty="0">
                <a:solidFill>
                  <a:schemeClr val="tx1">
                    <a:lumMod val="50000"/>
                    <a:lumOff val="50000"/>
                  </a:schemeClr>
                </a:solidFill>
              </a:rPr>
              <a:t>여러 노드에서 가중치 학습하기</a:t>
            </a:r>
          </a:p>
        </p:txBody>
      </p:sp>
      <p:pic>
        <p:nvPicPr>
          <p:cNvPr id="2" name="오디오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78239341"/>
      </p:ext>
    </p:extLst>
  </p:cSld>
  <p:clrMapOvr>
    <a:masterClrMapping/>
  </p:clrMapOvr>
  <mc:AlternateContent xmlns:mc="http://schemas.openxmlformats.org/markup-compatibility/2006" xmlns:p14="http://schemas.microsoft.com/office/powerpoint/2010/main">
    <mc:Choice Requires="p14">
      <p:transition spd="slow" p14:dur="2000" advTm="7433"/>
    </mc:Choice>
    <mc:Fallback xmlns="">
      <p:transition spd="slow" advTm="7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C874C26C-52B4-4E1A-B813-87F0AAD1EB2C}"/>
              </a:ext>
            </a:extLst>
          </p:cNvPr>
          <p:cNvPicPr>
            <a:picLocks noGrp="1" noChangeAspect="1"/>
          </p:cNvPicPr>
          <p:nvPr>
            <p:ph idx="1"/>
          </p:nvPr>
        </p:nvPicPr>
        <p:blipFill>
          <a:blip r:embed="rId5"/>
          <a:stretch>
            <a:fillRect/>
          </a:stretch>
        </p:blipFill>
        <p:spPr>
          <a:xfrm>
            <a:off x="4494765" y="1885164"/>
            <a:ext cx="6315075" cy="879158"/>
          </a:xfrm>
          <a:prstGeom prst="rect">
            <a:avLst/>
          </a:prstGeom>
          <a:ln>
            <a:solidFill>
              <a:srgbClr val="7030A0"/>
            </a:solidFill>
          </a:ln>
        </p:spPr>
      </p:pic>
      <p:sp>
        <p:nvSpPr>
          <p:cNvPr id="4" name="슬라이드 번호 개체 틀 3">
            <a:extLst>
              <a:ext uri="{FF2B5EF4-FFF2-40B4-BE49-F238E27FC236}">
                <a16:creationId xmlns:a16="http://schemas.microsoft.com/office/drawing/2014/main" id="{40FA8867-2C4C-4E43-A3F6-ED2D896E3063}"/>
              </a:ext>
            </a:extLst>
          </p:cNvPr>
          <p:cNvSpPr>
            <a:spLocks noGrp="1"/>
          </p:cNvSpPr>
          <p:nvPr>
            <p:ph type="sldNum" sz="quarter" idx="4"/>
          </p:nvPr>
        </p:nvSpPr>
        <p:spPr>
          <a:xfrm>
            <a:off x="8539932" y="6213475"/>
            <a:ext cx="2743200" cy="365125"/>
          </a:xfrm>
        </p:spPr>
        <p:txBody>
          <a:bodyPr/>
          <a:lstStyle/>
          <a:p>
            <a:fld id="{B9154E3B-2790-45AB-9A85-320C4C8F03EA}" type="slidenum">
              <a:rPr lang="ko-KR" altLang="en-US" smtClean="0"/>
              <a:t>40</a:t>
            </a:fld>
            <a:endParaRPr lang="ko-KR" altLang="en-US"/>
          </a:p>
        </p:txBody>
      </p:sp>
      <p:pic>
        <p:nvPicPr>
          <p:cNvPr id="6" name="그림 5">
            <a:extLst>
              <a:ext uri="{FF2B5EF4-FFF2-40B4-BE49-F238E27FC236}">
                <a16:creationId xmlns:a16="http://schemas.microsoft.com/office/drawing/2014/main" id="{13B7EED4-16CD-46AB-B240-B28202FFAB28}"/>
              </a:ext>
            </a:extLst>
          </p:cNvPr>
          <p:cNvPicPr>
            <a:picLocks noChangeAspect="1"/>
          </p:cNvPicPr>
          <p:nvPr/>
        </p:nvPicPr>
        <p:blipFill>
          <a:blip r:embed="rId6"/>
          <a:stretch>
            <a:fillRect/>
          </a:stretch>
        </p:blipFill>
        <p:spPr>
          <a:xfrm>
            <a:off x="2764804" y="2953474"/>
            <a:ext cx="9029700" cy="1844040"/>
          </a:xfrm>
          <a:prstGeom prst="rect">
            <a:avLst/>
          </a:prstGeom>
        </p:spPr>
      </p:pic>
      <p:sp>
        <p:nvSpPr>
          <p:cNvPr id="7"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sp>
        <p:nvSpPr>
          <p:cNvPr id="8" name="모서리가 둥근 사각형 설명선 7"/>
          <p:cNvSpPr/>
          <p:nvPr/>
        </p:nvSpPr>
        <p:spPr>
          <a:xfrm>
            <a:off x="2191125" y="1793762"/>
            <a:ext cx="1691229" cy="933557"/>
          </a:xfrm>
          <a:prstGeom prst="wedgeRoundRectCallout">
            <a:avLst>
              <a:gd name="adj1" fmla="val 84595"/>
              <a:gd name="adj2" fmla="val -39565"/>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spc="-5" dirty="0">
                <a:solidFill>
                  <a:srgbClr val="7030A0"/>
                </a:solidFill>
                <a:latin typeface="Arial"/>
                <a:cs typeface="Arial"/>
              </a:rPr>
              <a:t>di</a:t>
            </a:r>
            <a:r>
              <a:rPr lang="en-US" altLang="ko-KR" sz="2000" spc="-10" dirty="0">
                <a:solidFill>
                  <a:srgbClr val="7030A0"/>
                </a:solidFill>
                <a:latin typeface="Arial"/>
                <a:cs typeface="Arial"/>
              </a:rPr>
              <a:t>ff</a:t>
            </a:r>
            <a:r>
              <a:rPr lang="en-US" altLang="ko-KR" sz="2000" spc="-5" dirty="0">
                <a:solidFill>
                  <a:srgbClr val="7030A0"/>
                </a:solidFill>
                <a:latin typeface="Arial"/>
                <a:cs typeface="Arial"/>
              </a:rPr>
              <a:t>eren</a:t>
            </a:r>
            <a:r>
              <a:rPr lang="en-US" altLang="ko-KR" sz="2000" spc="-10" dirty="0">
                <a:solidFill>
                  <a:srgbClr val="7030A0"/>
                </a:solidFill>
                <a:latin typeface="Arial"/>
                <a:cs typeface="Arial"/>
              </a:rPr>
              <a:t>t</a:t>
            </a:r>
            <a:r>
              <a:rPr lang="en-US" altLang="ko-KR" sz="2000" spc="-5" dirty="0">
                <a:solidFill>
                  <a:srgbClr val="7030A0"/>
                </a:solidFill>
                <a:latin typeface="Arial"/>
                <a:cs typeface="Arial"/>
              </a:rPr>
              <a:t>ia</a:t>
            </a:r>
            <a:r>
              <a:rPr lang="en-US" altLang="ko-KR" sz="2000" spc="-10" dirty="0">
                <a:solidFill>
                  <a:srgbClr val="7030A0"/>
                </a:solidFill>
                <a:latin typeface="Arial"/>
                <a:cs typeface="Arial"/>
              </a:rPr>
              <a:t>t</a:t>
            </a:r>
            <a:r>
              <a:rPr lang="en-US" altLang="ko-KR" sz="2000" dirty="0">
                <a:solidFill>
                  <a:srgbClr val="7030A0"/>
                </a:solidFill>
                <a:latin typeface="Arial"/>
                <a:cs typeface="Arial"/>
              </a:rPr>
              <a:t>e</a:t>
            </a:r>
            <a:r>
              <a:rPr lang="en-US" altLang="ko-KR" sz="2000" spc="-5" dirty="0">
                <a:solidFill>
                  <a:srgbClr val="7030A0"/>
                </a:solidFill>
                <a:latin typeface="Arial"/>
                <a:cs typeface="Arial"/>
              </a:rPr>
              <a:t> </a:t>
            </a:r>
            <a:r>
              <a:rPr lang="en-US" altLang="ko-KR" sz="2000" spc="-10" dirty="0">
                <a:solidFill>
                  <a:srgbClr val="7030A0"/>
                </a:solidFill>
                <a:latin typeface="Arial"/>
                <a:cs typeface="Arial"/>
              </a:rPr>
              <a:t>t</a:t>
            </a:r>
            <a:r>
              <a:rPr lang="en-US" altLang="ko-KR" sz="2000" spc="-5" dirty="0">
                <a:solidFill>
                  <a:srgbClr val="7030A0"/>
                </a:solidFill>
                <a:latin typeface="Arial"/>
                <a:cs typeface="Arial"/>
              </a:rPr>
              <a:t>h</a:t>
            </a:r>
            <a:r>
              <a:rPr lang="en-US" altLang="ko-KR" sz="2000" dirty="0">
                <a:solidFill>
                  <a:srgbClr val="7030A0"/>
                </a:solidFill>
                <a:latin typeface="Arial"/>
                <a:cs typeface="Arial"/>
              </a:rPr>
              <a:t>e</a:t>
            </a:r>
            <a:r>
              <a:rPr lang="en-US" altLang="ko-KR" sz="2000" spc="-5" dirty="0">
                <a:solidFill>
                  <a:srgbClr val="7030A0"/>
                </a:solidFill>
                <a:latin typeface="Arial"/>
                <a:cs typeface="Arial"/>
              </a:rPr>
              <a:t> sigmoi</a:t>
            </a:r>
            <a:r>
              <a:rPr lang="en-US" altLang="ko-KR" sz="2000" dirty="0">
                <a:solidFill>
                  <a:srgbClr val="7030A0"/>
                </a:solidFill>
                <a:latin typeface="Arial"/>
                <a:cs typeface="Arial"/>
              </a:rPr>
              <a:t>d</a:t>
            </a:r>
            <a:r>
              <a:rPr lang="en-US" altLang="ko-KR" sz="2000" spc="-5" dirty="0">
                <a:solidFill>
                  <a:srgbClr val="7030A0"/>
                </a:solidFill>
                <a:latin typeface="Arial"/>
                <a:cs typeface="Arial"/>
              </a:rPr>
              <a:t> </a:t>
            </a:r>
            <a:r>
              <a:rPr lang="en-US" altLang="ko-KR" sz="2000" spc="-10" dirty="0">
                <a:solidFill>
                  <a:srgbClr val="7030A0"/>
                </a:solidFill>
                <a:latin typeface="Arial"/>
                <a:cs typeface="Arial"/>
              </a:rPr>
              <a:t>f</a:t>
            </a:r>
            <a:r>
              <a:rPr lang="en-US" altLang="ko-KR" sz="2000" spc="-5" dirty="0">
                <a:solidFill>
                  <a:srgbClr val="7030A0"/>
                </a:solidFill>
                <a:latin typeface="Arial"/>
                <a:cs typeface="Arial"/>
              </a:rPr>
              <a:t>unc</a:t>
            </a:r>
            <a:r>
              <a:rPr lang="en-US" altLang="ko-KR" sz="2000" spc="-10" dirty="0">
                <a:solidFill>
                  <a:srgbClr val="7030A0"/>
                </a:solidFill>
                <a:latin typeface="Arial"/>
                <a:cs typeface="Arial"/>
              </a:rPr>
              <a:t>t</a:t>
            </a:r>
            <a:r>
              <a:rPr lang="en-US" altLang="ko-KR" sz="2000" spc="-5" dirty="0">
                <a:solidFill>
                  <a:srgbClr val="7030A0"/>
                </a:solidFill>
                <a:latin typeface="Arial"/>
                <a:cs typeface="Arial"/>
              </a:rPr>
              <a:t>ion</a:t>
            </a:r>
            <a:endParaRPr lang="ko-KR" altLang="en-US" sz="2000" b="1" dirty="0">
              <a:solidFill>
                <a:srgbClr val="7030A0"/>
              </a:solidFill>
              <a:latin typeface="나눔스퀘어" panose="020B0600000101010101" pitchFamily="50" charset="-127"/>
              <a:ea typeface="나눔스퀘어" panose="020B0600000101010101" pitchFamily="50" charset="-127"/>
            </a:endParaRPr>
          </a:p>
        </p:txBody>
      </p:sp>
      <p:sp>
        <p:nvSpPr>
          <p:cNvPr id="10" name="모서리가 둥근 사각형 설명선 9"/>
          <p:cNvSpPr/>
          <p:nvPr/>
        </p:nvSpPr>
        <p:spPr>
          <a:xfrm>
            <a:off x="10550822" y="4018878"/>
            <a:ext cx="1464569" cy="428782"/>
          </a:xfrm>
          <a:prstGeom prst="wedgeRoundRectCallout">
            <a:avLst>
              <a:gd name="adj1" fmla="val -34404"/>
              <a:gd name="adj2" fmla="val -13933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7030A0"/>
                </a:solidFill>
                <a:latin typeface="나눔스퀘어" panose="020B0600000101010101" pitchFamily="50" charset="-127"/>
                <a:ea typeface="나눔스퀘어" panose="020B0600000101010101" pitchFamily="50" charset="-127"/>
              </a:rPr>
              <a:t>chain</a:t>
            </a:r>
            <a:r>
              <a:rPr lang="ko-KR" altLang="en-US" sz="2000" b="1" dirty="0">
                <a:solidFill>
                  <a:srgbClr val="7030A0"/>
                </a:solidFill>
                <a:latin typeface="나눔스퀘어" panose="020B0600000101010101" pitchFamily="50" charset="-127"/>
                <a:ea typeface="나눔스퀘어" panose="020B0600000101010101" pitchFamily="50" charset="-127"/>
              </a:rPr>
              <a:t> </a:t>
            </a:r>
            <a:r>
              <a:rPr lang="en-US" altLang="ko-KR" sz="2000" b="1" dirty="0">
                <a:solidFill>
                  <a:srgbClr val="7030A0"/>
                </a:solidFill>
                <a:latin typeface="나눔스퀘어" panose="020B0600000101010101" pitchFamily="50" charset="-127"/>
                <a:ea typeface="나눔스퀘어" panose="020B0600000101010101" pitchFamily="50" charset="-127"/>
              </a:rPr>
              <a:t>rule</a:t>
            </a:r>
            <a:r>
              <a:rPr lang="ko-KR" altLang="en-US" sz="2000" b="1" dirty="0">
                <a:solidFill>
                  <a:srgbClr val="7030A0"/>
                </a:solidFill>
                <a:latin typeface="나눔스퀘어" panose="020B0600000101010101" pitchFamily="50" charset="-127"/>
                <a:ea typeface="나눔스퀘어" panose="020B0600000101010101" pitchFamily="50" charset="-127"/>
              </a:rPr>
              <a:t> </a:t>
            </a:r>
          </a:p>
        </p:txBody>
      </p:sp>
      <p:sp>
        <p:nvSpPr>
          <p:cNvPr id="11" name="모서리가 둥근 사각형 설명선 10"/>
          <p:cNvSpPr/>
          <p:nvPr/>
        </p:nvSpPr>
        <p:spPr>
          <a:xfrm>
            <a:off x="3895492" y="3804487"/>
            <a:ext cx="1464569" cy="428782"/>
          </a:xfrm>
          <a:prstGeom prst="wedgeRoundRectCallout">
            <a:avLst>
              <a:gd name="adj1" fmla="val -8516"/>
              <a:gd name="adj2" fmla="val 9992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7030A0"/>
                </a:solidFill>
                <a:latin typeface="나눔스퀘어" panose="020B0600000101010101" pitchFamily="50" charset="-127"/>
                <a:ea typeface="나눔스퀘어" panose="020B0600000101010101" pitchFamily="50" charset="-127"/>
              </a:rPr>
              <a:t>remove</a:t>
            </a:r>
            <a:r>
              <a:rPr lang="ko-KR" altLang="en-US" sz="2000" b="1" dirty="0">
                <a:solidFill>
                  <a:srgbClr val="7030A0"/>
                </a:solidFill>
                <a:latin typeface="나눔스퀘어" panose="020B0600000101010101" pitchFamily="50" charset="-127"/>
                <a:ea typeface="나눔스퀘어" panose="020B0600000101010101" pitchFamily="50" charset="-127"/>
              </a:rPr>
              <a:t> </a:t>
            </a:r>
          </a:p>
        </p:txBody>
      </p:sp>
      <p:pic>
        <p:nvPicPr>
          <p:cNvPr id="12" name="내용 개체 틀 4">
            <a:extLst>
              <a:ext uri="{FF2B5EF4-FFF2-40B4-BE49-F238E27FC236}">
                <a16:creationId xmlns:a16="http://schemas.microsoft.com/office/drawing/2014/main" id="{A776AFF9-6EAE-4ED3-8825-7A2E00BF9D0D}"/>
              </a:ext>
            </a:extLst>
          </p:cNvPr>
          <p:cNvPicPr>
            <a:picLocks noChangeAspect="1"/>
          </p:cNvPicPr>
          <p:nvPr/>
        </p:nvPicPr>
        <p:blipFill>
          <a:blip r:embed="rId7"/>
          <a:stretch>
            <a:fillRect/>
          </a:stretch>
        </p:blipFill>
        <p:spPr>
          <a:xfrm>
            <a:off x="3048000" y="4747281"/>
            <a:ext cx="9144000" cy="2097463"/>
          </a:xfrm>
          <a:prstGeom prst="rect">
            <a:avLst/>
          </a:prstGeom>
        </p:spPr>
      </p:pic>
      <p:sp>
        <p:nvSpPr>
          <p:cNvPr id="13" name="모서리가 둥근 사각형 설명선 12"/>
          <p:cNvSpPr/>
          <p:nvPr/>
        </p:nvSpPr>
        <p:spPr>
          <a:xfrm>
            <a:off x="7432996" y="6213475"/>
            <a:ext cx="965338" cy="428782"/>
          </a:xfrm>
          <a:prstGeom prst="wedgeRoundRectCallout">
            <a:avLst>
              <a:gd name="adj1" fmla="val -141"/>
              <a:gd name="adj2" fmla="val -118530"/>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a:solidFill>
                  <a:srgbClr val="7030A0"/>
                </a:solidFill>
                <a:latin typeface="나눔스퀘어" panose="020B0600000101010101" pitchFamily="50" charset="-127"/>
                <a:ea typeface="나눔스퀘어" panose="020B0600000101010101" pitchFamily="50" charset="-127"/>
              </a:rPr>
              <a:t>input</a:t>
            </a:r>
            <a:r>
              <a:rPr lang="en-US" altLang="ko-KR" sz="2000" b="1" baseline="-25000" dirty="0" err="1">
                <a:solidFill>
                  <a:srgbClr val="7030A0"/>
                </a:solidFill>
                <a:latin typeface="나눔스퀘어" panose="020B0600000101010101" pitchFamily="50" charset="-127"/>
                <a:ea typeface="나눔스퀘어" panose="020B0600000101010101" pitchFamily="50" charset="-127"/>
              </a:rPr>
              <a:t>k</a:t>
            </a:r>
            <a:endParaRPr lang="ko-KR" altLang="en-US" sz="2000" b="1" baseline="-25000" dirty="0">
              <a:solidFill>
                <a:srgbClr val="7030A0"/>
              </a:solidFill>
              <a:latin typeface="나눔스퀘어" panose="020B0600000101010101" pitchFamily="50" charset="-127"/>
              <a:ea typeface="나눔스퀘어" panose="020B0600000101010101" pitchFamily="50" charset="-127"/>
            </a:endParaRPr>
          </a:p>
        </p:txBody>
      </p:sp>
      <p:sp>
        <p:nvSpPr>
          <p:cNvPr id="14" name="모서리가 둥근 사각형 설명선 13"/>
          <p:cNvSpPr/>
          <p:nvPr/>
        </p:nvSpPr>
        <p:spPr>
          <a:xfrm>
            <a:off x="9911532" y="6172321"/>
            <a:ext cx="965338" cy="428782"/>
          </a:xfrm>
          <a:prstGeom prst="wedgeRoundRectCallout">
            <a:avLst>
              <a:gd name="adj1" fmla="val -141"/>
              <a:gd name="adj2" fmla="val -118530"/>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a:solidFill>
                  <a:srgbClr val="7030A0"/>
                </a:solidFill>
                <a:latin typeface="나눔스퀘어" panose="020B0600000101010101" pitchFamily="50" charset="-127"/>
                <a:ea typeface="나눔스퀘어" panose="020B0600000101010101" pitchFamily="50" charset="-127"/>
              </a:rPr>
              <a:t>input</a:t>
            </a:r>
            <a:r>
              <a:rPr lang="en-US" altLang="ko-KR" sz="2000" b="1" baseline="-25000" dirty="0" err="1">
                <a:solidFill>
                  <a:srgbClr val="7030A0"/>
                </a:solidFill>
                <a:latin typeface="나눔스퀘어" panose="020B0600000101010101" pitchFamily="50" charset="-127"/>
                <a:ea typeface="나눔스퀘어" panose="020B0600000101010101" pitchFamily="50" charset="-127"/>
              </a:rPr>
              <a:t>k</a:t>
            </a:r>
            <a:endParaRPr lang="ko-KR" altLang="en-US" sz="2000" b="1" baseline="-25000" dirty="0">
              <a:solidFill>
                <a:srgbClr val="7030A0"/>
              </a:solidFill>
              <a:latin typeface="나눔스퀘어" panose="020B0600000101010101" pitchFamily="50" charset="-127"/>
              <a:ea typeface="나눔스퀘어" panose="020B0600000101010101" pitchFamily="50" charset="-127"/>
            </a:endParaRPr>
          </a:p>
        </p:txBody>
      </p:sp>
      <p:sp>
        <p:nvSpPr>
          <p:cNvPr id="3" name="TextBox 2"/>
          <p:cNvSpPr txBox="1"/>
          <p:nvPr/>
        </p:nvSpPr>
        <p:spPr>
          <a:xfrm>
            <a:off x="1081427" y="5627112"/>
            <a:ext cx="2053767" cy="369332"/>
          </a:xfrm>
          <a:prstGeom prst="rect">
            <a:avLst/>
          </a:prstGeom>
          <a:noFill/>
        </p:spPr>
        <p:txBody>
          <a:bodyPr wrap="none" rtlCol="0">
            <a:spAutoFit/>
          </a:bodyPr>
          <a:lstStyle/>
          <a:p>
            <a:r>
              <a:rPr lang="en-US" altLang="ko-KR" dirty="0">
                <a:solidFill>
                  <a:srgbClr val="FF0000"/>
                </a:solidFill>
              </a:rPr>
              <a:t>Hidden </a:t>
            </a:r>
            <a:r>
              <a:rPr lang="en-US" altLang="ko-KR" dirty="0">
                <a:solidFill>
                  <a:srgbClr val="FF0000"/>
                </a:solidFill>
                <a:sym typeface="Wingdings 3" panose="05040102010807070707" pitchFamily="18" charset="2"/>
              </a:rPr>
              <a:t> </a:t>
            </a:r>
            <a:r>
              <a:rPr lang="en-US" altLang="ko-KR" dirty="0">
                <a:solidFill>
                  <a:srgbClr val="FF0000"/>
                </a:solidFill>
              </a:rPr>
              <a:t>Output</a:t>
            </a:r>
            <a:endParaRPr lang="ko-KR" altLang="en-US" dirty="0">
              <a:solidFill>
                <a:srgbClr val="FF0000"/>
              </a:solidFill>
            </a:endParaRPr>
          </a:p>
        </p:txBody>
      </p:sp>
      <p:sp>
        <p:nvSpPr>
          <p:cNvPr id="15" name="모서리가 둥근 사각형 설명선 14"/>
          <p:cNvSpPr/>
          <p:nvPr/>
        </p:nvSpPr>
        <p:spPr>
          <a:xfrm>
            <a:off x="11120700" y="6172321"/>
            <a:ext cx="1071300" cy="428782"/>
          </a:xfrm>
          <a:prstGeom prst="wedgeRoundRectCallout">
            <a:avLst>
              <a:gd name="adj1" fmla="val -17836"/>
              <a:gd name="adj2" fmla="val -121131"/>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a:solidFill>
                  <a:srgbClr val="7030A0"/>
                </a:solidFill>
                <a:latin typeface="나눔스퀘어" panose="020B0600000101010101" pitchFamily="50" charset="-127"/>
                <a:ea typeface="나눔스퀘어" panose="020B0600000101010101" pitchFamily="50" charset="-127"/>
              </a:rPr>
              <a:t>output</a:t>
            </a:r>
            <a:r>
              <a:rPr lang="en-US" altLang="ko-KR" sz="2000" b="1" baseline="-25000" dirty="0" err="1">
                <a:solidFill>
                  <a:srgbClr val="7030A0"/>
                </a:solidFill>
                <a:latin typeface="나눔스퀘어" panose="020B0600000101010101" pitchFamily="50" charset="-127"/>
                <a:ea typeface="나눔스퀘어" panose="020B0600000101010101" pitchFamily="50" charset="-127"/>
              </a:rPr>
              <a:t>j</a:t>
            </a:r>
            <a:endParaRPr lang="ko-KR" altLang="en-US" sz="2000" b="1" baseline="-25000" dirty="0">
              <a:solidFill>
                <a:srgbClr val="7030A0"/>
              </a:solidFill>
              <a:latin typeface="나눔스퀘어" panose="020B0600000101010101" pitchFamily="50" charset="-127"/>
              <a:ea typeface="나눔스퀘어" panose="020B0600000101010101" pitchFamily="50" charset="-127"/>
            </a:endParaRPr>
          </a:p>
        </p:txBody>
      </p:sp>
      <mc:AlternateContent xmlns:mc="http://schemas.openxmlformats.org/markup-compatibility/2006" xmlns:p14="http://schemas.microsoft.com/office/powerpoint/2010/main">
        <mc:Choice Requires="p14">
          <p:contentPart p14:bwMode="auto" r:id="rId8">
            <p14:nvContentPartPr>
              <p14:cNvPr id="20" name="잉크 19"/>
              <p14:cNvContentPartPr/>
              <p14:nvPr/>
            </p14:nvContentPartPr>
            <p14:xfrm>
              <a:off x="4494765" y="4616050"/>
              <a:ext cx="44640" cy="11880"/>
            </p14:xfrm>
          </p:contentPart>
        </mc:Choice>
        <mc:Fallback xmlns="">
          <p:pic>
            <p:nvPicPr>
              <p:cNvPr id="20" name="잉크 19"/>
              <p:cNvPicPr/>
              <p:nvPr/>
            </p:nvPicPr>
            <p:blipFill>
              <a:blip r:embed="rId9"/>
              <a:stretch>
                <a:fillRect/>
              </a:stretch>
            </p:blipFill>
            <p:spPr>
              <a:xfrm>
                <a:off x="4446885" y="4519930"/>
                <a:ext cx="140400" cy="203760"/>
              </a:xfrm>
              <a:prstGeom prst="rect">
                <a:avLst/>
              </a:prstGeom>
            </p:spPr>
          </p:pic>
        </mc:Fallback>
      </mc:AlternateContent>
      <p:sp>
        <p:nvSpPr>
          <p:cNvPr id="18" name="설명선 2 17"/>
          <p:cNvSpPr/>
          <p:nvPr/>
        </p:nvSpPr>
        <p:spPr>
          <a:xfrm>
            <a:off x="10152993" y="3010112"/>
            <a:ext cx="1641511" cy="673947"/>
          </a:xfrm>
          <a:prstGeom prst="borderCallout2">
            <a:avLst>
              <a:gd name="adj1" fmla="val 211886"/>
              <a:gd name="adj2" fmla="val 6717"/>
              <a:gd name="adj3" fmla="val 141956"/>
              <a:gd name="adj4" fmla="val -976"/>
              <a:gd name="adj5" fmla="val 99674"/>
              <a:gd name="adj6" fmla="val -295"/>
            </a:avLst>
          </a:prstGeom>
          <a:noFill/>
          <a:ln w="38100">
            <a:solidFill>
              <a:srgbClr val="FF0000"/>
            </a:solidFill>
            <a:prstDash val="sysDot"/>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70C0"/>
              </a:solidFill>
            </a:endParaRPr>
          </a:p>
        </p:txBody>
      </p:sp>
      <mc:AlternateContent xmlns:mc="http://schemas.openxmlformats.org/markup-compatibility/2006" xmlns:p14="http://schemas.microsoft.com/office/powerpoint/2010/main">
        <mc:Choice Requires="p14">
          <p:contentPart p14:bwMode="auto" r:id="rId10">
            <p14:nvContentPartPr>
              <p14:cNvPr id="19" name="잉크 18"/>
              <p14:cNvContentPartPr/>
              <p14:nvPr/>
            </p14:nvContentPartPr>
            <p14:xfrm>
              <a:off x="10232292" y="4650294"/>
              <a:ext cx="171720" cy="17640"/>
            </p14:xfrm>
          </p:contentPart>
        </mc:Choice>
        <mc:Fallback xmlns="">
          <p:pic>
            <p:nvPicPr>
              <p:cNvPr id="19" name="잉크 18"/>
              <p:cNvPicPr/>
              <p:nvPr/>
            </p:nvPicPr>
            <p:blipFill>
              <a:blip r:embed="rId11"/>
              <a:stretch>
                <a:fillRect/>
              </a:stretch>
            </p:blipFill>
            <p:spPr>
              <a:xfrm>
                <a:off x="10184052" y="4554534"/>
                <a:ext cx="268200" cy="209520"/>
              </a:xfrm>
              <a:prstGeom prst="rect">
                <a:avLst/>
              </a:prstGeom>
            </p:spPr>
          </p:pic>
        </mc:Fallback>
      </mc:AlternateContent>
      <p:pic>
        <p:nvPicPr>
          <p:cNvPr id="35" name="오디오 3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8257399"/>
      </p:ext>
    </p:extLst>
  </p:cSld>
  <p:clrMapOvr>
    <a:masterClrMapping/>
  </p:clrMapOvr>
  <mc:AlternateContent xmlns:mc="http://schemas.openxmlformats.org/markup-compatibility/2006" xmlns:p14="http://schemas.microsoft.com/office/powerpoint/2010/main">
    <mc:Choice Requires="p14">
      <p:transition spd="slow" p14:dur="2000" advTm="118211"/>
    </mc:Choice>
    <mc:Fallback xmlns="">
      <p:transition spd="slow" advTm="118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err="1"/>
              <a:t>시그모이드</a:t>
            </a:r>
            <a:r>
              <a:rPr lang="ko-KR" altLang="en-US" dirty="0"/>
              <a:t> 함수 미분</a:t>
            </a:r>
            <a:br>
              <a:rPr lang="en-US" altLang="ko-KR" dirty="0"/>
            </a:br>
            <a:r>
              <a:rPr lang="en-US" altLang="ko-KR" dirty="0">
                <a:solidFill>
                  <a:schemeClr val="bg1">
                    <a:lumMod val="50000"/>
                  </a:schemeClr>
                </a:solidFill>
              </a:rPr>
              <a:t>Derivative</a:t>
            </a:r>
            <a:r>
              <a:rPr lang="ko-KR" altLang="en-US" dirty="0">
                <a:solidFill>
                  <a:schemeClr val="bg1">
                    <a:lumMod val="50000"/>
                  </a:schemeClr>
                </a:solidFill>
              </a:rPr>
              <a:t> </a:t>
            </a:r>
            <a:r>
              <a:rPr lang="en-US" altLang="ko-KR" dirty="0">
                <a:solidFill>
                  <a:schemeClr val="bg1">
                    <a:lumMod val="50000"/>
                  </a:schemeClr>
                </a:solidFill>
              </a:rPr>
              <a:t>of the Sigmoid</a:t>
            </a:r>
            <a:r>
              <a:rPr lang="ko-KR" altLang="en-US" dirty="0">
                <a:solidFill>
                  <a:schemeClr val="bg1">
                    <a:lumMod val="50000"/>
                  </a:schemeClr>
                </a:solidFill>
              </a:rPr>
              <a:t> </a:t>
            </a:r>
            <a:r>
              <a:rPr lang="en-US" altLang="ko-KR" dirty="0">
                <a:solidFill>
                  <a:schemeClr val="bg1">
                    <a:lumMod val="50000"/>
                  </a:schemeClr>
                </a:solidFill>
              </a:rPr>
              <a:t>Function</a:t>
            </a:r>
            <a:endParaRPr lang="ko-KR" altLang="en-US" dirty="0">
              <a:solidFill>
                <a:schemeClr val="bg1">
                  <a:lumMod val="50000"/>
                </a:schemeClr>
              </a:solidFill>
            </a:endParaRP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41</a:t>
            </a:fld>
            <a:endParaRPr lang="ko-KR" altLang="en-US"/>
          </a:p>
        </p:txBody>
      </p:sp>
      <p:pic>
        <p:nvPicPr>
          <p:cNvPr id="5" name="그림 4"/>
          <p:cNvPicPr>
            <a:picLocks noChangeAspect="1"/>
          </p:cNvPicPr>
          <p:nvPr/>
        </p:nvPicPr>
        <p:blipFill>
          <a:blip r:embed="rId5"/>
          <a:stretch>
            <a:fillRect/>
          </a:stretch>
        </p:blipFill>
        <p:spPr>
          <a:xfrm>
            <a:off x="2209800" y="1833719"/>
            <a:ext cx="5440680" cy="2552700"/>
          </a:xfrm>
          <a:prstGeom prst="rect">
            <a:avLst/>
          </a:prstGeom>
          <a:ln>
            <a:solidFill>
              <a:srgbClr val="00B050"/>
            </a:solidFill>
          </a:ln>
        </p:spPr>
      </p:pic>
      <p:pic>
        <p:nvPicPr>
          <p:cNvPr id="6" name="그림 5"/>
          <p:cNvPicPr>
            <a:picLocks noChangeAspect="1"/>
          </p:cNvPicPr>
          <p:nvPr/>
        </p:nvPicPr>
        <p:blipFill>
          <a:blip r:embed="rId6"/>
          <a:stretch>
            <a:fillRect/>
          </a:stretch>
        </p:blipFill>
        <p:spPr>
          <a:xfrm>
            <a:off x="1431377" y="4476968"/>
            <a:ext cx="10401300" cy="1704975"/>
          </a:xfrm>
          <a:prstGeom prst="rect">
            <a:avLst/>
          </a:prstGeom>
          <a:ln>
            <a:solidFill>
              <a:srgbClr val="00B050"/>
            </a:solidFill>
          </a:ln>
        </p:spPr>
      </p:pic>
      <p:sp>
        <p:nvSpPr>
          <p:cNvPr id="16" name="설명선 2 15"/>
          <p:cNvSpPr/>
          <p:nvPr/>
        </p:nvSpPr>
        <p:spPr>
          <a:xfrm>
            <a:off x="6495398" y="4934138"/>
            <a:ext cx="1245472" cy="331543"/>
          </a:xfrm>
          <a:prstGeom prst="borderCallout2">
            <a:avLst>
              <a:gd name="adj1" fmla="val 65055"/>
              <a:gd name="adj2" fmla="val 259008"/>
              <a:gd name="adj3" fmla="val 92447"/>
              <a:gd name="adj4" fmla="val 141482"/>
              <a:gd name="adj5" fmla="val 51312"/>
              <a:gd name="adj6" fmla="val 100268"/>
            </a:avLst>
          </a:prstGeom>
          <a:noFill/>
          <a:ln w="38100">
            <a:solidFill>
              <a:srgbClr val="FF0000"/>
            </a:solidFill>
            <a:prstDash val="sysDot"/>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ko-KR" altLang="en-US">
              <a:solidFill>
                <a:srgbClr val="0070C0"/>
              </a:solidFill>
            </a:endParaRPr>
          </a:p>
        </p:txBody>
      </p:sp>
      <mc:AlternateContent xmlns:mc="http://schemas.openxmlformats.org/markup-compatibility/2006" xmlns:a14="http://schemas.microsoft.com/office/drawing/2010/main">
        <mc:Choice Requires="a14">
          <p:sp>
            <p:nvSpPr>
              <p:cNvPr id="17" name="TextBox 16"/>
              <p:cNvSpPr txBox="1"/>
              <p:nvPr/>
            </p:nvSpPr>
            <p:spPr>
              <a:xfrm>
                <a:off x="9409727" y="4580654"/>
                <a:ext cx="819989" cy="723211"/>
              </a:xfrm>
              <a:prstGeom prst="rect">
                <a:avLst/>
              </a:prstGeom>
              <a:noFill/>
              <a:ln w="38100">
                <a:solidFill>
                  <a:srgbClr val="FF0000"/>
                </a:solidFill>
              </a:ln>
            </p:spPr>
            <p:txBody>
              <a:bodyPr wrap="square" rtlCol="0" anchor="t">
                <a:spAutoFit/>
              </a:bodyPr>
              <a:lstStyle/>
              <a:p>
                <a:pPr algn="dist"/>
                <a14:m>
                  <m:oMathPara xmlns:m="http://schemas.openxmlformats.org/officeDocument/2006/math">
                    <m:oMathParaPr>
                      <m:jc m:val="centerGroup"/>
                    </m:oMathParaPr>
                    <m:oMath xmlns:m="http://schemas.openxmlformats.org/officeDocument/2006/math">
                      <m:f>
                        <m:fPr>
                          <m:ctrlPr>
                            <a:rPr lang="en-US" altLang="ko-KR" sz="2000" b="1" i="1" dirty="0" smtClean="0">
                              <a:latin typeface="Cambria Math" panose="02040503050406030204" pitchFamily="18" charset="0"/>
                              <a:ea typeface="나눔스퀘어" panose="020B0600000101010101" pitchFamily="50" charset="-127"/>
                              <a:cs typeface="Times New Roman" panose="02020603050405020304" pitchFamily="18" charset="0"/>
                            </a:rPr>
                          </m:ctrlPr>
                        </m:fPr>
                        <m:num>
                          <m:r>
                            <a:rPr lang="en-US" altLang="ko-KR" sz="2000" b="1" i="1" dirty="0" smtClean="0">
                              <a:latin typeface="Cambria Math" panose="02040503050406030204" pitchFamily="18" charset="0"/>
                              <a:ea typeface="나눔스퀘어" panose="020B0600000101010101" pitchFamily="50" charset="-127"/>
                              <a:cs typeface="Times New Roman" panose="02020603050405020304" pitchFamily="18" charset="0"/>
                            </a:rPr>
                            <m:t>𝟏</m:t>
                          </m:r>
                        </m:num>
                        <m:den>
                          <m:r>
                            <a:rPr lang="en-US" altLang="ko-KR" sz="2000" b="1" i="1" dirty="0" smtClean="0">
                              <a:latin typeface="Cambria Math" panose="02040503050406030204" pitchFamily="18" charset="0"/>
                              <a:ea typeface="나눔스퀘어" panose="020B0600000101010101" pitchFamily="50" charset="-127"/>
                              <a:cs typeface="Times New Roman" panose="02020603050405020304" pitchFamily="18" charset="0"/>
                            </a:rPr>
                            <m:t>𝒚</m:t>
                          </m:r>
                        </m:den>
                      </m:f>
                    </m:oMath>
                  </m:oMathPara>
                </a14:m>
                <a:endParaRPr lang="ko-KR" altLang="en-US" sz="2000" b="1" dirty="0">
                  <a:latin typeface="Times New Roman" panose="02020603050405020304" pitchFamily="18" charset="0"/>
                  <a:ea typeface="나눔스퀘어" panose="020B0600000101010101" pitchFamily="50" charset="-127"/>
                  <a:cs typeface="Times New Roman" panose="02020603050405020304" pitchFamily="18"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9409727" y="4580654"/>
                <a:ext cx="819989" cy="723211"/>
              </a:xfrm>
              <a:prstGeom prst="rect">
                <a:avLst/>
              </a:prstGeom>
              <a:blipFill>
                <a:blip r:embed="rId7"/>
                <a:stretch>
                  <a:fillRect/>
                </a:stretch>
              </a:blipFill>
              <a:ln w="38100">
                <a:solidFill>
                  <a:srgbClr val="FF0000"/>
                </a:solidFill>
              </a:ln>
            </p:spPr>
            <p:txBody>
              <a:bodyPr/>
              <a:lstStyle/>
              <a:p>
                <a:r>
                  <a:rPr lang="ko-KR" altLang="en-US">
                    <a:noFill/>
                  </a:rPr>
                  <a:t> </a:t>
                </a:r>
              </a:p>
            </p:txBody>
          </p:sp>
        </mc:Fallback>
      </mc:AlternateContent>
      <p:pic>
        <p:nvPicPr>
          <p:cNvPr id="3" name="그림 2"/>
          <p:cNvPicPr>
            <a:picLocks noChangeAspect="1"/>
          </p:cNvPicPr>
          <p:nvPr/>
        </p:nvPicPr>
        <p:blipFill>
          <a:blip r:embed="rId8"/>
          <a:stretch>
            <a:fillRect/>
          </a:stretch>
        </p:blipFill>
        <p:spPr>
          <a:xfrm>
            <a:off x="10591800" y="162797"/>
            <a:ext cx="1600200" cy="4219575"/>
          </a:xfrm>
          <a:prstGeom prst="rect">
            <a:avLst/>
          </a:prstGeom>
          <a:ln>
            <a:solidFill>
              <a:srgbClr val="FF0000"/>
            </a:solidFill>
            <a:prstDash val="sysDot"/>
          </a:ln>
        </p:spPr>
      </p:pic>
      <p:pic>
        <p:nvPicPr>
          <p:cNvPr id="7" name="그림 6"/>
          <p:cNvPicPr>
            <a:picLocks noChangeAspect="1"/>
          </p:cNvPicPr>
          <p:nvPr/>
        </p:nvPicPr>
        <p:blipFill>
          <a:blip r:embed="rId9"/>
          <a:stretch>
            <a:fillRect/>
          </a:stretch>
        </p:blipFill>
        <p:spPr>
          <a:xfrm>
            <a:off x="9409727" y="1839578"/>
            <a:ext cx="1124712" cy="2532888"/>
          </a:xfrm>
          <a:prstGeom prst="rect">
            <a:avLst/>
          </a:prstGeom>
          <a:ln>
            <a:solidFill>
              <a:srgbClr val="FF0000"/>
            </a:solidFill>
            <a:prstDash val="sysDot"/>
          </a:ln>
        </p:spPr>
      </p:pic>
      <p:pic>
        <p:nvPicPr>
          <p:cNvPr id="8" name="오디오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05911532"/>
      </p:ext>
    </p:extLst>
  </p:cSld>
  <p:clrMapOvr>
    <a:masterClrMapping/>
  </p:clrMapOvr>
  <mc:AlternateContent xmlns:mc="http://schemas.openxmlformats.org/markup-compatibility/2006" xmlns:p14="http://schemas.microsoft.com/office/powerpoint/2010/main">
    <mc:Choice Requires="p14">
      <p:transition spd="slow" p14:dur="2000" advTm="10863"/>
    </mc:Choice>
    <mc:Fallback xmlns="">
      <p:transition spd="slow" advTm="10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379C9DF4-D0BF-46D6-90A3-78B150B8ABB5}"/>
                  </a:ext>
                </a:extLst>
              </p:cNvPr>
              <p:cNvSpPr>
                <a:spLocks noGrp="1"/>
              </p:cNvSpPr>
              <p:nvPr>
                <p:ph idx="1"/>
              </p:nvPr>
            </p:nvSpPr>
            <p:spPr>
              <a:xfrm>
                <a:off x="1261241" y="1765736"/>
                <a:ext cx="5722883" cy="4462253"/>
              </a:xfrm>
            </p:spPr>
            <p:txBody>
              <a:bodyPr>
                <a:noAutofit/>
              </a:bodyPr>
              <a:lstStyle/>
              <a:p>
                <a:pPr>
                  <a:lnSpc>
                    <a:spcPct val="100000"/>
                  </a:lnSpc>
                  <a:spcBef>
                    <a:spcPts val="0"/>
                  </a:spcBef>
                </a:pPr>
                <a:r>
                  <a:rPr lang="en-US" altLang="ko-KR" sz="1600" dirty="0">
                    <a:latin typeface="나눔스퀘어" panose="020B0600000101010101" pitchFamily="50" charset="-127"/>
                  </a:rPr>
                  <a:t>The first part which was the (target actual) error now becomes the recombined </a:t>
                </a:r>
                <a:r>
                  <a:rPr lang="en-US" altLang="ko-KR" sz="1600" dirty="0" err="1">
                    <a:latin typeface="나눔스퀘어" panose="020B0600000101010101" pitchFamily="50" charset="-127"/>
                  </a:rPr>
                  <a:t>backpropagated</a:t>
                </a:r>
                <a:r>
                  <a:rPr lang="en-US" altLang="ko-KR" sz="1600" dirty="0">
                    <a:latin typeface="나눔스퀘어" panose="020B0600000101010101" pitchFamily="50" charset="-127"/>
                  </a:rPr>
                  <a:t> error out of the hidden nodes, just as we saw above. Let’s call that </a:t>
                </a:r>
                <a14:m>
                  <m:oMath xmlns:m="http://schemas.openxmlformats.org/officeDocument/2006/math">
                    <m:sSub>
                      <m:sSubPr>
                        <m:ctrlPr>
                          <a:rPr lang="en-US" altLang="ko-KR" sz="1600" i="1" smtClean="0">
                            <a:solidFill>
                              <a:srgbClr val="FF0000"/>
                            </a:solidFill>
                            <a:latin typeface="Cambria Math" panose="02040503050406030204" pitchFamily="18" charset="0"/>
                          </a:rPr>
                        </m:ctrlPr>
                      </m:sSubPr>
                      <m:e>
                        <m:r>
                          <a:rPr lang="en-US" altLang="ko-KR" sz="1600" i="1">
                            <a:solidFill>
                              <a:srgbClr val="FF0000"/>
                            </a:solidFill>
                            <a:latin typeface="Cambria Math" panose="02040503050406030204" pitchFamily="18" charset="0"/>
                          </a:rPr>
                          <m:t>𝑒</m:t>
                        </m:r>
                      </m:e>
                      <m:sub>
                        <m:r>
                          <a:rPr lang="en-US" altLang="ko-KR" sz="1600" i="1">
                            <a:solidFill>
                              <a:srgbClr val="FF0000"/>
                            </a:solidFill>
                            <a:latin typeface="Cambria Math" panose="02040503050406030204" pitchFamily="18" charset="0"/>
                          </a:rPr>
                          <m:t>𝑗</m:t>
                        </m:r>
                      </m:sub>
                    </m:sSub>
                  </m:oMath>
                </a14:m>
                <a:r>
                  <a:rPr lang="en-US" altLang="ko-KR" sz="1600" dirty="0">
                    <a:latin typeface="나눔스퀘어" panose="020B0600000101010101" pitchFamily="50" charset="-127"/>
                  </a:rPr>
                  <a:t>.</a:t>
                </a:r>
              </a:p>
              <a:p>
                <a:pPr>
                  <a:lnSpc>
                    <a:spcPct val="100000"/>
                  </a:lnSpc>
                  <a:spcBef>
                    <a:spcPts val="0"/>
                  </a:spcBef>
                </a:pPr>
                <a:r>
                  <a:rPr lang="ko-KR" altLang="en-US" sz="1600" dirty="0">
                    <a:solidFill>
                      <a:schemeClr val="tx1">
                        <a:lumMod val="50000"/>
                        <a:lumOff val="50000"/>
                      </a:schemeClr>
                    </a:solidFill>
                    <a:latin typeface="나눔스퀘어" panose="020B0600000101010101" pitchFamily="50" charset="-127"/>
                  </a:rPr>
                  <a:t>첫 번째 부분의 오차인 </a:t>
                </a:r>
                <a:r>
                  <a:rPr lang="en-US" altLang="ko-KR" sz="1600" dirty="0">
                    <a:solidFill>
                      <a:schemeClr val="tx1">
                        <a:lumMod val="50000"/>
                        <a:lumOff val="50000"/>
                      </a:schemeClr>
                    </a:solidFill>
                    <a:latin typeface="나눔스퀘어" panose="020B0600000101010101" pitchFamily="50" charset="-127"/>
                  </a:rPr>
                  <a:t>(</a:t>
                </a:r>
                <a:r>
                  <a:rPr lang="ko-KR" altLang="en-US" sz="1600" dirty="0">
                    <a:solidFill>
                      <a:schemeClr val="tx1">
                        <a:lumMod val="50000"/>
                        <a:lumOff val="50000"/>
                      </a:schemeClr>
                    </a:solidFill>
                    <a:latin typeface="나눔스퀘어" panose="020B0600000101010101" pitchFamily="50" charset="-127"/>
                  </a:rPr>
                  <a:t>목표 값 </a:t>
                </a:r>
                <a:r>
                  <a:rPr lang="en-US" altLang="ko-KR" sz="1600" dirty="0">
                    <a:solidFill>
                      <a:schemeClr val="tx1">
                        <a:lumMod val="50000"/>
                        <a:lumOff val="50000"/>
                      </a:schemeClr>
                    </a:solidFill>
                    <a:latin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rPr>
                  <a:t>실제 값</a:t>
                </a:r>
                <a:r>
                  <a:rPr lang="en-US" altLang="ko-KR" sz="1600" dirty="0">
                    <a:solidFill>
                      <a:schemeClr val="tx1">
                        <a:lumMod val="50000"/>
                        <a:lumOff val="50000"/>
                      </a:schemeClr>
                    </a:solidFill>
                    <a:latin typeface="나눔스퀘어" panose="020B0600000101010101" pitchFamily="50" charset="-127"/>
                  </a:rPr>
                  <a:t>)</a:t>
                </a:r>
                <a:r>
                  <a:rPr lang="ko-KR" altLang="en-US" sz="1600" dirty="0">
                    <a:solidFill>
                      <a:schemeClr val="tx1">
                        <a:lumMod val="50000"/>
                        <a:lumOff val="50000"/>
                      </a:schemeClr>
                    </a:solidFill>
                    <a:latin typeface="나눔스퀘어" panose="020B0600000101010101" pitchFamily="50" charset="-127"/>
                  </a:rPr>
                  <a:t>이 은닉 계층에서 </a:t>
                </a:r>
                <a:r>
                  <a:rPr lang="ko-KR" altLang="en-US" sz="1600" dirty="0" err="1">
                    <a:solidFill>
                      <a:schemeClr val="tx1">
                        <a:lumMod val="50000"/>
                        <a:lumOff val="50000"/>
                      </a:schemeClr>
                    </a:solidFill>
                    <a:latin typeface="나눔스퀘어" panose="020B0600000101010101" pitchFamily="50" charset="-127"/>
                  </a:rPr>
                  <a:t>재조합된</a:t>
                </a:r>
                <a:r>
                  <a:rPr lang="ko-KR" altLang="en-US" sz="1600" dirty="0">
                    <a:solidFill>
                      <a:schemeClr val="tx1">
                        <a:lumMod val="50000"/>
                        <a:lumOff val="50000"/>
                      </a:schemeClr>
                    </a:solidFill>
                    <a:latin typeface="나눔스퀘어" panose="020B0600000101010101" pitchFamily="50" charset="-127"/>
                  </a:rPr>
                  <a:t> 역전파의 오류가 됩니다</a:t>
                </a:r>
                <a:r>
                  <a:rPr lang="en-US" altLang="ko-KR" sz="1600" dirty="0">
                    <a:solidFill>
                      <a:schemeClr val="tx1">
                        <a:lumMod val="50000"/>
                        <a:lumOff val="50000"/>
                      </a:schemeClr>
                    </a:solidFill>
                    <a:latin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rPr>
                  <a:t>이 값을 </a:t>
                </a:r>
                <a14:m>
                  <m:oMath xmlns:m="http://schemas.openxmlformats.org/officeDocument/2006/math">
                    <m:sSub>
                      <m:sSubPr>
                        <m:ctrlPr>
                          <a:rPr lang="en-US" altLang="ko-KR" sz="1600" i="1" smtClean="0">
                            <a:solidFill>
                              <a:srgbClr val="FF0000"/>
                            </a:solidFill>
                            <a:latin typeface="Cambria Math" panose="02040503050406030204" pitchFamily="18" charset="0"/>
                          </a:rPr>
                        </m:ctrlPr>
                      </m:sSubPr>
                      <m:e>
                        <m:r>
                          <a:rPr lang="en-US" altLang="ko-KR" sz="1600" b="0" i="1" smtClean="0">
                            <a:solidFill>
                              <a:srgbClr val="FF0000"/>
                            </a:solidFill>
                            <a:latin typeface="Cambria Math" panose="02040503050406030204" pitchFamily="18" charset="0"/>
                          </a:rPr>
                          <m:t>𝑒</m:t>
                        </m:r>
                      </m:e>
                      <m:sub>
                        <m:r>
                          <a:rPr lang="en-US" altLang="ko-KR" sz="1600" b="0" i="1" smtClean="0">
                            <a:solidFill>
                              <a:srgbClr val="FF0000"/>
                            </a:solidFill>
                            <a:latin typeface="Cambria Math" panose="02040503050406030204" pitchFamily="18" charset="0"/>
                          </a:rPr>
                          <m:t>𝑗</m:t>
                        </m:r>
                      </m:sub>
                    </m:sSub>
                  </m:oMath>
                </a14:m>
                <a:r>
                  <a:rPr lang="ko-KR" altLang="en-US" sz="1600" dirty="0">
                    <a:solidFill>
                      <a:schemeClr val="tx1">
                        <a:lumMod val="50000"/>
                        <a:lumOff val="50000"/>
                      </a:schemeClr>
                    </a:solidFill>
                    <a:latin typeface="나눔스퀘어" panose="020B0600000101010101" pitchFamily="50" charset="-127"/>
                  </a:rPr>
                  <a:t>라고 부르겠습니다</a:t>
                </a:r>
                <a:r>
                  <a:rPr lang="en-US" altLang="ko-KR" sz="1600" dirty="0">
                    <a:solidFill>
                      <a:schemeClr val="tx1">
                        <a:lumMod val="50000"/>
                        <a:lumOff val="50000"/>
                      </a:schemeClr>
                    </a:solidFill>
                    <a:latin typeface="나눔스퀘어" panose="020B0600000101010101" pitchFamily="50" charset="-127"/>
                  </a:rPr>
                  <a:t>.</a:t>
                </a:r>
              </a:p>
              <a:p>
                <a:pPr>
                  <a:lnSpc>
                    <a:spcPct val="100000"/>
                  </a:lnSpc>
                  <a:spcBef>
                    <a:spcPts val="0"/>
                  </a:spcBef>
                </a:pPr>
                <a:endParaRPr lang="en-US" altLang="ko-KR" sz="1600" dirty="0">
                  <a:solidFill>
                    <a:schemeClr val="tx1">
                      <a:lumMod val="50000"/>
                      <a:lumOff val="50000"/>
                    </a:schemeClr>
                  </a:solidFill>
                  <a:latin typeface="나눔스퀘어" panose="020B0600000101010101" pitchFamily="50" charset="-127"/>
                </a:endParaRPr>
              </a:p>
              <a:p>
                <a:pPr>
                  <a:lnSpc>
                    <a:spcPct val="100000"/>
                  </a:lnSpc>
                  <a:spcBef>
                    <a:spcPts val="0"/>
                  </a:spcBef>
                </a:pPr>
                <a:r>
                  <a:rPr lang="en-US" altLang="ko-KR" sz="1600" dirty="0">
                    <a:latin typeface="나눔스퀘어" panose="020B0600000101010101" pitchFamily="50" charset="-127"/>
                  </a:rPr>
                  <a:t>The sigmoid parts can stay the same, but the sum expressions inside refer to the preceding layers, so the sum is over all the inputs moderated by the weights into a hidden node </a:t>
                </a:r>
                <a:r>
                  <a:rPr lang="en-US" altLang="ko-KR" sz="1600" b="1" dirty="0">
                    <a:latin typeface="나눔스퀘어" panose="020B0600000101010101" pitchFamily="50" charset="-127"/>
                  </a:rPr>
                  <a:t>j </a:t>
                </a:r>
                <a:r>
                  <a:rPr lang="en-US" altLang="ko-KR" sz="1600" dirty="0">
                    <a:latin typeface="나눔스퀘어" panose="020B0600000101010101" pitchFamily="50" charset="-127"/>
                  </a:rPr>
                  <a:t>. We could call this </a:t>
                </a:r>
                <a14:m>
                  <m:oMath xmlns:m="http://schemas.openxmlformats.org/officeDocument/2006/math">
                    <m:sSub>
                      <m:sSubPr>
                        <m:ctrlPr>
                          <a:rPr lang="en-US" altLang="ko-KR" sz="1600" i="1" smtClean="0">
                            <a:solidFill>
                              <a:srgbClr val="FF0000"/>
                            </a:solidFill>
                            <a:latin typeface="Cambria Math" panose="02040503050406030204" pitchFamily="18" charset="0"/>
                          </a:rPr>
                        </m:ctrlPr>
                      </m:sSubPr>
                      <m:e>
                        <m:r>
                          <a:rPr lang="en-US" altLang="ko-KR" sz="1600" i="1">
                            <a:solidFill>
                              <a:srgbClr val="FF0000"/>
                            </a:solidFill>
                            <a:latin typeface="Cambria Math" panose="02040503050406030204" pitchFamily="18" charset="0"/>
                          </a:rPr>
                          <m:t>𝑖</m:t>
                        </m:r>
                      </m:e>
                      <m:sub>
                        <m:r>
                          <a:rPr lang="en-US" altLang="ko-KR" sz="1600" i="1">
                            <a:solidFill>
                              <a:srgbClr val="FF0000"/>
                            </a:solidFill>
                            <a:latin typeface="Cambria Math" panose="02040503050406030204" pitchFamily="18" charset="0"/>
                          </a:rPr>
                          <m:t>𝑗</m:t>
                        </m:r>
                      </m:sub>
                    </m:sSub>
                  </m:oMath>
                </a14:m>
                <a:r>
                  <a:rPr lang="en-US" altLang="ko-KR" sz="1600" b="1" dirty="0">
                    <a:latin typeface="나눔스퀘어" panose="020B0600000101010101" pitchFamily="50" charset="-127"/>
                  </a:rPr>
                  <a:t> </a:t>
                </a:r>
                <a:r>
                  <a:rPr lang="en-US" altLang="ko-KR" sz="1600" dirty="0">
                    <a:latin typeface="나눔스퀘어" panose="020B0600000101010101" pitchFamily="50" charset="-127"/>
                  </a:rPr>
                  <a:t>.</a:t>
                </a:r>
              </a:p>
              <a:p>
                <a:pPr>
                  <a:lnSpc>
                    <a:spcPct val="100000"/>
                  </a:lnSpc>
                  <a:spcBef>
                    <a:spcPts val="0"/>
                  </a:spcBef>
                </a:pPr>
                <a:r>
                  <a:rPr lang="ko-KR" altLang="en-US" sz="1600" dirty="0">
                    <a:solidFill>
                      <a:schemeClr val="tx1">
                        <a:lumMod val="50000"/>
                        <a:lumOff val="50000"/>
                      </a:schemeClr>
                    </a:solidFill>
                    <a:latin typeface="나눔스퀘어" panose="020B0600000101010101" pitchFamily="50" charset="-127"/>
                  </a:rPr>
                  <a:t>이전</a:t>
                </a:r>
                <a:r>
                  <a:rPr lang="en-US" altLang="ko-KR" sz="1600" dirty="0">
                    <a:solidFill>
                      <a:schemeClr val="tx1">
                        <a:lumMod val="50000"/>
                        <a:lumOff val="50000"/>
                      </a:schemeClr>
                    </a:solidFill>
                    <a:latin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rPr>
                  <a:t>계층의 </a:t>
                </a:r>
                <a:r>
                  <a:rPr lang="ko-KR" altLang="en-US" sz="1600" dirty="0" err="1">
                    <a:solidFill>
                      <a:schemeClr val="tx1">
                        <a:lumMod val="50000"/>
                        <a:lumOff val="50000"/>
                      </a:schemeClr>
                    </a:solidFill>
                    <a:latin typeface="나눔스퀘어" panose="020B0600000101010101" pitchFamily="50" charset="-127"/>
                  </a:rPr>
                  <a:t>시그모이드</a:t>
                </a:r>
                <a:r>
                  <a:rPr lang="ko-KR" altLang="en-US" sz="1600" dirty="0">
                    <a:solidFill>
                      <a:schemeClr val="tx1">
                        <a:lumMod val="50000"/>
                        <a:lumOff val="50000"/>
                      </a:schemeClr>
                    </a:solidFill>
                    <a:latin typeface="나눔스퀘어" panose="020B0600000101010101" pitchFamily="50" charset="-127"/>
                  </a:rPr>
                  <a:t> 부분은 동일하지만</a:t>
                </a:r>
                <a:r>
                  <a:rPr lang="en-US" altLang="ko-KR" sz="1600" dirty="0">
                    <a:solidFill>
                      <a:schemeClr val="tx1">
                        <a:lumMod val="50000"/>
                        <a:lumOff val="50000"/>
                      </a:schemeClr>
                    </a:solidFill>
                    <a:latin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rPr>
                  <a:t>합 부분이 은닉 계층의 노드 </a:t>
                </a:r>
                <a:r>
                  <a:rPr lang="en-US" altLang="ko-KR" sz="1600" dirty="0">
                    <a:solidFill>
                      <a:srgbClr val="FF0000"/>
                    </a:solidFill>
                    <a:latin typeface="나눔스퀘어" panose="020B0600000101010101" pitchFamily="50" charset="-127"/>
                  </a:rPr>
                  <a:t>j</a:t>
                </a:r>
                <a:r>
                  <a:rPr lang="ko-KR" altLang="en-US" sz="1600" dirty="0">
                    <a:solidFill>
                      <a:schemeClr val="tx1">
                        <a:lumMod val="50000"/>
                        <a:lumOff val="50000"/>
                      </a:schemeClr>
                    </a:solidFill>
                    <a:latin typeface="나눔스퀘어" panose="020B0600000101010101" pitchFamily="50" charset="-127"/>
                  </a:rPr>
                  <a:t>로 들어오는 입력 값에 가중치를 적용한 결과가 됩니다</a:t>
                </a:r>
                <a:r>
                  <a:rPr lang="en-US" altLang="ko-KR" sz="1600" dirty="0">
                    <a:solidFill>
                      <a:schemeClr val="tx1">
                        <a:lumMod val="50000"/>
                        <a:lumOff val="50000"/>
                      </a:schemeClr>
                    </a:solidFill>
                    <a:latin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rPr>
                  <a:t>이를 </a:t>
                </a:r>
                <a14:m>
                  <m:oMath xmlns:m="http://schemas.openxmlformats.org/officeDocument/2006/math">
                    <m:sSub>
                      <m:sSubPr>
                        <m:ctrlPr>
                          <a:rPr lang="en-US" altLang="ko-KR" sz="1600" i="1" smtClean="0">
                            <a:solidFill>
                              <a:srgbClr val="FF0000"/>
                            </a:solidFill>
                            <a:latin typeface="Cambria Math" panose="02040503050406030204" pitchFamily="18" charset="0"/>
                          </a:rPr>
                        </m:ctrlPr>
                      </m:sSubPr>
                      <m:e>
                        <m:r>
                          <a:rPr lang="en-US" altLang="ko-KR" sz="1600" b="0" i="1" smtClean="0">
                            <a:solidFill>
                              <a:srgbClr val="FF0000"/>
                            </a:solidFill>
                            <a:latin typeface="Cambria Math" panose="02040503050406030204" pitchFamily="18" charset="0"/>
                          </a:rPr>
                          <m:t>𝑖</m:t>
                        </m:r>
                      </m:e>
                      <m:sub>
                        <m:r>
                          <a:rPr lang="en-US" altLang="ko-KR" sz="1600" i="1">
                            <a:solidFill>
                              <a:srgbClr val="FF0000"/>
                            </a:solidFill>
                            <a:latin typeface="Cambria Math" panose="02040503050406030204" pitchFamily="18" charset="0"/>
                          </a:rPr>
                          <m:t>𝑗</m:t>
                        </m:r>
                      </m:sub>
                    </m:sSub>
                  </m:oMath>
                </a14:m>
                <a:r>
                  <a:rPr lang="ko-KR" altLang="en-US" sz="1600" dirty="0">
                    <a:solidFill>
                      <a:schemeClr val="tx1">
                        <a:lumMod val="50000"/>
                        <a:lumOff val="50000"/>
                      </a:schemeClr>
                    </a:solidFill>
                    <a:latin typeface="나눔스퀘어" panose="020B0600000101010101" pitchFamily="50" charset="-127"/>
                  </a:rPr>
                  <a:t>라고 표기하겠습니다</a:t>
                </a:r>
                <a:r>
                  <a:rPr lang="en-US" altLang="ko-KR" sz="1600" dirty="0">
                    <a:solidFill>
                      <a:schemeClr val="tx1">
                        <a:lumMod val="50000"/>
                        <a:lumOff val="50000"/>
                      </a:schemeClr>
                    </a:solidFill>
                    <a:latin typeface="나눔스퀘어" panose="020B0600000101010101" pitchFamily="50" charset="-127"/>
                  </a:rPr>
                  <a:t>.</a:t>
                </a:r>
              </a:p>
              <a:p>
                <a:pPr>
                  <a:lnSpc>
                    <a:spcPct val="100000"/>
                  </a:lnSpc>
                  <a:spcBef>
                    <a:spcPts val="0"/>
                  </a:spcBef>
                </a:pPr>
                <a:endParaRPr lang="en-US" altLang="ko-KR" sz="1600" dirty="0">
                  <a:solidFill>
                    <a:schemeClr val="tx1">
                      <a:lumMod val="50000"/>
                      <a:lumOff val="50000"/>
                    </a:schemeClr>
                  </a:solidFill>
                  <a:latin typeface="나눔스퀘어" panose="020B0600000101010101" pitchFamily="50" charset="-127"/>
                </a:endParaRPr>
              </a:p>
              <a:p>
                <a:pPr>
                  <a:lnSpc>
                    <a:spcPct val="100000"/>
                  </a:lnSpc>
                  <a:spcBef>
                    <a:spcPts val="0"/>
                  </a:spcBef>
                </a:pPr>
                <a:r>
                  <a:rPr lang="en-US" altLang="ko-KR" sz="1600" dirty="0">
                    <a:latin typeface="나눔스퀘어" panose="020B0600000101010101" pitchFamily="50" charset="-127"/>
                  </a:rPr>
                  <a:t>The last part is now the output of the first layer of nodes </a:t>
                </a:r>
                <a:r>
                  <a:rPr lang="en-US" altLang="ko-KR" sz="1600" b="1" i="1" dirty="0">
                    <a:solidFill>
                      <a:srgbClr val="FF0000"/>
                    </a:solidFill>
                    <a:latin typeface="나눔스퀘어" panose="020B0600000101010101" pitchFamily="50" charset="-127"/>
                  </a:rPr>
                  <a:t>o</a:t>
                </a:r>
                <a:r>
                  <a:rPr lang="en-US" altLang="ko-KR" sz="1600" b="1" i="1" baseline="-25000" dirty="0">
                    <a:solidFill>
                      <a:srgbClr val="FF0000"/>
                    </a:solidFill>
                    <a:latin typeface="나눔스퀘어" panose="020B0600000101010101" pitchFamily="50" charset="-127"/>
                  </a:rPr>
                  <a:t>i</a:t>
                </a:r>
                <a:r>
                  <a:rPr lang="en-US" altLang="ko-KR" sz="1600" b="1" dirty="0">
                    <a:latin typeface="나눔스퀘어" panose="020B0600000101010101" pitchFamily="50" charset="-127"/>
                  </a:rPr>
                  <a:t> </a:t>
                </a:r>
                <a:r>
                  <a:rPr lang="en-US" altLang="ko-KR" sz="1600" dirty="0">
                    <a:latin typeface="나눔스퀘어" panose="020B0600000101010101" pitchFamily="50" charset="-127"/>
                  </a:rPr>
                  <a:t>, which happen to be the input signals.</a:t>
                </a:r>
              </a:p>
              <a:p>
                <a:pPr>
                  <a:lnSpc>
                    <a:spcPct val="100000"/>
                  </a:lnSpc>
                  <a:spcBef>
                    <a:spcPts val="0"/>
                  </a:spcBef>
                </a:pPr>
                <a:r>
                  <a:rPr lang="ko-KR" altLang="en-US" sz="1600" dirty="0">
                    <a:solidFill>
                      <a:schemeClr val="tx1">
                        <a:lumMod val="50000"/>
                        <a:lumOff val="50000"/>
                      </a:schemeClr>
                    </a:solidFill>
                    <a:latin typeface="나눔스퀘어" panose="020B0600000101010101" pitchFamily="50" charset="-127"/>
                  </a:rPr>
                  <a:t>마지막 부분은 첫 번째 계층 노드의 </a:t>
                </a:r>
                <a14:m>
                  <m:oMath xmlns:m="http://schemas.openxmlformats.org/officeDocument/2006/math">
                    <m:sSub>
                      <m:sSubPr>
                        <m:ctrlPr>
                          <a:rPr lang="en-US" altLang="ko-KR" sz="1600" i="1" smtClean="0">
                            <a:solidFill>
                              <a:srgbClr val="FF0000"/>
                            </a:solidFill>
                            <a:latin typeface="Cambria Math" panose="02040503050406030204" pitchFamily="18" charset="0"/>
                          </a:rPr>
                        </m:ctrlPr>
                      </m:sSubPr>
                      <m:e>
                        <m:r>
                          <a:rPr lang="en-US" altLang="ko-KR" sz="1600" b="0" i="1" smtClean="0">
                            <a:solidFill>
                              <a:srgbClr val="FF0000"/>
                            </a:solidFill>
                            <a:latin typeface="Cambria Math" panose="02040503050406030204" pitchFamily="18" charset="0"/>
                          </a:rPr>
                          <m:t>𝑜</m:t>
                        </m:r>
                      </m:e>
                      <m:sub>
                        <m:r>
                          <a:rPr lang="en-US" altLang="ko-KR" sz="1600" i="1">
                            <a:solidFill>
                              <a:srgbClr val="FF0000"/>
                            </a:solidFill>
                            <a:latin typeface="Cambria Math" panose="02040503050406030204" pitchFamily="18" charset="0"/>
                          </a:rPr>
                          <m:t>𝑗</m:t>
                        </m:r>
                      </m:sub>
                    </m:sSub>
                  </m:oMath>
                </a14:m>
                <a:r>
                  <a:rPr lang="ko-KR" altLang="en-US" sz="1600" dirty="0">
                    <a:solidFill>
                      <a:schemeClr val="tx1">
                        <a:lumMod val="50000"/>
                        <a:lumOff val="50000"/>
                      </a:schemeClr>
                    </a:solidFill>
                    <a:latin typeface="나눔스퀘어" panose="020B0600000101010101" pitchFamily="50" charset="-127"/>
                  </a:rPr>
                  <a:t>의 결과 값이 됩니다</a:t>
                </a:r>
                <a:r>
                  <a:rPr lang="en-US" altLang="ko-KR" sz="1600" dirty="0">
                    <a:solidFill>
                      <a:schemeClr val="tx1">
                        <a:lumMod val="50000"/>
                        <a:lumOff val="50000"/>
                      </a:schemeClr>
                    </a:solidFill>
                    <a:latin typeface="나눔스퀘어" panose="020B0600000101010101" pitchFamily="50" charset="-127"/>
                  </a:rPr>
                  <a:t>.</a:t>
                </a:r>
                <a:endParaRPr lang="ko-KR" altLang="en-US" sz="1600" dirty="0">
                  <a:solidFill>
                    <a:schemeClr val="tx1">
                      <a:lumMod val="50000"/>
                      <a:lumOff val="50000"/>
                    </a:schemeClr>
                  </a:solidFill>
                  <a:latin typeface="나눔스퀘어" panose="020B0600000101010101" pitchFamily="50" charset="-127"/>
                </a:endParaRPr>
              </a:p>
            </p:txBody>
          </p:sp>
        </mc:Choice>
        <mc:Fallback xmlns="">
          <p:sp>
            <p:nvSpPr>
              <p:cNvPr id="3" name="내용 개체 틀 2">
                <a:extLst>
                  <a:ext uri="{FF2B5EF4-FFF2-40B4-BE49-F238E27FC236}">
                    <a16:creationId xmlns:a16="http://schemas.microsoft.com/office/drawing/2014/main" id="{379C9DF4-D0BF-46D6-90A3-78B150B8ABB5}"/>
                  </a:ext>
                </a:extLst>
              </p:cNvPr>
              <p:cNvSpPr>
                <a:spLocks noGrp="1" noRot="1" noChangeAspect="1" noMove="1" noResize="1" noEditPoints="1" noAdjustHandles="1" noChangeArrowheads="1" noChangeShapeType="1" noTextEdit="1"/>
              </p:cNvSpPr>
              <p:nvPr>
                <p:ph idx="1"/>
              </p:nvPr>
            </p:nvSpPr>
            <p:spPr>
              <a:xfrm>
                <a:off x="1261241" y="1765736"/>
                <a:ext cx="5722883" cy="4462253"/>
              </a:xfrm>
              <a:blipFill>
                <a:blip r:embed="rId5"/>
                <a:stretch>
                  <a:fillRect l="-426" t="-410"/>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3E3C4D1E-8805-4234-954D-741DAB3D0682}"/>
              </a:ext>
            </a:extLst>
          </p:cNvPr>
          <p:cNvSpPr>
            <a:spLocks noGrp="1"/>
          </p:cNvSpPr>
          <p:nvPr>
            <p:ph type="sldNum" sz="quarter" idx="4"/>
          </p:nvPr>
        </p:nvSpPr>
        <p:spPr>
          <a:xfrm>
            <a:off x="8389304" y="6227989"/>
            <a:ext cx="2743200" cy="365125"/>
          </a:xfrm>
        </p:spPr>
        <p:txBody>
          <a:bodyPr/>
          <a:lstStyle/>
          <a:p>
            <a:fld id="{B9154E3B-2790-45AB-9A85-320C4C8F03EA}" type="slidenum">
              <a:rPr lang="ko-KR" altLang="en-US" smtClean="0"/>
              <a:t>42</a:t>
            </a:fld>
            <a:endParaRPr lang="ko-KR" altLang="en-US"/>
          </a:p>
        </p:txBody>
      </p:sp>
      <p:sp>
        <p:nvSpPr>
          <p:cNvPr id="6"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Autofit/>
          </a:bodyPr>
          <a:lstStyle/>
          <a:p>
            <a:pPr>
              <a:lnSpc>
                <a:spcPct val="100000"/>
              </a:lnSpc>
            </a:pPr>
            <a:r>
              <a:rPr lang="en-US" altLang="ko-KR" dirty="0"/>
              <a:t>Actual Update of Weights</a:t>
            </a:r>
            <a:br>
              <a:rPr lang="en-US" altLang="ko-KR" dirty="0"/>
            </a:br>
            <a:r>
              <a:rPr lang="ko-KR" altLang="en-US" sz="3600" dirty="0">
                <a:solidFill>
                  <a:schemeClr val="tx1">
                    <a:lumMod val="50000"/>
                    <a:lumOff val="50000"/>
                  </a:schemeClr>
                </a:solidFill>
              </a:rPr>
              <a:t>가중치의 진짜 업데이트</a:t>
            </a:r>
          </a:p>
        </p:txBody>
      </p:sp>
      <p:pic>
        <p:nvPicPr>
          <p:cNvPr id="5" name="내용 개체 틀 4">
            <a:extLst>
              <a:ext uri="{FF2B5EF4-FFF2-40B4-BE49-F238E27FC236}">
                <a16:creationId xmlns:a16="http://schemas.microsoft.com/office/drawing/2014/main" id="{F5B9AD06-40E6-4018-B421-13BB75D349F8}"/>
              </a:ext>
            </a:extLst>
          </p:cNvPr>
          <p:cNvPicPr>
            <a:picLocks noChangeAspect="1"/>
          </p:cNvPicPr>
          <p:nvPr/>
        </p:nvPicPr>
        <p:blipFill>
          <a:blip r:embed="rId6"/>
          <a:stretch>
            <a:fillRect/>
          </a:stretch>
        </p:blipFill>
        <p:spPr>
          <a:xfrm>
            <a:off x="6984124" y="2689058"/>
            <a:ext cx="5207876" cy="2481263"/>
          </a:xfrm>
          <a:prstGeom prst="rect">
            <a:avLst/>
          </a:prstGeom>
        </p:spPr>
      </p:pic>
      <p:pic>
        <p:nvPicPr>
          <p:cNvPr id="8" name="오디오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04145560"/>
      </p:ext>
    </p:extLst>
  </p:cSld>
  <p:clrMapOvr>
    <a:masterClrMapping/>
  </p:clrMapOvr>
  <mc:AlternateContent xmlns:mc="http://schemas.openxmlformats.org/markup-compatibility/2006" xmlns:p14="http://schemas.microsoft.com/office/powerpoint/2010/main">
    <mc:Choice Requires="p14">
      <p:transition spd="slow" p14:dur="2000" advTm="29743"/>
    </mc:Choice>
    <mc:Fallback xmlns="">
      <p:transition spd="slow" advTm="29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7B4FC4E3-7C2F-4482-8D32-C17B9D39C953}"/>
              </a:ext>
            </a:extLst>
          </p:cNvPr>
          <p:cNvPicPr>
            <a:picLocks noGrp="1" noChangeAspect="1"/>
          </p:cNvPicPr>
          <p:nvPr>
            <p:ph idx="1"/>
          </p:nvPr>
        </p:nvPicPr>
        <p:blipFill>
          <a:blip r:embed="rId5"/>
          <a:stretch>
            <a:fillRect/>
          </a:stretch>
        </p:blipFill>
        <p:spPr>
          <a:xfrm>
            <a:off x="3048000" y="4150434"/>
            <a:ext cx="9144000" cy="1790930"/>
          </a:xfrm>
          <a:prstGeom prst="rect">
            <a:avLst/>
          </a:prstGeom>
          <a:ln>
            <a:solidFill>
              <a:srgbClr val="00B0F0"/>
            </a:solidFill>
          </a:ln>
        </p:spPr>
      </p:pic>
      <p:sp>
        <p:nvSpPr>
          <p:cNvPr id="4" name="슬라이드 번호 개체 틀 3">
            <a:extLst>
              <a:ext uri="{FF2B5EF4-FFF2-40B4-BE49-F238E27FC236}">
                <a16:creationId xmlns:a16="http://schemas.microsoft.com/office/drawing/2014/main" id="{A29EA435-518A-46D6-BA24-B598F433C015}"/>
              </a:ext>
            </a:extLst>
          </p:cNvPr>
          <p:cNvSpPr>
            <a:spLocks noGrp="1"/>
          </p:cNvSpPr>
          <p:nvPr>
            <p:ph type="sldNum" sz="quarter" idx="4"/>
          </p:nvPr>
        </p:nvSpPr>
        <p:spPr/>
        <p:txBody>
          <a:bodyPr/>
          <a:lstStyle/>
          <a:p>
            <a:fld id="{B9154E3B-2790-45AB-9A85-320C4C8F03EA}" type="slidenum">
              <a:rPr lang="ko-KR" altLang="en-US" smtClean="0"/>
              <a:t>43</a:t>
            </a:fld>
            <a:endParaRPr lang="ko-KR" altLang="en-US"/>
          </a:p>
        </p:txBody>
      </p:sp>
      <p:sp>
        <p:nvSpPr>
          <p:cNvPr id="6"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dirty="0"/>
              <a:t>Actual Update of Weights</a:t>
            </a:r>
            <a:br>
              <a:rPr lang="en-US" altLang="ko-KR" dirty="0"/>
            </a:br>
            <a:r>
              <a:rPr lang="ko-KR" altLang="en-US" sz="3600" dirty="0">
                <a:solidFill>
                  <a:schemeClr val="tx1">
                    <a:lumMod val="50000"/>
                    <a:lumOff val="50000"/>
                  </a:schemeClr>
                </a:solidFill>
              </a:rPr>
              <a:t>가중치의 진짜 업데이트</a:t>
            </a:r>
          </a:p>
        </p:txBody>
      </p:sp>
      <p:sp>
        <p:nvSpPr>
          <p:cNvPr id="8" name="TextBox 7"/>
          <p:cNvSpPr txBox="1"/>
          <p:nvPr/>
        </p:nvSpPr>
        <p:spPr>
          <a:xfrm>
            <a:off x="1280699" y="4861233"/>
            <a:ext cx="1858201" cy="369332"/>
          </a:xfrm>
          <a:prstGeom prst="rect">
            <a:avLst/>
          </a:prstGeom>
          <a:noFill/>
        </p:spPr>
        <p:txBody>
          <a:bodyPr wrap="none" rtlCol="0">
            <a:spAutoFit/>
          </a:bodyPr>
          <a:lstStyle/>
          <a:p>
            <a:r>
              <a:rPr lang="en-US" altLang="ko-KR" dirty="0">
                <a:solidFill>
                  <a:srgbClr val="FF0000"/>
                </a:solidFill>
              </a:rPr>
              <a:t>Input </a:t>
            </a:r>
            <a:r>
              <a:rPr lang="en-US" altLang="ko-KR" dirty="0">
                <a:solidFill>
                  <a:srgbClr val="FF0000"/>
                </a:solidFill>
                <a:sym typeface="Wingdings 3" panose="05040102010807070707" pitchFamily="18" charset="2"/>
              </a:rPr>
              <a:t> Hidden</a:t>
            </a:r>
            <a:endParaRPr lang="ko-KR" altLang="en-US" dirty="0">
              <a:solidFill>
                <a:srgbClr val="FF0000"/>
              </a:solidFill>
            </a:endParaRPr>
          </a:p>
        </p:txBody>
      </p:sp>
      <p:sp>
        <p:nvSpPr>
          <p:cNvPr id="9" name="모서리가 둥근 사각형 설명선 8"/>
          <p:cNvSpPr/>
          <p:nvPr/>
        </p:nvSpPr>
        <p:spPr>
          <a:xfrm>
            <a:off x="7261296" y="5467573"/>
            <a:ext cx="930117" cy="428782"/>
          </a:xfrm>
          <a:prstGeom prst="wedgeRoundRectCallout">
            <a:avLst>
              <a:gd name="adj1" fmla="val -141"/>
              <a:gd name="adj2" fmla="val -118530"/>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a:solidFill>
                  <a:srgbClr val="7030A0"/>
                </a:solidFill>
                <a:latin typeface="나눔스퀘어" panose="020B0600000101010101" pitchFamily="50" charset="-127"/>
                <a:ea typeface="나눔스퀘어" panose="020B0600000101010101" pitchFamily="50" charset="-127"/>
              </a:rPr>
              <a:t>input</a:t>
            </a:r>
            <a:r>
              <a:rPr lang="en-US" altLang="ko-KR" sz="2000" b="1" baseline="-25000" dirty="0" err="1">
                <a:solidFill>
                  <a:srgbClr val="7030A0"/>
                </a:solidFill>
                <a:latin typeface="나눔스퀘어" panose="020B0600000101010101" pitchFamily="50" charset="-127"/>
                <a:ea typeface="나눔스퀘어" panose="020B0600000101010101" pitchFamily="50" charset="-127"/>
              </a:rPr>
              <a:t>j</a:t>
            </a:r>
            <a:endParaRPr lang="ko-KR" altLang="en-US" sz="2000" b="1" baseline="-25000" dirty="0">
              <a:solidFill>
                <a:srgbClr val="7030A0"/>
              </a:solidFill>
              <a:latin typeface="나눔스퀘어" panose="020B0600000101010101" pitchFamily="50" charset="-127"/>
              <a:ea typeface="나눔스퀘어" panose="020B0600000101010101" pitchFamily="50" charset="-127"/>
            </a:endParaRPr>
          </a:p>
        </p:txBody>
      </p:sp>
      <p:sp>
        <p:nvSpPr>
          <p:cNvPr id="10" name="모서리가 둥근 사각형 설명선 9"/>
          <p:cNvSpPr/>
          <p:nvPr/>
        </p:nvSpPr>
        <p:spPr>
          <a:xfrm>
            <a:off x="9726648" y="5472785"/>
            <a:ext cx="930117" cy="428782"/>
          </a:xfrm>
          <a:prstGeom prst="wedgeRoundRectCallout">
            <a:avLst>
              <a:gd name="adj1" fmla="val -141"/>
              <a:gd name="adj2" fmla="val -118530"/>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a:solidFill>
                  <a:srgbClr val="7030A0"/>
                </a:solidFill>
                <a:latin typeface="나눔스퀘어" panose="020B0600000101010101" pitchFamily="50" charset="-127"/>
                <a:ea typeface="나눔스퀘어" panose="020B0600000101010101" pitchFamily="50" charset="-127"/>
              </a:rPr>
              <a:t>input</a:t>
            </a:r>
            <a:r>
              <a:rPr lang="en-US" altLang="ko-KR" sz="2000" b="1" baseline="-25000" dirty="0" err="1">
                <a:solidFill>
                  <a:srgbClr val="7030A0"/>
                </a:solidFill>
                <a:latin typeface="나눔스퀘어" panose="020B0600000101010101" pitchFamily="50" charset="-127"/>
                <a:ea typeface="나눔스퀘어" panose="020B0600000101010101" pitchFamily="50" charset="-127"/>
              </a:rPr>
              <a:t>j</a:t>
            </a:r>
            <a:endParaRPr lang="ko-KR" altLang="en-US" sz="2000" b="1" baseline="-25000" dirty="0">
              <a:solidFill>
                <a:srgbClr val="7030A0"/>
              </a:solidFill>
              <a:latin typeface="나눔스퀘어" panose="020B0600000101010101" pitchFamily="50" charset="-127"/>
              <a:ea typeface="나눔스퀘어" panose="020B0600000101010101" pitchFamily="50" charset="-127"/>
            </a:endParaRPr>
          </a:p>
        </p:txBody>
      </p:sp>
      <p:sp>
        <p:nvSpPr>
          <p:cNvPr id="11" name="모서리가 둥근 사각형 설명선 10"/>
          <p:cNvSpPr/>
          <p:nvPr/>
        </p:nvSpPr>
        <p:spPr>
          <a:xfrm>
            <a:off x="10818149" y="5456422"/>
            <a:ext cx="1071300" cy="428782"/>
          </a:xfrm>
          <a:prstGeom prst="wedgeRoundRectCallout">
            <a:avLst>
              <a:gd name="adj1" fmla="val -141"/>
              <a:gd name="adj2" fmla="val -118530"/>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a:solidFill>
                  <a:srgbClr val="7030A0"/>
                </a:solidFill>
                <a:latin typeface="나눔스퀘어" panose="020B0600000101010101" pitchFamily="50" charset="-127"/>
                <a:ea typeface="나눔스퀘어" panose="020B0600000101010101" pitchFamily="50" charset="-127"/>
              </a:rPr>
              <a:t>output</a:t>
            </a:r>
            <a:r>
              <a:rPr lang="en-US" altLang="ko-KR" sz="2000" b="1" baseline="-25000" dirty="0" err="1">
                <a:solidFill>
                  <a:srgbClr val="7030A0"/>
                </a:solidFill>
                <a:latin typeface="나눔스퀘어" panose="020B0600000101010101" pitchFamily="50" charset="-127"/>
                <a:ea typeface="나눔스퀘어" panose="020B0600000101010101" pitchFamily="50" charset="-127"/>
              </a:rPr>
              <a:t>i</a:t>
            </a:r>
            <a:endParaRPr lang="ko-KR" altLang="en-US" sz="2000" b="1" baseline="-25000" dirty="0">
              <a:solidFill>
                <a:srgbClr val="7030A0"/>
              </a:solidFill>
              <a:latin typeface="나눔스퀘어" panose="020B0600000101010101" pitchFamily="50" charset="-127"/>
              <a:ea typeface="나눔스퀘어" panose="020B0600000101010101" pitchFamily="50" charset="-127"/>
            </a:endParaRPr>
          </a:p>
        </p:txBody>
      </p:sp>
      <p:sp>
        <p:nvSpPr>
          <p:cNvPr id="19" name="슬라이드 번호 개체 틀 3">
            <a:extLst>
              <a:ext uri="{FF2B5EF4-FFF2-40B4-BE49-F238E27FC236}">
                <a16:creationId xmlns:a16="http://schemas.microsoft.com/office/drawing/2014/main" id="{40FA8867-2C4C-4E43-A3F6-ED2D896E3063}"/>
              </a:ext>
            </a:extLst>
          </p:cNvPr>
          <p:cNvSpPr txBox="1">
            <a:spLocks/>
          </p:cNvSpPr>
          <p:nvPr/>
        </p:nvSpPr>
        <p:spPr>
          <a:xfrm>
            <a:off x="8539932" y="3292608"/>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B9154E3B-2790-45AB-9A85-320C4C8F03EA}" type="slidenum">
              <a:rPr lang="ko-KR" altLang="en-US" smtClean="0"/>
              <a:pPr/>
              <a:t>43</a:t>
            </a:fld>
            <a:endParaRPr lang="ko-KR" altLang="en-US"/>
          </a:p>
        </p:txBody>
      </p:sp>
      <p:pic>
        <p:nvPicPr>
          <p:cNvPr id="20" name="내용 개체 틀 4">
            <a:extLst>
              <a:ext uri="{FF2B5EF4-FFF2-40B4-BE49-F238E27FC236}">
                <a16:creationId xmlns:a16="http://schemas.microsoft.com/office/drawing/2014/main" id="{A776AFF9-6EAE-4ED3-8825-7A2E00BF9D0D}"/>
              </a:ext>
            </a:extLst>
          </p:cNvPr>
          <p:cNvPicPr>
            <a:picLocks noChangeAspect="1"/>
          </p:cNvPicPr>
          <p:nvPr/>
        </p:nvPicPr>
        <p:blipFill>
          <a:blip r:embed="rId6"/>
          <a:stretch>
            <a:fillRect/>
          </a:stretch>
        </p:blipFill>
        <p:spPr>
          <a:xfrm>
            <a:off x="3048000" y="1842180"/>
            <a:ext cx="9144000" cy="2097463"/>
          </a:xfrm>
          <a:prstGeom prst="rect">
            <a:avLst/>
          </a:prstGeom>
          <a:ln>
            <a:solidFill>
              <a:srgbClr val="00B0F0"/>
            </a:solidFill>
          </a:ln>
        </p:spPr>
      </p:pic>
      <p:sp>
        <p:nvSpPr>
          <p:cNvPr id="21" name="모서리가 둥근 사각형 설명선 20"/>
          <p:cNvSpPr/>
          <p:nvPr/>
        </p:nvSpPr>
        <p:spPr>
          <a:xfrm>
            <a:off x="7432996" y="3292608"/>
            <a:ext cx="965338" cy="428782"/>
          </a:xfrm>
          <a:prstGeom prst="wedgeRoundRectCallout">
            <a:avLst>
              <a:gd name="adj1" fmla="val -141"/>
              <a:gd name="adj2" fmla="val -118530"/>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a:solidFill>
                  <a:srgbClr val="7030A0"/>
                </a:solidFill>
                <a:latin typeface="나눔스퀘어" panose="020B0600000101010101" pitchFamily="50" charset="-127"/>
                <a:ea typeface="나눔스퀘어" panose="020B0600000101010101" pitchFamily="50" charset="-127"/>
              </a:rPr>
              <a:t>input</a:t>
            </a:r>
            <a:r>
              <a:rPr lang="en-US" altLang="ko-KR" sz="2000" b="1" baseline="-25000" dirty="0" err="1">
                <a:solidFill>
                  <a:srgbClr val="7030A0"/>
                </a:solidFill>
                <a:latin typeface="나눔스퀘어" panose="020B0600000101010101" pitchFamily="50" charset="-127"/>
                <a:ea typeface="나눔스퀘어" panose="020B0600000101010101" pitchFamily="50" charset="-127"/>
              </a:rPr>
              <a:t>k</a:t>
            </a:r>
            <a:endParaRPr lang="ko-KR" altLang="en-US" sz="2000" b="1" baseline="-25000" dirty="0">
              <a:solidFill>
                <a:srgbClr val="7030A0"/>
              </a:solidFill>
              <a:latin typeface="나눔스퀘어" panose="020B0600000101010101" pitchFamily="50" charset="-127"/>
              <a:ea typeface="나눔스퀘어" panose="020B0600000101010101" pitchFamily="50" charset="-127"/>
            </a:endParaRPr>
          </a:p>
        </p:txBody>
      </p:sp>
      <p:sp>
        <p:nvSpPr>
          <p:cNvPr id="22" name="모서리가 둥근 사각형 설명선 21"/>
          <p:cNvSpPr/>
          <p:nvPr/>
        </p:nvSpPr>
        <p:spPr>
          <a:xfrm>
            <a:off x="9911532" y="3251454"/>
            <a:ext cx="965338" cy="428782"/>
          </a:xfrm>
          <a:prstGeom prst="wedgeRoundRectCallout">
            <a:avLst>
              <a:gd name="adj1" fmla="val -141"/>
              <a:gd name="adj2" fmla="val -118530"/>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a:solidFill>
                  <a:srgbClr val="7030A0"/>
                </a:solidFill>
                <a:latin typeface="나눔스퀘어" panose="020B0600000101010101" pitchFamily="50" charset="-127"/>
                <a:ea typeface="나눔스퀘어" panose="020B0600000101010101" pitchFamily="50" charset="-127"/>
              </a:rPr>
              <a:t>input</a:t>
            </a:r>
            <a:r>
              <a:rPr lang="en-US" altLang="ko-KR" sz="2000" b="1" baseline="-25000" dirty="0" err="1">
                <a:solidFill>
                  <a:srgbClr val="7030A0"/>
                </a:solidFill>
                <a:latin typeface="나눔스퀘어" panose="020B0600000101010101" pitchFamily="50" charset="-127"/>
                <a:ea typeface="나눔스퀘어" panose="020B0600000101010101" pitchFamily="50" charset="-127"/>
              </a:rPr>
              <a:t>k</a:t>
            </a:r>
            <a:endParaRPr lang="ko-KR" altLang="en-US" sz="2000" b="1" baseline="-25000" dirty="0">
              <a:solidFill>
                <a:srgbClr val="7030A0"/>
              </a:solidFill>
              <a:latin typeface="나눔스퀘어" panose="020B0600000101010101" pitchFamily="50" charset="-127"/>
              <a:ea typeface="나눔스퀘어" panose="020B0600000101010101" pitchFamily="50" charset="-127"/>
            </a:endParaRPr>
          </a:p>
        </p:txBody>
      </p:sp>
      <p:sp>
        <p:nvSpPr>
          <p:cNvPr id="23" name="TextBox 22"/>
          <p:cNvSpPr txBox="1"/>
          <p:nvPr/>
        </p:nvSpPr>
        <p:spPr>
          <a:xfrm>
            <a:off x="1085132" y="2715591"/>
            <a:ext cx="2053767" cy="369332"/>
          </a:xfrm>
          <a:prstGeom prst="rect">
            <a:avLst/>
          </a:prstGeom>
          <a:noFill/>
        </p:spPr>
        <p:txBody>
          <a:bodyPr wrap="none" rtlCol="0">
            <a:spAutoFit/>
          </a:bodyPr>
          <a:lstStyle/>
          <a:p>
            <a:r>
              <a:rPr lang="en-US" altLang="ko-KR" dirty="0">
                <a:solidFill>
                  <a:srgbClr val="FF0000"/>
                </a:solidFill>
              </a:rPr>
              <a:t>Hidden </a:t>
            </a:r>
            <a:r>
              <a:rPr lang="en-US" altLang="ko-KR" dirty="0">
                <a:solidFill>
                  <a:srgbClr val="FF0000"/>
                </a:solidFill>
                <a:sym typeface="Wingdings 3" panose="05040102010807070707" pitchFamily="18" charset="2"/>
              </a:rPr>
              <a:t> </a:t>
            </a:r>
            <a:r>
              <a:rPr lang="en-US" altLang="ko-KR" dirty="0">
                <a:solidFill>
                  <a:srgbClr val="FF0000"/>
                </a:solidFill>
              </a:rPr>
              <a:t>Output</a:t>
            </a:r>
            <a:endParaRPr lang="ko-KR" altLang="en-US" dirty="0">
              <a:solidFill>
                <a:srgbClr val="FF0000"/>
              </a:solidFill>
            </a:endParaRPr>
          </a:p>
        </p:txBody>
      </p:sp>
      <p:sp>
        <p:nvSpPr>
          <p:cNvPr id="24" name="모서리가 둥근 사각형 설명선 23"/>
          <p:cNvSpPr/>
          <p:nvPr/>
        </p:nvSpPr>
        <p:spPr>
          <a:xfrm>
            <a:off x="11120700" y="3251454"/>
            <a:ext cx="1071300" cy="428782"/>
          </a:xfrm>
          <a:prstGeom prst="wedgeRoundRectCallout">
            <a:avLst>
              <a:gd name="adj1" fmla="val -17836"/>
              <a:gd name="adj2" fmla="val -121131"/>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a:solidFill>
                  <a:srgbClr val="7030A0"/>
                </a:solidFill>
                <a:latin typeface="나눔스퀘어" panose="020B0600000101010101" pitchFamily="50" charset="-127"/>
                <a:ea typeface="나눔스퀘어" panose="020B0600000101010101" pitchFamily="50" charset="-127"/>
              </a:rPr>
              <a:t>output</a:t>
            </a:r>
            <a:r>
              <a:rPr lang="en-US" altLang="ko-KR" sz="2000" b="1" baseline="-25000" dirty="0" err="1">
                <a:solidFill>
                  <a:srgbClr val="7030A0"/>
                </a:solidFill>
                <a:latin typeface="나눔스퀘어" panose="020B0600000101010101" pitchFamily="50" charset="-127"/>
                <a:ea typeface="나눔스퀘어" panose="020B0600000101010101" pitchFamily="50" charset="-127"/>
              </a:rPr>
              <a:t>j</a:t>
            </a:r>
            <a:endParaRPr lang="ko-KR" altLang="en-US" sz="2000" b="1" baseline="-25000" dirty="0">
              <a:solidFill>
                <a:srgbClr val="7030A0"/>
              </a:solidFill>
              <a:latin typeface="나눔스퀘어" panose="020B0600000101010101" pitchFamily="50" charset="-127"/>
              <a:ea typeface="나눔스퀘어" panose="020B0600000101010101" pitchFamily="50" charset="-127"/>
            </a:endParaRPr>
          </a:p>
        </p:txBody>
      </p:sp>
      <mc:AlternateContent xmlns:mc="http://schemas.openxmlformats.org/markup-compatibility/2006" xmlns:p14="http://schemas.microsoft.com/office/powerpoint/2010/main">
        <mc:Choice Requires="p14">
          <p:contentPart p14:bwMode="auto" r:id="rId7">
            <p14:nvContentPartPr>
              <p14:cNvPr id="7" name="잉크 6"/>
              <p14:cNvContentPartPr/>
              <p14:nvPr/>
            </p14:nvContentPartPr>
            <p14:xfrm>
              <a:off x="4948550" y="2751907"/>
              <a:ext cx="128160" cy="17280"/>
            </p14:xfrm>
          </p:contentPart>
        </mc:Choice>
        <mc:Fallback xmlns="">
          <p:pic>
            <p:nvPicPr>
              <p:cNvPr id="7" name="잉크 6"/>
              <p:cNvPicPr/>
              <p:nvPr/>
            </p:nvPicPr>
            <p:blipFill>
              <a:blip r:embed="rId8"/>
              <a:stretch>
                <a:fillRect/>
              </a:stretch>
            </p:blipFill>
            <p:spPr>
              <a:xfrm>
                <a:off x="4900310" y="2655787"/>
                <a:ext cx="2242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잉크 12"/>
              <p14:cNvContentPartPr/>
              <p14:nvPr/>
            </p14:nvContentPartPr>
            <p14:xfrm>
              <a:off x="5178590" y="4973827"/>
              <a:ext cx="136800" cy="8640"/>
            </p14:xfrm>
          </p:contentPart>
        </mc:Choice>
        <mc:Fallback xmlns="">
          <p:pic>
            <p:nvPicPr>
              <p:cNvPr id="13" name="잉크 12"/>
              <p:cNvPicPr/>
              <p:nvPr/>
            </p:nvPicPr>
            <p:blipFill>
              <a:blip r:embed="rId10"/>
              <a:stretch>
                <a:fillRect/>
              </a:stretch>
            </p:blipFill>
            <p:spPr>
              <a:xfrm>
                <a:off x="5130710" y="4877707"/>
                <a:ext cx="232920" cy="200880"/>
              </a:xfrm>
              <a:prstGeom prst="rect">
                <a:avLst/>
              </a:prstGeom>
            </p:spPr>
          </p:pic>
        </mc:Fallback>
      </mc:AlternateContent>
      <p:pic>
        <p:nvPicPr>
          <p:cNvPr id="14" name="오디오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93374970"/>
      </p:ext>
    </p:extLst>
  </p:cSld>
  <p:clrMapOvr>
    <a:masterClrMapping/>
  </p:clrMapOvr>
  <mc:AlternateContent xmlns:mc="http://schemas.openxmlformats.org/markup-compatibility/2006" xmlns:p14="http://schemas.microsoft.com/office/powerpoint/2010/main">
    <mc:Choice Requires="p14">
      <p:transition spd="slow" p14:dur="2000" advTm="25442"/>
    </mc:Choice>
    <mc:Fallback xmlns="">
      <p:transition spd="slow" advTm="25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내용 개체 틀 4">
            <a:extLst>
              <a:ext uri="{FF2B5EF4-FFF2-40B4-BE49-F238E27FC236}">
                <a16:creationId xmlns:a16="http://schemas.microsoft.com/office/drawing/2014/main" id="{2EF32193-740E-45F5-8541-6B437576F17C}"/>
              </a:ext>
            </a:extLst>
          </p:cNvPr>
          <p:cNvPicPr>
            <a:picLocks noChangeAspect="1"/>
          </p:cNvPicPr>
          <p:nvPr/>
        </p:nvPicPr>
        <p:blipFill>
          <a:blip r:embed="rId5"/>
          <a:stretch>
            <a:fillRect/>
          </a:stretch>
        </p:blipFill>
        <p:spPr>
          <a:xfrm>
            <a:off x="3152774" y="3651864"/>
            <a:ext cx="6962775" cy="1628775"/>
          </a:xfrm>
          <a:prstGeom prst="rect">
            <a:avLst/>
          </a:prstGeom>
          <a:ln w="63500">
            <a:solidFill>
              <a:srgbClr val="00B0F0"/>
            </a:solidFill>
          </a:ln>
        </p:spPr>
      </p:pic>
      <p:sp>
        <p:nvSpPr>
          <p:cNvPr id="2" name="내용 개체 틀 1"/>
          <p:cNvSpPr>
            <a:spLocks noGrp="1"/>
          </p:cNvSpPr>
          <p:nvPr>
            <p:ph idx="1"/>
          </p:nvPr>
        </p:nvSpPr>
        <p:spPr>
          <a:xfrm>
            <a:off x="2209800" y="1825624"/>
            <a:ext cx="8848725" cy="4586751"/>
          </a:xfrm>
        </p:spPr>
        <p:txBody>
          <a:bodyPr>
            <a:normAutofit/>
          </a:bodyPr>
          <a:lstStyle/>
          <a:p>
            <a:pPr>
              <a:lnSpc>
                <a:spcPct val="100000"/>
              </a:lnSpc>
              <a:spcBef>
                <a:spcPts val="0"/>
              </a:spcBef>
            </a:pPr>
            <a:r>
              <a:rPr lang="en-US" altLang="ko-KR" sz="2000" spc="-10" dirty="0">
                <a:latin typeface="나눔스퀘어" panose="020B0600000101010101" pitchFamily="50" charset="-127"/>
                <a:cs typeface="Arial"/>
              </a:rPr>
              <a:t>It</a:t>
            </a:r>
            <a:r>
              <a:rPr lang="en-US" altLang="ko-KR" sz="2000" spc="-5" dirty="0">
                <a:latin typeface="나눔스퀘어" panose="020B0600000101010101" pitchFamily="50" charset="-127"/>
                <a:cs typeface="Arial"/>
              </a:rPr>
              <a:t>’</a:t>
            </a:r>
            <a:r>
              <a:rPr lang="en-US" altLang="ko-KR" sz="2000" dirty="0">
                <a:latin typeface="나눔스퀘어" panose="020B0600000101010101" pitchFamily="50" charset="-127"/>
                <a:cs typeface="Arial"/>
              </a:rPr>
              <a:t>s</a:t>
            </a:r>
            <a:r>
              <a:rPr lang="en-US" altLang="ko-KR" sz="2000" spc="-5" dirty="0">
                <a:latin typeface="나눔스퀘어" panose="020B0600000101010101" pitchFamily="50" charset="-127"/>
                <a:cs typeface="Arial"/>
              </a:rPr>
              <a:t> nega</a:t>
            </a:r>
            <a:r>
              <a:rPr lang="en-US" altLang="ko-KR" sz="2000" spc="-10" dirty="0">
                <a:latin typeface="나눔스퀘어" panose="020B0600000101010101" pitchFamily="50" charset="-127"/>
                <a:cs typeface="Arial"/>
              </a:rPr>
              <a:t>t</a:t>
            </a:r>
            <a:r>
              <a:rPr lang="en-US" altLang="ko-KR" sz="2000" spc="-5" dirty="0">
                <a:latin typeface="나눔스퀘어" panose="020B0600000101010101" pitchFamily="50" charset="-127"/>
                <a:cs typeface="Arial"/>
              </a:rPr>
              <a:t>iv</a:t>
            </a:r>
            <a:r>
              <a:rPr lang="en-US" altLang="ko-KR" sz="2000" dirty="0">
                <a:latin typeface="나눔스퀘어" panose="020B0600000101010101" pitchFamily="50" charset="-127"/>
                <a:cs typeface="Arial"/>
              </a:rPr>
              <a:t>e</a:t>
            </a:r>
            <a:r>
              <a:rPr lang="en-US" altLang="ko-KR" sz="2000" spc="-5" dirty="0">
                <a:latin typeface="나눔스퀘어" panose="020B0600000101010101" pitchFamily="50" charset="-127"/>
                <a:cs typeface="Arial"/>
              </a:rPr>
              <a:t> becaus</a:t>
            </a:r>
            <a:r>
              <a:rPr lang="en-US" altLang="ko-KR" sz="2000" dirty="0">
                <a:latin typeface="나눔스퀘어" panose="020B0600000101010101" pitchFamily="50" charset="-127"/>
                <a:cs typeface="Arial"/>
              </a:rPr>
              <a:t>e</a:t>
            </a:r>
            <a:r>
              <a:rPr lang="en-US" altLang="ko-KR" sz="2000" spc="-5" dirty="0">
                <a:latin typeface="나눔스퀘어" panose="020B0600000101010101" pitchFamily="50" charset="-127"/>
                <a:cs typeface="Arial"/>
              </a:rPr>
              <a:t>?</a:t>
            </a:r>
          </a:p>
          <a:p>
            <a:pPr lvl="1">
              <a:lnSpc>
                <a:spcPct val="100000"/>
              </a:lnSpc>
              <a:spcBef>
                <a:spcPts val="0"/>
              </a:spcBef>
            </a:pPr>
            <a:r>
              <a:rPr lang="en-US" altLang="ko-KR" sz="1800" spc="-5" dirty="0">
                <a:latin typeface="나눔스퀘어" panose="020B0600000101010101" pitchFamily="50" charset="-127"/>
                <a:cs typeface="Arial"/>
              </a:rPr>
              <a:t>w</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want </a:t>
            </a:r>
            <a:r>
              <a:rPr lang="en-US" altLang="ko-KR" sz="1800" spc="-10" dirty="0">
                <a:latin typeface="나눔스퀘어" panose="020B0600000101010101" pitchFamily="50" charset="-127"/>
                <a:cs typeface="Arial"/>
              </a:rPr>
              <a:t>t</a:t>
            </a:r>
            <a:r>
              <a:rPr lang="en-US" altLang="ko-KR" sz="1800" dirty="0">
                <a:latin typeface="나눔스퀘어" panose="020B0600000101010101" pitchFamily="50" charset="-127"/>
                <a:cs typeface="Arial"/>
              </a:rPr>
              <a:t>o</a:t>
            </a:r>
            <a:r>
              <a:rPr lang="en-US" altLang="ko-KR" sz="1800" spc="-5" dirty="0">
                <a:latin typeface="나눔스퀘어" panose="020B0600000101010101" pitchFamily="50" charset="-127"/>
                <a:cs typeface="Arial"/>
              </a:rPr>
              <a:t> increas</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h</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weight if w</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hav</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a:t>
            </a:r>
            <a:r>
              <a:rPr lang="en-US" altLang="ko-KR" sz="1800" dirty="0">
                <a:latin typeface="나눔스퀘어" panose="020B0600000101010101" pitchFamily="50" charset="-127"/>
                <a:cs typeface="Arial"/>
              </a:rPr>
              <a:t>a</a:t>
            </a:r>
            <a:r>
              <a:rPr lang="en-US" altLang="ko-KR" sz="1800" spc="-5" dirty="0">
                <a:latin typeface="나눔스퀘어" panose="020B0600000101010101" pitchFamily="50" charset="-127"/>
                <a:cs typeface="Arial"/>
              </a:rPr>
              <a:t> posi</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iv</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slope,</a:t>
            </a:r>
          </a:p>
          <a:p>
            <a:pPr lvl="1">
              <a:lnSpc>
                <a:spcPct val="100000"/>
              </a:lnSpc>
              <a:spcBef>
                <a:spcPts val="0"/>
              </a:spcBef>
            </a:pPr>
            <a:r>
              <a:rPr lang="en-US" altLang="ko-KR" sz="1800" spc="-5" dirty="0">
                <a:latin typeface="나눔스퀘어" panose="020B0600000101010101" pitchFamily="50" charset="-127"/>
                <a:cs typeface="Arial"/>
              </a:rPr>
              <a:t>an</a:t>
            </a:r>
            <a:r>
              <a:rPr lang="en-US" altLang="ko-KR" sz="1800" dirty="0">
                <a:latin typeface="나눔스퀘어" panose="020B0600000101010101" pitchFamily="50" charset="-127"/>
                <a:cs typeface="Arial"/>
              </a:rPr>
              <a:t>d</a:t>
            </a:r>
            <a:r>
              <a:rPr lang="en-US" altLang="ko-KR" sz="1800" spc="-5" dirty="0">
                <a:latin typeface="나눔스퀘어" panose="020B0600000101010101" pitchFamily="50" charset="-127"/>
                <a:cs typeface="Arial"/>
              </a:rPr>
              <a:t> decreas</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it if w</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hav</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a:t>
            </a:r>
            <a:r>
              <a:rPr lang="en-US" altLang="ko-KR" sz="1800" dirty="0">
                <a:latin typeface="나눔스퀘어" panose="020B0600000101010101" pitchFamily="50" charset="-127"/>
                <a:cs typeface="Arial"/>
              </a:rPr>
              <a:t>a</a:t>
            </a:r>
            <a:r>
              <a:rPr lang="en-US" altLang="ko-KR" sz="1800" spc="-5" dirty="0">
                <a:latin typeface="나눔스퀘어" panose="020B0600000101010101" pitchFamily="50" charset="-127"/>
                <a:cs typeface="Arial"/>
              </a:rPr>
              <a:t> nega</a:t>
            </a:r>
            <a:r>
              <a:rPr lang="en-US" altLang="ko-KR" sz="1800" spc="-10" dirty="0">
                <a:latin typeface="나눔스퀘어" panose="020B0600000101010101" pitchFamily="50" charset="-127"/>
                <a:cs typeface="Arial"/>
              </a:rPr>
              <a:t>t</a:t>
            </a:r>
            <a:r>
              <a:rPr lang="en-US" altLang="ko-KR" sz="1800" spc="-5" dirty="0">
                <a:latin typeface="나눔스퀘어" panose="020B0600000101010101" pitchFamily="50" charset="-127"/>
                <a:cs typeface="Arial"/>
              </a:rPr>
              <a:t>iv</a:t>
            </a:r>
            <a:r>
              <a:rPr lang="en-US" altLang="ko-KR" sz="1800" dirty="0">
                <a:latin typeface="나눔스퀘어" panose="020B0600000101010101" pitchFamily="50" charset="-127"/>
                <a:cs typeface="Arial"/>
              </a:rPr>
              <a:t>e</a:t>
            </a:r>
            <a:r>
              <a:rPr lang="en-US" altLang="ko-KR" sz="1800" spc="-5" dirty="0">
                <a:latin typeface="나눔스퀘어" panose="020B0600000101010101" pitchFamily="50" charset="-127"/>
                <a:cs typeface="Arial"/>
              </a:rPr>
              <a:t> slope</a:t>
            </a:r>
            <a:endParaRPr lang="ko-KR" altLang="en-US" sz="1800" b="1" baseline="-25000" dirty="0">
              <a:latin typeface="나눔스퀘어" panose="020B0600000101010101" pitchFamily="50" charset="-127"/>
            </a:endParaRPr>
          </a:p>
          <a:p>
            <a:pPr>
              <a:lnSpc>
                <a:spcPct val="100000"/>
              </a:lnSpc>
              <a:spcBef>
                <a:spcPts val="0"/>
              </a:spcBef>
            </a:pPr>
            <a:r>
              <a:rPr lang="ko-KR" altLang="en-US" sz="1800" dirty="0">
                <a:solidFill>
                  <a:schemeClr val="tx1">
                    <a:lumMod val="50000"/>
                    <a:lumOff val="50000"/>
                  </a:schemeClr>
                </a:solidFill>
                <a:latin typeface="나눔스퀘어" panose="020B0600000101010101" pitchFamily="50" charset="-127"/>
              </a:rPr>
              <a:t>빼는</a:t>
            </a:r>
            <a:r>
              <a:rPr lang="en-US" altLang="ko-KR" sz="1800" dirty="0">
                <a:solidFill>
                  <a:schemeClr val="tx1">
                    <a:lumMod val="50000"/>
                    <a:lumOff val="50000"/>
                  </a:schemeClr>
                </a:solidFill>
                <a:latin typeface="나눔스퀘어" panose="020B0600000101010101" pitchFamily="50" charset="-127"/>
              </a:rPr>
              <a:t> </a:t>
            </a:r>
            <a:r>
              <a:rPr lang="ko-KR" altLang="en-US" sz="1800" dirty="0">
                <a:solidFill>
                  <a:schemeClr val="tx1">
                    <a:lumMod val="50000"/>
                    <a:lumOff val="50000"/>
                  </a:schemeClr>
                </a:solidFill>
                <a:latin typeface="나눔스퀘어" panose="020B0600000101010101" pitchFamily="50" charset="-127"/>
              </a:rPr>
              <a:t>이유는</a:t>
            </a:r>
            <a:endParaRPr lang="en-US" altLang="ko-KR" sz="1800" dirty="0">
              <a:solidFill>
                <a:schemeClr val="tx1">
                  <a:lumMod val="50000"/>
                  <a:lumOff val="50000"/>
                </a:schemeClr>
              </a:solidFill>
              <a:latin typeface="나눔스퀘어" panose="020B0600000101010101" pitchFamily="50" charset="-127"/>
            </a:endParaRPr>
          </a:p>
          <a:p>
            <a:pPr lvl="1">
              <a:lnSpc>
                <a:spcPct val="100000"/>
              </a:lnSpc>
              <a:spcBef>
                <a:spcPts val="0"/>
              </a:spcBef>
            </a:pPr>
            <a:r>
              <a:rPr lang="ko-KR" altLang="en-US" sz="1600" dirty="0">
                <a:solidFill>
                  <a:schemeClr val="tx1">
                    <a:lumMod val="50000"/>
                    <a:lumOff val="50000"/>
                  </a:schemeClr>
                </a:solidFill>
                <a:latin typeface="나눔스퀘어" panose="020B0600000101010101" pitchFamily="50" charset="-127"/>
              </a:rPr>
              <a:t>양의 기울기일 경우에는 가중치를 늘리기 위함 이고</a:t>
            </a:r>
            <a:endParaRPr lang="en-US" altLang="ko-KR" sz="1600" dirty="0">
              <a:solidFill>
                <a:schemeClr val="tx1">
                  <a:lumMod val="50000"/>
                  <a:lumOff val="50000"/>
                </a:schemeClr>
              </a:solidFill>
              <a:latin typeface="나눔스퀘어" panose="020B0600000101010101" pitchFamily="50" charset="-127"/>
            </a:endParaRPr>
          </a:p>
          <a:p>
            <a:pPr lvl="1">
              <a:lnSpc>
                <a:spcPct val="100000"/>
              </a:lnSpc>
              <a:spcBef>
                <a:spcPts val="0"/>
              </a:spcBef>
            </a:pPr>
            <a:r>
              <a:rPr lang="ko-KR" altLang="en-US" sz="1600" dirty="0">
                <a:solidFill>
                  <a:schemeClr val="tx1">
                    <a:lumMod val="50000"/>
                    <a:lumOff val="50000"/>
                  </a:schemeClr>
                </a:solidFill>
                <a:latin typeface="나눔스퀘어" panose="020B0600000101010101" pitchFamily="50" charset="-127"/>
              </a:rPr>
              <a:t>음의 기울기일 경우에는 가중치를 늘리기 위함 입니다</a:t>
            </a:r>
          </a:p>
        </p:txBody>
      </p:sp>
      <p:sp>
        <p:nvSpPr>
          <p:cNvPr id="4" name="슬라이드 번호 개체 틀 3">
            <a:extLst>
              <a:ext uri="{FF2B5EF4-FFF2-40B4-BE49-F238E27FC236}">
                <a16:creationId xmlns:a16="http://schemas.microsoft.com/office/drawing/2014/main" id="{A29EA435-518A-46D6-BA24-B598F433C015}"/>
              </a:ext>
            </a:extLst>
          </p:cNvPr>
          <p:cNvSpPr>
            <a:spLocks noGrp="1"/>
          </p:cNvSpPr>
          <p:nvPr>
            <p:ph type="sldNum" sz="quarter" idx="4"/>
          </p:nvPr>
        </p:nvSpPr>
        <p:spPr/>
        <p:txBody>
          <a:bodyPr/>
          <a:lstStyle/>
          <a:p>
            <a:fld id="{B9154E3B-2790-45AB-9A85-320C4C8F03EA}" type="slidenum">
              <a:rPr lang="ko-KR" altLang="en-US" smtClean="0"/>
              <a:t>44</a:t>
            </a:fld>
            <a:endParaRPr lang="ko-KR" altLang="en-US"/>
          </a:p>
        </p:txBody>
      </p:sp>
      <p:sp>
        <p:nvSpPr>
          <p:cNvPr id="6"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dirty="0"/>
              <a:t>Actual Update of Weights</a:t>
            </a:r>
            <a:br>
              <a:rPr lang="en-US" altLang="ko-KR" dirty="0"/>
            </a:br>
            <a:r>
              <a:rPr lang="ko-KR" altLang="en-US" sz="3600" dirty="0">
                <a:solidFill>
                  <a:schemeClr val="tx1">
                    <a:lumMod val="50000"/>
                    <a:lumOff val="50000"/>
                  </a:schemeClr>
                </a:solidFill>
              </a:rPr>
              <a:t>가중치의 진짜 업데이트</a:t>
            </a:r>
          </a:p>
        </p:txBody>
      </p:sp>
      <p:sp>
        <p:nvSpPr>
          <p:cNvPr id="12" name="모서리가 둥근 사각형 설명선 11"/>
          <p:cNvSpPr/>
          <p:nvPr/>
        </p:nvSpPr>
        <p:spPr>
          <a:xfrm>
            <a:off x="5861939" y="5524262"/>
            <a:ext cx="1544444" cy="691074"/>
          </a:xfrm>
          <a:prstGeom prst="wedgeRoundRectCallout">
            <a:avLst>
              <a:gd name="adj1" fmla="val 80948"/>
              <a:gd name="adj2" fmla="val -190698"/>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0"/>
              </a:spcBef>
            </a:pPr>
            <a:r>
              <a:rPr lang="en-US" altLang="ko-KR" b="1" spc="-10" dirty="0">
                <a:solidFill>
                  <a:srgbClr val="7030A0"/>
                </a:solidFill>
                <a:latin typeface="나눔스퀘어" panose="020B0600000101010101" pitchFamily="50" charset="-127"/>
                <a:cs typeface="Arial"/>
              </a:rPr>
              <a:t>It</a:t>
            </a:r>
            <a:r>
              <a:rPr lang="en-US" altLang="ko-KR" b="1" spc="-5" dirty="0">
                <a:solidFill>
                  <a:srgbClr val="7030A0"/>
                </a:solidFill>
                <a:latin typeface="나눔스퀘어" panose="020B0600000101010101" pitchFamily="50" charset="-127"/>
                <a:cs typeface="Arial"/>
              </a:rPr>
              <a:t>’</a:t>
            </a:r>
            <a:r>
              <a:rPr lang="en-US" altLang="ko-KR" b="1" dirty="0">
                <a:solidFill>
                  <a:srgbClr val="7030A0"/>
                </a:solidFill>
                <a:latin typeface="나눔스퀘어" panose="020B0600000101010101" pitchFamily="50" charset="-127"/>
                <a:cs typeface="Arial"/>
              </a:rPr>
              <a:t>s</a:t>
            </a:r>
            <a:r>
              <a:rPr lang="en-US" altLang="ko-KR" b="1" spc="-5" dirty="0">
                <a:solidFill>
                  <a:srgbClr val="7030A0"/>
                </a:solidFill>
                <a:latin typeface="나눔스퀘어" panose="020B0600000101010101" pitchFamily="50" charset="-127"/>
                <a:cs typeface="Arial"/>
              </a:rPr>
              <a:t> nega</a:t>
            </a:r>
            <a:r>
              <a:rPr lang="en-US" altLang="ko-KR" b="1" spc="-10" dirty="0">
                <a:solidFill>
                  <a:srgbClr val="7030A0"/>
                </a:solidFill>
                <a:latin typeface="나눔스퀘어" panose="020B0600000101010101" pitchFamily="50" charset="-127"/>
                <a:cs typeface="Arial"/>
              </a:rPr>
              <a:t>t</a:t>
            </a:r>
            <a:r>
              <a:rPr lang="en-US" altLang="ko-KR" b="1" spc="-5" dirty="0">
                <a:solidFill>
                  <a:srgbClr val="7030A0"/>
                </a:solidFill>
                <a:latin typeface="나눔스퀘어" panose="020B0600000101010101" pitchFamily="50" charset="-127"/>
                <a:cs typeface="Arial"/>
              </a:rPr>
              <a:t>iv</a:t>
            </a:r>
            <a:r>
              <a:rPr lang="en-US" altLang="ko-KR" b="1" dirty="0">
                <a:solidFill>
                  <a:srgbClr val="7030A0"/>
                </a:solidFill>
                <a:latin typeface="나눔스퀘어" panose="020B0600000101010101" pitchFamily="50" charset="-127"/>
                <a:cs typeface="Arial"/>
              </a:rPr>
              <a:t>e</a:t>
            </a:r>
            <a:r>
              <a:rPr lang="en-US" altLang="ko-KR" b="1" spc="-5" dirty="0">
                <a:solidFill>
                  <a:srgbClr val="7030A0"/>
                </a:solidFill>
                <a:latin typeface="나눔스퀘어" panose="020B0600000101010101" pitchFamily="50" charset="-127"/>
                <a:cs typeface="Arial"/>
              </a:rPr>
              <a:t> because? </a:t>
            </a:r>
          </a:p>
        </p:txBody>
      </p:sp>
      <mc:AlternateContent xmlns:mc="http://schemas.openxmlformats.org/markup-compatibility/2006" xmlns:a14="http://schemas.microsoft.com/office/drawing/2010/main">
        <mc:Choice Requires="a14">
          <p:sp>
            <p:nvSpPr>
              <p:cNvPr id="3" name="직사각형 2"/>
              <p:cNvSpPr/>
              <p:nvPr/>
            </p:nvSpPr>
            <p:spPr>
              <a:xfrm>
                <a:off x="8461875" y="2564226"/>
                <a:ext cx="1175065" cy="624338"/>
              </a:xfrm>
              <a:prstGeom prst="rect">
                <a:avLst/>
              </a:prstGeom>
              <a:ln w="38100">
                <a:solidFill>
                  <a:srgbClr val="FF0000"/>
                </a:solidFill>
                <a:prstDash val="sysDot"/>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3200" i="1" smtClean="0">
                              <a:solidFill>
                                <a:srgbClr val="FF0000"/>
                              </a:solidFill>
                              <a:latin typeface="Cambria Math" panose="02040503050406030204" pitchFamily="18" charset="0"/>
                            </a:rPr>
                          </m:ctrlPr>
                        </m:sSubPr>
                        <m:e>
                          <m:r>
                            <a:rPr lang="el-GR" altLang="ko-KR" sz="3200" i="1" smtClean="0">
                              <a:solidFill>
                                <a:srgbClr val="FF0000"/>
                              </a:solidFill>
                              <a:latin typeface="Cambria Math" panose="02040503050406030204" pitchFamily="18" charset="0"/>
                            </a:rPr>
                            <m:t>∆</m:t>
                          </m:r>
                          <m:r>
                            <a:rPr lang="en-US" altLang="ko-KR" sz="3200" i="1">
                              <a:solidFill>
                                <a:srgbClr val="FF0000"/>
                              </a:solidFill>
                              <a:latin typeface="Cambria Math" panose="02040503050406030204" pitchFamily="18" charset="0"/>
                            </a:rPr>
                            <m:t>𝑤</m:t>
                          </m:r>
                        </m:e>
                        <m:sub>
                          <m:r>
                            <a:rPr lang="en-US" altLang="ko-KR" sz="3200" i="1">
                              <a:solidFill>
                                <a:srgbClr val="FF0000"/>
                              </a:solidFill>
                              <a:latin typeface="Cambria Math" panose="02040503050406030204" pitchFamily="18" charset="0"/>
                            </a:rPr>
                            <m:t>𝑗𝑘</m:t>
                          </m:r>
                        </m:sub>
                      </m:sSub>
                    </m:oMath>
                  </m:oMathPara>
                </a14:m>
                <a:endParaRPr lang="ko-KR" altLang="en-US" sz="3200" dirty="0">
                  <a:solidFill>
                    <a:srgbClr val="FF0000"/>
                  </a:solidFill>
                </a:endParaRPr>
              </a:p>
            </p:txBody>
          </p:sp>
        </mc:Choice>
        <mc:Fallback xmlns="">
          <p:sp>
            <p:nvSpPr>
              <p:cNvPr id="3" name="직사각형 2"/>
              <p:cNvSpPr>
                <a:spLocks noRot="1" noChangeAspect="1" noMove="1" noResize="1" noEditPoints="1" noAdjustHandles="1" noChangeArrowheads="1" noChangeShapeType="1" noTextEdit="1"/>
              </p:cNvSpPr>
              <p:nvPr/>
            </p:nvSpPr>
            <p:spPr>
              <a:xfrm>
                <a:off x="8461875" y="2564226"/>
                <a:ext cx="1175065" cy="624338"/>
              </a:xfrm>
              <a:prstGeom prst="rect">
                <a:avLst/>
              </a:prstGeom>
              <a:blipFill>
                <a:blip r:embed="rId6"/>
                <a:stretch>
                  <a:fillRect/>
                </a:stretch>
              </a:blipFill>
              <a:ln w="38100">
                <a:solidFill>
                  <a:srgbClr val="FF0000"/>
                </a:solidFill>
                <a:prstDash val="sysDot"/>
              </a:ln>
            </p:spPr>
            <p:txBody>
              <a:bodyPr/>
              <a:lstStyle/>
              <a:p>
                <a:r>
                  <a:rPr lang="ko-KR" altLang="en-US">
                    <a:noFill/>
                  </a:rPr>
                  <a:t> </a:t>
                </a:r>
              </a:p>
            </p:txBody>
          </p:sp>
        </mc:Fallback>
      </mc:AlternateContent>
      <p:sp>
        <p:nvSpPr>
          <p:cNvPr id="9" name="설명선 2 8"/>
          <p:cNvSpPr/>
          <p:nvPr/>
        </p:nvSpPr>
        <p:spPr>
          <a:xfrm>
            <a:off x="8135006" y="3783281"/>
            <a:ext cx="1761637" cy="1293214"/>
          </a:xfrm>
          <a:prstGeom prst="borderCallout2">
            <a:avLst>
              <a:gd name="adj1" fmla="val -107"/>
              <a:gd name="adj2" fmla="val 50255"/>
              <a:gd name="adj3" fmla="val -30259"/>
              <a:gd name="adj4" fmla="val 70559"/>
              <a:gd name="adj5" fmla="val -46854"/>
              <a:gd name="adj6" fmla="val 50748"/>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오디오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32119694"/>
      </p:ext>
    </p:extLst>
  </p:cSld>
  <p:clrMapOvr>
    <a:masterClrMapping/>
  </p:clrMapOvr>
  <mc:AlternateContent xmlns:mc="http://schemas.openxmlformats.org/markup-compatibility/2006" xmlns:p14="http://schemas.microsoft.com/office/powerpoint/2010/main">
    <mc:Choice Requires="p14">
      <p:transition spd="slow" p14:dur="2000" advTm="78138"/>
    </mc:Choice>
    <mc:Fallback xmlns="">
      <p:transition spd="slow" advTm="78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B3C095A1-2317-413B-AD79-51BADE9ADE58}"/>
              </a:ext>
            </a:extLst>
          </p:cNvPr>
          <p:cNvPicPr>
            <a:picLocks noGrp="1" noChangeAspect="1"/>
          </p:cNvPicPr>
          <p:nvPr>
            <p:ph idx="1"/>
          </p:nvPr>
        </p:nvPicPr>
        <p:blipFill>
          <a:blip r:embed="rId5"/>
          <a:stretch>
            <a:fillRect/>
          </a:stretch>
        </p:blipFill>
        <p:spPr>
          <a:xfrm>
            <a:off x="1578291" y="1825783"/>
            <a:ext cx="10407015" cy="3086100"/>
          </a:xfrm>
          <a:prstGeom prst="rect">
            <a:avLst/>
          </a:prstGeom>
        </p:spPr>
      </p:pic>
      <p:sp>
        <p:nvSpPr>
          <p:cNvPr id="4" name="슬라이드 번호 개체 틀 3">
            <a:extLst>
              <a:ext uri="{FF2B5EF4-FFF2-40B4-BE49-F238E27FC236}">
                <a16:creationId xmlns:a16="http://schemas.microsoft.com/office/drawing/2014/main" id="{6D0EA5E3-9F9C-4C13-B5F0-E307E968AFFD}"/>
              </a:ext>
            </a:extLst>
          </p:cNvPr>
          <p:cNvSpPr>
            <a:spLocks noGrp="1"/>
          </p:cNvSpPr>
          <p:nvPr>
            <p:ph type="sldNum" sz="quarter" idx="4"/>
          </p:nvPr>
        </p:nvSpPr>
        <p:spPr/>
        <p:txBody>
          <a:bodyPr/>
          <a:lstStyle/>
          <a:p>
            <a:fld id="{B9154E3B-2790-45AB-9A85-320C4C8F03EA}" type="slidenum">
              <a:rPr lang="ko-KR" altLang="en-US" smtClean="0"/>
              <a:t>45</a:t>
            </a:fld>
            <a:endParaRPr lang="ko-KR" altLang="en-US"/>
          </a:p>
        </p:txBody>
      </p:sp>
      <p:pic>
        <p:nvPicPr>
          <p:cNvPr id="6" name="그림 5">
            <a:extLst>
              <a:ext uri="{FF2B5EF4-FFF2-40B4-BE49-F238E27FC236}">
                <a16:creationId xmlns:a16="http://schemas.microsoft.com/office/drawing/2014/main" id="{9271584F-DAE5-4744-8456-719A3CA76D9D}"/>
              </a:ext>
            </a:extLst>
          </p:cNvPr>
          <p:cNvPicPr>
            <a:picLocks noChangeAspect="1"/>
          </p:cNvPicPr>
          <p:nvPr/>
        </p:nvPicPr>
        <p:blipFill>
          <a:blip r:embed="rId6"/>
          <a:stretch>
            <a:fillRect/>
          </a:stretch>
        </p:blipFill>
        <p:spPr>
          <a:xfrm>
            <a:off x="2364422" y="4911883"/>
            <a:ext cx="8816340" cy="1813560"/>
          </a:xfrm>
          <a:prstGeom prst="rect">
            <a:avLst/>
          </a:prstGeom>
          <a:ln w="63500">
            <a:solidFill>
              <a:srgbClr val="00B0F0"/>
            </a:solidFill>
          </a:ln>
        </p:spPr>
      </p:pic>
      <p:sp>
        <p:nvSpPr>
          <p:cNvPr id="8" name="제목 1">
            <a:extLst>
              <a:ext uri="{FF2B5EF4-FFF2-40B4-BE49-F238E27FC236}">
                <a16:creationId xmlns:a16="http://schemas.microsoft.com/office/drawing/2014/main" id="{C9633846-2D43-410A-BB3E-1BB63E0491B7}"/>
              </a:ext>
            </a:extLst>
          </p:cNvPr>
          <p:cNvSpPr>
            <a:spLocks noGrp="1"/>
          </p:cNvSpPr>
          <p:nvPr>
            <p:ph type="title"/>
          </p:nvPr>
        </p:nvSpPr>
        <p:spPr>
          <a:xfrm>
            <a:off x="2209800" y="365126"/>
            <a:ext cx="9143999" cy="1266264"/>
          </a:xfrm>
        </p:spPr>
        <p:txBody>
          <a:bodyPr>
            <a:normAutofit/>
          </a:bodyPr>
          <a:lstStyle/>
          <a:p>
            <a:r>
              <a:rPr lang="en-US" altLang="ko-KR"/>
              <a:t>Actual Update of Weights</a:t>
            </a:r>
            <a:br>
              <a:rPr lang="en-US" altLang="ko-KR"/>
            </a:br>
            <a:r>
              <a:rPr lang="ko-KR" altLang="en-US" sz="3600">
                <a:solidFill>
                  <a:schemeClr val="tx1">
                    <a:lumMod val="50000"/>
                    <a:lumOff val="50000"/>
                  </a:schemeClr>
                </a:solidFill>
              </a:rPr>
              <a:t>가중치의 </a:t>
            </a:r>
            <a:r>
              <a:rPr lang="ko-KR" altLang="en-US" sz="3600" dirty="0">
                <a:solidFill>
                  <a:schemeClr val="tx1">
                    <a:lumMod val="50000"/>
                    <a:lumOff val="50000"/>
                  </a:schemeClr>
                </a:solidFill>
              </a:rPr>
              <a:t>진짜 업데이트</a:t>
            </a:r>
          </a:p>
        </p:txBody>
      </p:sp>
      <p:sp>
        <p:nvSpPr>
          <p:cNvPr id="3" name="TextBox 2"/>
          <p:cNvSpPr txBox="1"/>
          <p:nvPr/>
        </p:nvSpPr>
        <p:spPr>
          <a:xfrm>
            <a:off x="7612380" y="2732563"/>
            <a:ext cx="251992" cy="230832"/>
          </a:xfrm>
          <a:prstGeom prst="rect">
            <a:avLst/>
          </a:prstGeom>
          <a:noFill/>
        </p:spPr>
        <p:txBody>
          <a:bodyPr wrap="none" rtlCol="0">
            <a:spAutoFit/>
          </a:bodyPr>
          <a:lstStyle/>
          <a:p>
            <a:r>
              <a:rPr lang="en-US" altLang="ko-KR" sz="900" b="1" dirty="0">
                <a:solidFill>
                  <a:srgbClr val="FF0000"/>
                </a:solidFill>
              </a:rPr>
              <a:t>2</a:t>
            </a:r>
            <a:endParaRPr lang="ko-KR" altLang="en-US" sz="900" b="1" dirty="0">
              <a:solidFill>
                <a:srgbClr val="FF0000"/>
              </a:solidFill>
            </a:endParaRPr>
          </a:p>
        </p:txBody>
      </p:sp>
      <p:sp>
        <p:nvSpPr>
          <p:cNvPr id="9" name="모서리가 둥근 사각형 설명선 8"/>
          <p:cNvSpPr/>
          <p:nvPr/>
        </p:nvSpPr>
        <p:spPr>
          <a:xfrm>
            <a:off x="8461875" y="1772821"/>
            <a:ext cx="930117" cy="465744"/>
          </a:xfrm>
          <a:prstGeom prst="wedgeRoundRectCallout">
            <a:avLst>
              <a:gd name="adj1" fmla="val -91214"/>
              <a:gd name="adj2" fmla="val 2812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7030A0"/>
                </a:solidFill>
                <a:latin typeface="나눔스퀘어" panose="020B0600000101010101" pitchFamily="50" charset="-127"/>
                <a:ea typeface="나눔스퀘어" panose="020B0600000101010101" pitchFamily="50" charset="-127"/>
              </a:rPr>
              <a:t>sigmoid</a:t>
            </a:r>
            <a:endParaRPr lang="ko-KR" altLang="en-US" sz="1400" b="1" baseline="-25000" dirty="0">
              <a:solidFill>
                <a:srgbClr val="7030A0"/>
              </a:solidFill>
              <a:latin typeface="나눔스퀘어" panose="020B0600000101010101" pitchFamily="50" charset="-127"/>
              <a:ea typeface="나눔스퀘어" panose="020B0600000101010101" pitchFamily="50" charset="-127"/>
            </a:endParaRPr>
          </a:p>
        </p:txBody>
      </p:sp>
      <p:pic>
        <p:nvPicPr>
          <p:cNvPr id="19" name="오디오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69579651"/>
      </p:ext>
    </p:extLst>
  </p:cSld>
  <p:clrMapOvr>
    <a:masterClrMapping/>
  </p:clrMapOvr>
  <mc:AlternateContent xmlns:mc="http://schemas.openxmlformats.org/markup-compatibility/2006" xmlns:p14="http://schemas.microsoft.com/office/powerpoint/2010/main">
    <mc:Choice Requires="p14">
      <p:transition spd="slow" p14:dur="2000" advTm="67075"/>
    </mc:Choice>
    <mc:Fallback xmlns="">
      <p:transition spd="slow" advTm="67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Key Points</a:t>
            </a:r>
            <a:br>
              <a:rPr lang="en-US" altLang="ko-KR" dirty="0"/>
            </a:br>
            <a:r>
              <a:rPr lang="ko-KR" altLang="en-US" sz="2800" dirty="0">
                <a:solidFill>
                  <a:schemeClr val="tx1">
                    <a:lumMod val="50000"/>
                    <a:lumOff val="50000"/>
                  </a:schemeClr>
                </a:solidFill>
              </a:rPr>
              <a:t>핵심 정리</a:t>
            </a:r>
          </a:p>
        </p:txBody>
      </p:sp>
      <p:sp>
        <p:nvSpPr>
          <p:cNvPr id="3" name="내용 개체 틀 2"/>
          <p:cNvSpPr>
            <a:spLocks noGrp="1"/>
          </p:cNvSpPr>
          <p:nvPr>
            <p:ph idx="1"/>
          </p:nvPr>
        </p:nvSpPr>
        <p:spPr>
          <a:xfrm>
            <a:off x="2209800" y="1825623"/>
            <a:ext cx="9144000" cy="4387851"/>
          </a:xfrm>
        </p:spPr>
        <p:txBody>
          <a:bodyPr>
            <a:noAutofit/>
          </a:bodyPr>
          <a:lstStyle/>
          <a:p>
            <a:pPr>
              <a:lnSpc>
                <a:spcPct val="100000"/>
              </a:lnSpc>
              <a:spcBef>
                <a:spcPts val="0"/>
              </a:spcBef>
            </a:pPr>
            <a:r>
              <a:rPr lang="en-US" altLang="ko-KR" sz="1800" dirty="0">
                <a:latin typeface="나눔스퀘어" panose="020B0600000101010101" pitchFamily="50" charset="-127"/>
                <a:ea typeface="나눔스퀘어" panose="020B0600000101010101" pitchFamily="50" charset="-127"/>
              </a:rPr>
              <a:t>A neural network’s error is a function of the internal link weights.</a:t>
            </a:r>
          </a:p>
          <a:p>
            <a:pPr>
              <a:lnSpc>
                <a:spcPct val="100000"/>
              </a:lnSpc>
              <a:spcBef>
                <a:spcPts val="0"/>
              </a:spcBef>
            </a:pP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신경망의</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오차는 가중치의 함수 입니다</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1800" u="sng" dirty="0">
                <a:latin typeface="나눔스퀘어" panose="020B0600000101010101" pitchFamily="50" charset="-127"/>
                <a:ea typeface="나눔스퀘어" panose="020B0600000101010101" pitchFamily="50" charset="-127"/>
              </a:rPr>
              <a:t>Improving a neural network means reducing this error by changing those weights.</a:t>
            </a:r>
          </a:p>
          <a:p>
            <a:pPr>
              <a:lnSpc>
                <a:spcPct val="100000"/>
              </a:lnSpc>
              <a:spcBef>
                <a:spcPts val="0"/>
              </a:spcBef>
            </a:pPr>
            <a:r>
              <a:rPr lang="ko-KR" altLang="en-US" sz="1600" u="sng" dirty="0">
                <a:solidFill>
                  <a:schemeClr val="tx1">
                    <a:lumMod val="50000"/>
                    <a:lumOff val="50000"/>
                  </a:schemeClr>
                </a:solidFill>
                <a:latin typeface="나눔스퀘어" panose="020B0600000101010101" pitchFamily="50" charset="-127"/>
                <a:ea typeface="나눔스퀘어" panose="020B0600000101010101" pitchFamily="50" charset="-127"/>
              </a:rPr>
              <a:t>신경망을 개선한다는 것은 가중치의 변화를 통해 오차를 줄인다는 뜻입니다</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1800" dirty="0">
                <a:latin typeface="나눔스퀘어" panose="020B0600000101010101" pitchFamily="50" charset="-127"/>
                <a:ea typeface="나눔스퀘어" panose="020B0600000101010101" pitchFamily="50" charset="-127"/>
              </a:rPr>
              <a:t>Choosing the right weights directly is too difficult. An alternative approach is to iteratively improve the weights by descending the error function, taking small steps. Each step is taken in the direction of the greatest downward slope from your current position. This is called </a:t>
            </a:r>
            <a:r>
              <a:rPr lang="en-US" altLang="ko-KR" sz="1800" b="1" dirty="0">
                <a:solidFill>
                  <a:srgbClr val="00B050"/>
                </a:solidFill>
                <a:latin typeface="나눔스퀘어" panose="020B0600000101010101" pitchFamily="50" charset="-127"/>
                <a:ea typeface="나눔스퀘어" panose="020B0600000101010101" pitchFamily="50" charset="-127"/>
              </a:rPr>
              <a:t>gradient descent </a:t>
            </a:r>
            <a:r>
              <a:rPr lang="en-US" altLang="ko-KR" sz="1800" dirty="0">
                <a:latin typeface="나눔스퀘어" panose="020B0600000101010101" pitchFamily="50" charset="-127"/>
                <a:ea typeface="나눔스퀘어" panose="020B0600000101010101" pitchFamily="50" charset="-127"/>
              </a:rPr>
              <a:t>.</a:t>
            </a:r>
          </a:p>
          <a:p>
            <a:pPr>
              <a:lnSpc>
                <a:spcPct val="100000"/>
              </a:lnSpc>
              <a:spcBef>
                <a:spcPts val="0"/>
              </a:spcBef>
            </a:pP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최적의 가중치를 직접 찾는 것은 매우 어렵습니다 이를 대체하는 접근 방법은 작은 발걸음으로 </a:t>
            </a:r>
            <a:r>
              <a:rPr lang="ko-KR" altLang="en-US" sz="1600" dirty="0" err="1">
                <a:solidFill>
                  <a:schemeClr val="tx1">
                    <a:lumMod val="50000"/>
                    <a:lumOff val="50000"/>
                  </a:schemeClr>
                </a:solidFill>
                <a:latin typeface="나눔스퀘어" panose="020B0600000101010101" pitchFamily="50" charset="-127"/>
                <a:ea typeface="나눔스퀘어" panose="020B0600000101010101" pitchFamily="50" charset="-127"/>
              </a:rPr>
              <a:t>오차함수를</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 줄여가면서 반복적으로 가중치를 개선해가는 방법입니다</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각 발걸음은 현재위치에서 볼 때 가장 급격히 낮아지는 경사의 방향으로 취해집니다</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이런 방법을 </a:t>
            </a:r>
            <a:r>
              <a:rPr lang="ko-KR" altLang="en-US" sz="1600" b="1" dirty="0">
                <a:solidFill>
                  <a:srgbClr val="00B050"/>
                </a:solidFill>
                <a:latin typeface="나눔스퀘어" panose="020B0600000101010101" pitchFamily="50" charset="-127"/>
                <a:ea typeface="나눔스퀘어" panose="020B0600000101010101" pitchFamily="50" charset="-127"/>
              </a:rPr>
              <a:t>경사 </a:t>
            </a:r>
            <a:r>
              <a:rPr lang="ko-KR" altLang="en-US" sz="1600" b="1" dirty="0" err="1">
                <a:solidFill>
                  <a:srgbClr val="00B050"/>
                </a:solidFill>
                <a:latin typeface="나눔스퀘어" panose="020B0600000101010101" pitchFamily="50" charset="-127"/>
                <a:ea typeface="나눔스퀘어" panose="020B0600000101010101" pitchFamily="50" charset="-127"/>
              </a:rPr>
              <a:t>하강법</a:t>
            </a:r>
            <a:r>
              <a:rPr lang="ko-KR" altLang="en-US" sz="1600" b="1" dirty="0">
                <a:solidFill>
                  <a:srgbClr val="00B050"/>
                </a:solidFill>
                <a:latin typeface="나눔스퀘어" panose="020B0600000101010101" pitchFamily="50" charset="-127"/>
                <a:ea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이라고 합니다</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endPar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endParaRPr>
          </a:p>
          <a:p>
            <a:pPr>
              <a:lnSpc>
                <a:spcPct val="100000"/>
              </a:lnSpc>
              <a:spcBef>
                <a:spcPts val="0"/>
              </a:spcBef>
            </a:pPr>
            <a:r>
              <a:rPr lang="en-US" altLang="ko-KR" sz="1800" dirty="0">
                <a:latin typeface="나눔스퀘어" panose="020B0600000101010101" pitchFamily="50" charset="-127"/>
                <a:ea typeface="나눔스퀘어" panose="020B0600000101010101" pitchFamily="50" charset="-127"/>
              </a:rPr>
              <a:t>That error slope is possible to calculate using calculus that isn’t too difficult.</a:t>
            </a:r>
          </a:p>
          <a:p>
            <a:pPr>
              <a:lnSpc>
                <a:spcPct val="100000"/>
              </a:lnSpc>
              <a:spcBef>
                <a:spcPts val="0"/>
              </a:spcBef>
            </a:pPr>
            <a:r>
              <a:rPr lang="ko-KR" altLang="en-US" sz="1600" dirty="0">
                <a:solidFill>
                  <a:schemeClr val="tx1">
                    <a:lumMod val="50000"/>
                    <a:lumOff val="50000"/>
                  </a:schemeClr>
                </a:solidFill>
                <a:latin typeface="나눔스퀘어" panose="020B0600000101010101" pitchFamily="50" charset="-127"/>
                <a:ea typeface="나눔스퀘어" panose="020B0600000101010101" pitchFamily="50" charset="-127"/>
              </a:rPr>
              <a:t>오차의 기울기는 미분을 이용해 계산할 수 있으며 알고 보면 별로 어렵지 않습니다</a:t>
            </a:r>
            <a:r>
              <a:rPr lang="en-US" altLang="ko-KR" sz="1600" dirty="0">
                <a:solidFill>
                  <a:schemeClr val="tx1">
                    <a:lumMod val="50000"/>
                    <a:lumOff val="50000"/>
                  </a:schemeClr>
                </a:solidFill>
                <a:latin typeface="나눔스퀘어" panose="020B0600000101010101" pitchFamily="50" charset="-127"/>
                <a:ea typeface="나눔스퀘어" panose="020B0600000101010101" pitchFamily="50" charset="-127"/>
              </a:rPr>
              <a:t>.</a:t>
            </a: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46</a:t>
            </a:fld>
            <a:endParaRPr lang="ko-KR" altLang="en-US" dirty="0"/>
          </a:p>
        </p:txBody>
      </p:sp>
    </p:spTree>
    <p:extLst>
      <p:ext uri="{BB962C8B-B14F-4D97-AF65-F5344CB8AC3E}">
        <p14:creationId xmlns:p14="http://schemas.microsoft.com/office/powerpoint/2010/main" val="653175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98500" y="2946176"/>
            <a:ext cx="11493500" cy="1014413"/>
          </a:xfrm>
        </p:spPr>
        <p:txBody>
          <a:bodyPr anchor="ctr">
            <a:normAutofit fontScale="90000"/>
          </a:bodyPr>
          <a:lstStyle/>
          <a:p>
            <a:r>
              <a:rPr lang="en-US" altLang="ko-KR" sz="6700" b="1" dirty="0"/>
              <a:t>Chapter 15</a:t>
            </a:r>
            <a:br>
              <a:rPr lang="en-US" altLang="ko-KR" b="1" dirty="0"/>
            </a:br>
            <a:r>
              <a:rPr lang="en-US" altLang="ko-KR" dirty="0"/>
              <a:t>Weight Update Worked Example</a:t>
            </a:r>
            <a:br>
              <a:rPr lang="en-US" altLang="ko-KR" dirty="0"/>
            </a:br>
            <a:r>
              <a:rPr lang="ko-KR" altLang="en-US" sz="5300" dirty="0">
                <a:solidFill>
                  <a:schemeClr val="tx1">
                    <a:lumMod val="50000"/>
                    <a:lumOff val="50000"/>
                  </a:schemeClr>
                </a:solidFill>
              </a:rPr>
              <a:t>가중치 업데이트 예제</a:t>
            </a:r>
            <a:endParaRPr lang="ko-KR" altLang="en-US" sz="7300" b="1" dirty="0">
              <a:solidFill>
                <a:schemeClr val="tx1">
                  <a:lumMod val="50000"/>
                  <a:lumOff val="50000"/>
                </a:schemeClr>
              </a:solidFill>
            </a:endParaRPr>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47</a:t>
            </a:fld>
            <a:endParaRPr lang="ko-KR" altLang="en-US"/>
          </a:p>
        </p:txBody>
      </p:sp>
    </p:spTree>
    <p:extLst>
      <p:ext uri="{BB962C8B-B14F-4D97-AF65-F5344CB8AC3E}">
        <p14:creationId xmlns:p14="http://schemas.microsoft.com/office/powerpoint/2010/main" val="2932136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2BAB0148-BA98-4534-856E-187F0A8AF907}"/>
              </a:ext>
            </a:extLst>
          </p:cNvPr>
          <p:cNvPicPr>
            <a:picLocks noGrp="1" noChangeAspect="1"/>
          </p:cNvPicPr>
          <p:nvPr>
            <p:ph idx="1"/>
          </p:nvPr>
        </p:nvPicPr>
        <p:blipFill>
          <a:blip r:embed="rId5"/>
          <a:stretch>
            <a:fillRect/>
          </a:stretch>
        </p:blipFill>
        <p:spPr>
          <a:xfrm>
            <a:off x="2522860" y="1791025"/>
            <a:ext cx="8287702" cy="3513773"/>
          </a:xfrm>
          <a:prstGeom prst="rect">
            <a:avLst/>
          </a:prstGeom>
        </p:spPr>
      </p:pic>
      <p:sp>
        <p:nvSpPr>
          <p:cNvPr id="2" name="제목 1">
            <a:extLst>
              <a:ext uri="{FF2B5EF4-FFF2-40B4-BE49-F238E27FC236}">
                <a16:creationId xmlns:a16="http://schemas.microsoft.com/office/drawing/2014/main" id="{C4C206CB-0F20-47FA-956C-D3EEAF8AD58A}"/>
              </a:ext>
            </a:extLst>
          </p:cNvPr>
          <p:cNvSpPr>
            <a:spLocks noGrp="1"/>
          </p:cNvSpPr>
          <p:nvPr>
            <p:ph type="title"/>
          </p:nvPr>
        </p:nvSpPr>
        <p:spPr/>
        <p:txBody>
          <a:bodyPr>
            <a:normAutofit/>
          </a:bodyPr>
          <a:lstStyle/>
          <a:p>
            <a:r>
              <a:rPr lang="en-US" altLang="ko-KR" b="1"/>
              <a:t>Weight Update Worked Example</a:t>
            </a:r>
            <a:br>
              <a:rPr lang="en-US" altLang="ko-KR"/>
            </a:br>
            <a:r>
              <a:rPr lang="ko-KR" altLang="en-US" sz="4000">
                <a:solidFill>
                  <a:schemeClr val="tx1">
                    <a:lumMod val="50000"/>
                    <a:lumOff val="50000"/>
                  </a:schemeClr>
                </a:solidFill>
              </a:rPr>
              <a:t>가중치 </a:t>
            </a:r>
            <a:r>
              <a:rPr lang="ko-KR" altLang="en-US" sz="4000" dirty="0">
                <a:solidFill>
                  <a:schemeClr val="tx1">
                    <a:lumMod val="50000"/>
                    <a:lumOff val="50000"/>
                  </a:schemeClr>
                </a:solidFill>
              </a:rPr>
              <a:t>업데이트 예제</a:t>
            </a:r>
          </a:p>
        </p:txBody>
      </p:sp>
      <p:sp>
        <p:nvSpPr>
          <p:cNvPr id="4" name="슬라이드 번호 개체 틀 3">
            <a:extLst>
              <a:ext uri="{FF2B5EF4-FFF2-40B4-BE49-F238E27FC236}">
                <a16:creationId xmlns:a16="http://schemas.microsoft.com/office/drawing/2014/main" id="{B787AF08-E78C-45EC-B21F-05F2EDA68653}"/>
              </a:ext>
            </a:extLst>
          </p:cNvPr>
          <p:cNvSpPr>
            <a:spLocks noGrp="1"/>
          </p:cNvSpPr>
          <p:nvPr>
            <p:ph type="sldNum" sz="quarter" idx="4"/>
          </p:nvPr>
        </p:nvSpPr>
        <p:spPr/>
        <p:txBody>
          <a:bodyPr/>
          <a:lstStyle/>
          <a:p>
            <a:fld id="{B9154E3B-2790-45AB-9A85-320C4C8F03EA}" type="slidenum">
              <a:rPr lang="ko-KR" altLang="en-US" smtClean="0"/>
              <a:t>48</a:t>
            </a:fld>
            <a:endParaRPr lang="ko-KR" altLang="en-US"/>
          </a:p>
        </p:txBody>
      </p:sp>
      <p:sp>
        <p:nvSpPr>
          <p:cNvPr id="6" name="TextBox 5">
            <a:extLst>
              <a:ext uri="{FF2B5EF4-FFF2-40B4-BE49-F238E27FC236}">
                <a16:creationId xmlns:a16="http://schemas.microsoft.com/office/drawing/2014/main" id="{C531C009-2B6B-4FB6-9EBE-9C25D603A689}"/>
              </a:ext>
            </a:extLst>
          </p:cNvPr>
          <p:cNvSpPr txBox="1"/>
          <p:nvPr/>
        </p:nvSpPr>
        <p:spPr>
          <a:xfrm>
            <a:off x="9055953" y="2655139"/>
            <a:ext cx="541317" cy="369332"/>
          </a:xfrm>
          <a:prstGeom prst="rect">
            <a:avLst/>
          </a:prstGeom>
          <a:solidFill>
            <a:schemeClr val="bg1"/>
          </a:solidFill>
        </p:spPr>
        <p:txBody>
          <a:bodyPr wrap="square" rtlCol="0">
            <a:spAutoFit/>
          </a:bodyPr>
          <a:lstStyle/>
          <a:p>
            <a:r>
              <a:rPr lang="en-US" altLang="ko-KR" dirty="0">
                <a:solidFill>
                  <a:schemeClr val="accent2"/>
                </a:solidFill>
                <a:latin typeface="1훈하얀고양이 R" panose="02020603020101020101" pitchFamily="18" charset="-127"/>
                <a:ea typeface="1훈하얀고양이 R" panose="02020603020101020101" pitchFamily="18" charset="-127"/>
              </a:rPr>
              <a:t>0.8</a:t>
            </a:r>
            <a:endParaRPr lang="ko-KR" altLang="en-US" dirty="0">
              <a:solidFill>
                <a:schemeClr val="accent2"/>
              </a:solidFill>
              <a:latin typeface="1훈하얀고양이 R" panose="02020603020101020101" pitchFamily="18" charset="-127"/>
              <a:ea typeface="1훈하얀고양이 R" panose="02020603020101020101" pitchFamily="18" charset="-127"/>
            </a:endParaRPr>
          </a:p>
        </p:txBody>
      </p:sp>
      <p:sp>
        <p:nvSpPr>
          <p:cNvPr id="7" name="TextBox 6">
            <a:extLst>
              <a:ext uri="{FF2B5EF4-FFF2-40B4-BE49-F238E27FC236}">
                <a16:creationId xmlns:a16="http://schemas.microsoft.com/office/drawing/2014/main" id="{B18F49E9-E19B-499E-B19B-E557D9523D54}"/>
              </a:ext>
            </a:extLst>
          </p:cNvPr>
          <p:cNvSpPr txBox="1"/>
          <p:nvPr/>
        </p:nvSpPr>
        <p:spPr>
          <a:xfrm>
            <a:off x="7155573" y="2571993"/>
            <a:ext cx="687088" cy="369332"/>
          </a:xfrm>
          <a:prstGeom prst="rect">
            <a:avLst/>
          </a:prstGeom>
          <a:solidFill>
            <a:schemeClr val="bg1"/>
          </a:solidFill>
        </p:spPr>
        <p:txBody>
          <a:bodyPr wrap="square" rtlCol="0">
            <a:spAutoFit/>
          </a:bodyPr>
          <a:lstStyle/>
          <a:p>
            <a:r>
              <a:rPr lang="en-US" altLang="ko-KR" dirty="0">
                <a:solidFill>
                  <a:schemeClr val="accent2"/>
                </a:solidFill>
                <a:latin typeface="1훈하얀고양이 R" panose="02020603020101020101" pitchFamily="18" charset="-127"/>
                <a:ea typeface="1훈하얀고양이 R" panose="02020603020101020101" pitchFamily="18" charset="-127"/>
              </a:rPr>
              <a:t>0.42</a:t>
            </a:r>
            <a:endParaRPr lang="ko-KR" altLang="en-US" dirty="0">
              <a:solidFill>
                <a:schemeClr val="accent2"/>
              </a:solidFill>
              <a:latin typeface="1훈하얀고양이 R" panose="02020603020101020101" pitchFamily="18" charset="-127"/>
              <a:ea typeface="1훈하얀고양이 R" panose="02020603020101020101" pitchFamily="18" charset="-127"/>
            </a:endParaRPr>
          </a:p>
        </p:txBody>
      </p:sp>
      <p:sp>
        <p:nvSpPr>
          <p:cNvPr id="8" name="TextBox 7">
            <a:extLst>
              <a:ext uri="{FF2B5EF4-FFF2-40B4-BE49-F238E27FC236}">
                <a16:creationId xmlns:a16="http://schemas.microsoft.com/office/drawing/2014/main" id="{6973BC08-6C19-420A-A242-268881AE5D1F}"/>
              </a:ext>
            </a:extLst>
          </p:cNvPr>
          <p:cNvSpPr txBox="1"/>
          <p:nvPr/>
        </p:nvSpPr>
        <p:spPr>
          <a:xfrm>
            <a:off x="7146780" y="4737206"/>
            <a:ext cx="541317" cy="369332"/>
          </a:xfrm>
          <a:prstGeom prst="rect">
            <a:avLst/>
          </a:prstGeom>
          <a:solidFill>
            <a:schemeClr val="bg1"/>
          </a:solidFill>
        </p:spPr>
        <p:txBody>
          <a:bodyPr wrap="square" rtlCol="0">
            <a:spAutoFit/>
          </a:bodyPr>
          <a:lstStyle/>
          <a:p>
            <a:r>
              <a:rPr lang="en-US" altLang="ko-KR" dirty="0">
                <a:solidFill>
                  <a:schemeClr val="accent2"/>
                </a:solidFill>
                <a:latin typeface="1훈하얀고양이 R" panose="02020603020101020101" pitchFamily="18" charset="-127"/>
                <a:ea typeface="1훈하얀고양이 R" panose="02020603020101020101" pitchFamily="18" charset="-127"/>
              </a:rPr>
              <a:t>0.88</a:t>
            </a:r>
            <a:endParaRPr lang="ko-KR" altLang="en-US" dirty="0">
              <a:solidFill>
                <a:schemeClr val="accent2"/>
              </a:solidFill>
              <a:latin typeface="1훈하얀고양이 R" panose="02020603020101020101" pitchFamily="18" charset="-127"/>
              <a:ea typeface="1훈하얀고양이 R" panose="02020603020101020101" pitchFamily="18" charset="-127"/>
            </a:endParaRPr>
          </a:p>
        </p:txBody>
      </p:sp>
      <p:pic>
        <p:nvPicPr>
          <p:cNvPr id="9" name="그림 8">
            <a:extLst>
              <a:ext uri="{FF2B5EF4-FFF2-40B4-BE49-F238E27FC236}">
                <a16:creationId xmlns:a16="http://schemas.microsoft.com/office/drawing/2014/main" id="{0C469C60-4418-4436-A31C-4668E69CA3C1}"/>
              </a:ext>
            </a:extLst>
          </p:cNvPr>
          <p:cNvPicPr>
            <a:picLocks noChangeAspect="1"/>
          </p:cNvPicPr>
          <p:nvPr/>
        </p:nvPicPr>
        <p:blipFill>
          <a:blip r:embed="rId6"/>
          <a:stretch>
            <a:fillRect/>
          </a:stretch>
        </p:blipFill>
        <p:spPr>
          <a:xfrm>
            <a:off x="2829565" y="5115330"/>
            <a:ext cx="7674292" cy="1420178"/>
          </a:xfrm>
          <a:prstGeom prst="rect">
            <a:avLst/>
          </a:prstGeom>
        </p:spPr>
      </p:pic>
      <p:pic>
        <p:nvPicPr>
          <p:cNvPr id="14" name="오디오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6682065"/>
      </p:ext>
    </p:extLst>
  </p:cSld>
  <p:clrMapOvr>
    <a:masterClrMapping/>
  </p:clrMapOvr>
  <mc:AlternateContent xmlns:mc="http://schemas.openxmlformats.org/markup-compatibility/2006" xmlns:p14="http://schemas.microsoft.com/office/powerpoint/2010/main">
    <mc:Choice Requires="p14">
      <p:transition spd="slow" p14:dur="2000" advTm="40177"/>
    </mc:Choice>
    <mc:Fallback xmlns="">
      <p:transition spd="slow" advTm="40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41077C-A4E6-499A-B890-0EFD020D3AAA}"/>
              </a:ext>
            </a:extLst>
          </p:cNvPr>
          <p:cNvSpPr>
            <a:spLocks noGrp="1"/>
          </p:cNvSpPr>
          <p:nvPr>
            <p:ph type="title"/>
          </p:nvPr>
        </p:nvSpPr>
        <p:spPr>
          <a:xfrm>
            <a:off x="2209800" y="365126"/>
            <a:ext cx="9982200" cy="1266264"/>
          </a:xfrm>
        </p:spPr>
        <p:txBody>
          <a:bodyPr>
            <a:normAutofit fontScale="90000"/>
          </a:bodyPr>
          <a:lstStyle/>
          <a:p>
            <a:r>
              <a:rPr lang="en-US" altLang="ko-KR" b="1" dirty="0"/>
              <a:t>Weight Update Worked Example (p133)</a:t>
            </a:r>
            <a:br>
              <a:rPr lang="en-US" altLang="ko-KR" dirty="0"/>
            </a:br>
            <a:r>
              <a:rPr lang="ko-KR" altLang="en-US" sz="4000" dirty="0">
                <a:solidFill>
                  <a:schemeClr val="tx1">
                    <a:lumMod val="50000"/>
                    <a:lumOff val="50000"/>
                  </a:schemeClr>
                </a:solidFill>
              </a:rPr>
              <a:t>가중치 업데이트 예제 </a:t>
            </a:r>
            <a:r>
              <a:rPr lang="en-US" altLang="ko-KR" sz="4000" dirty="0">
                <a:solidFill>
                  <a:schemeClr val="tx1">
                    <a:lumMod val="50000"/>
                    <a:lumOff val="50000"/>
                  </a:schemeClr>
                </a:solidFill>
              </a:rPr>
              <a:t>(p133)</a:t>
            </a:r>
            <a:endParaRPr lang="ko-KR" altLang="en-US" sz="40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5ACF6CE5-2800-4FA9-8388-FE1D02345417}"/>
                  </a:ext>
                </a:extLst>
              </p:cNvPr>
              <p:cNvSpPr>
                <a:spLocks noGrp="1"/>
              </p:cNvSpPr>
              <p:nvPr>
                <p:ph idx="1"/>
              </p:nvPr>
            </p:nvSpPr>
            <p:spPr>
              <a:xfrm>
                <a:off x="2209799" y="3743058"/>
                <a:ext cx="9430657" cy="2835542"/>
              </a:xfrm>
            </p:spPr>
            <p:txBody>
              <a:bodyPr>
                <a:normAutofit fontScale="47500" lnSpcReduction="20000"/>
              </a:bodyPr>
              <a:lstStyle/>
              <a:p>
                <a:pPr>
                  <a:lnSpc>
                    <a:spcPct val="120000"/>
                  </a:lnSpc>
                  <a:spcBef>
                    <a:spcPts val="0"/>
                  </a:spcBef>
                </a:pPr>
                <a:r>
                  <a:rPr lang="en-US" altLang="ko-KR" dirty="0">
                    <a:latin typeface="나눔스퀘어" panose="020B0600000101010101" pitchFamily="50" charset="-127"/>
                  </a:rPr>
                  <a:t>The first bit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𝑘</m:t>
                        </m:r>
                      </m:sub>
                    </m:sSub>
                  </m:oMath>
                </a14:m>
                <a:r>
                  <a:rPr lang="en-US" altLang="ko-KR" dirty="0">
                    <a:latin typeface="나눔스퀘어" panose="020B0600000101010101" pitchFamily="50" charset="-127"/>
                  </a:rPr>
                  <a:t>) is the error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𝑒</m:t>
                        </m:r>
                      </m:e>
                      <m:sub>
                        <m:r>
                          <a:rPr lang="en-US" altLang="ko-KR" i="1">
                            <a:latin typeface="Cambria Math" panose="02040503050406030204" pitchFamily="18" charset="0"/>
                          </a:rPr>
                          <m:t>1</m:t>
                        </m:r>
                      </m:sub>
                    </m:sSub>
                  </m:oMath>
                </a14:m>
                <a:r>
                  <a:rPr lang="en-US" altLang="ko-KR" b="1" dirty="0">
                    <a:latin typeface="나눔스퀘어" panose="020B0600000101010101" pitchFamily="50" charset="-127"/>
                  </a:rPr>
                  <a:t> </a:t>
                </a:r>
                <a:r>
                  <a:rPr lang="en-US" altLang="ko-KR" dirty="0">
                    <a:latin typeface="나눔스퀘어" panose="020B0600000101010101" pitchFamily="50" charset="-127"/>
                  </a:rPr>
                  <a:t>= 0.8, just as we saw before.</a:t>
                </a: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rPr>
                  <a:t>첫 번째 항 </a:t>
                </a:r>
                <a:r>
                  <a:rPr lang="en-US" altLang="ko-KR" sz="2600" dirty="0">
                    <a:solidFill>
                      <a:schemeClr val="tx1">
                        <a:lumMod val="50000"/>
                        <a:lumOff val="50000"/>
                      </a:schemeClr>
                    </a:solidFill>
                    <a:latin typeface="나눔스퀘어" panose="020B0600000101010101" pitchFamily="50" charset="-127"/>
                  </a:rPr>
                  <a:t>(</a:t>
                </a:r>
                <a14:m>
                  <m:oMath xmlns:m="http://schemas.openxmlformats.org/officeDocument/2006/math">
                    <m:sSub>
                      <m:sSubPr>
                        <m:ctrlPr>
                          <a:rPr lang="en-US" altLang="ko-KR" sz="2600" i="1" smtClean="0">
                            <a:solidFill>
                              <a:schemeClr val="tx1">
                                <a:lumMod val="50000"/>
                                <a:lumOff val="50000"/>
                              </a:schemeClr>
                            </a:solidFill>
                            <a:latin typeface="Cambria Math" panose="02040503050406030204" pitchFamily="18" charset="0"/>
                          </a:rPr>
                        </m:ctrlPr>
                      </m:sSubPr>
                      <m:e>
                        <m:r>
                          <a:rPr lang="en-US" altLang="ko-KR" sz="2600" b="0" i="1" smtClean="0">
                            <a:solidFill>
                              <a:schemeClr val="tx1">
                                <a:lumMod val="50000"/>
                                <a:lumOff val="50000"/>
                              </a:schemeClr>
                            </a:solidFill>
                            <a:latin typeface="Cambria Math" panose="02040503050406030204" pitchFamily="18" charset="0"/>
                          </a:rPr>
                          <m:t>𝑡</m:t>
                        </m:r>
                      </m:e>
                      <m:sub>
                        <m:r>
                          <a:rPr lang="en-US" altLang="ko-KR" sz="2600" b="0" i="1" smtClean="0">
                            <a:solidFill>
                              <a:schemeClr val="tx1">
                                <a:lumMod val="50000"/>
                                <a:lumOff val="50000"/>
                              </a:schemeClr>
                            </a:solidFill>
                            <a:latin typeface="Cambria Math" panose="02040503050406030204" pitchFamily="18" charset="0"/>
                          </a:rPr>
                          <m:t>𝑘</m:t>
                        </m:r>
                      </m:sub>
                    </m:sSub>
                    <m:r>
                      <a:rPr lang="en-US" altLang="ko-KR" sz="2600" b="0" i="1" smtClean="0">
                        <a:solidFill>
                          <a:schemeClr val="tx1">
                            <a:lumMod val="50000"/>
                            <a:lumOff val="50000"/>
                          </a:schemeClr>
                        </a:solidFill>
                        <a:latin typeface="Cambria Math" panose="02040503050406030204" pitchFamily="18" charset="0"/>
                      </a:rPr>
                      <m:t>−</m:t>
                    </m:r>
                    <m:sSub>
                      <m:sSubPr>
                        <m:ctrlPr>
                          <a:rPr lang="en-US" altLang="ko-KR" sz="2600" b="0" i="1" smtClean="0">
                            <a:solidFill>
                              <a:schemeClr val="tx1">
                                <a:lumMod val="50000"/>
                                <a:lumOff val="50000"/>
                              </a:schemeClr>
                            </a:solidFill>
                            <a:latin typeface="Cambria Math" panose="02040503050406030204" pitchFamily="18" charset="0"/>
                          </a:rPr>
                        </m:ctrlPr>
                      </m:sSubPr>
                      <m:e>
                        <m:r>
                          <a:rPr lang="en-US" altLang="ko-KR" sz="2600" b="0" i="1" smtClean="0">
                            <a:solidFill>
                              <a:schemeClr val="tx1">
                                <a:lumMod val="50000"/>
                                <a:lumOff val="50000"/>
                              </a:schemeClr>
                            </a:solidFill>
                            <a:latin typeface="Cambria Math" panose="02040503050406030204" pitchFamily="18" charset="0"/>
                          </a:rPr>
                          <m:t>𝑜</m:t>
                        </m:r>
                      </m:e>
                      <m:sub>
                        <m:r>
                          <a:rPr lang="en-US" altLang="ko-KR" sz="2600" b="0" i="1" smtClean="0">
                            <a:solidFill>
                              <a:schemeClr val="tx1">
                                <a:lumMod val="50000"/>
                                <a:lumOff val="50000"/>
                              </a:schemeClr>
                            </a:solidFill>
                            <a:latin typeface="Cambria Math" panose="02040503050406030204" pitchFamily="18" charset="0"/>
                          </a:rPr>
                          <m:t>𝑘</m:t>
                        </m:r>
                      </m:sub>
                    </m:sSub>
                  </m:oMath>
                </a14:m>
                <a:r>
                  <a:rPr lang="en-US" altLang="ko-KR" sz="2600" dirty="0">
                    <a:solidFill>
                      <a:schemeClr val="tx1">
                        <a:lumMod val="50000"/>
                        <a:lumOff val="50000"/>
                      </a:schemeClr>
                    </a:solidFill>
                    <a:latin typeface="나눔스퀘어" panose="020B0600000101010101" pitchFamily="50" charset="-127"/>
                  </a:rPr>
                  <a:t>)</a:t>
                </a:r>
                <a:r>
                  <a:rPr lang="ko-KR" altLang="en-US" sz="2600" dirty="0">
                    <a:solidFill>
                      <a:schemeClr val="tx1">
                        <a:lumMod val="50000"/>
                        <a:lumOff val="50000"/>
                      </a:schemeClr>
                    </a:solidFill>
                    <a:latin typeface="나눔스퀘어" panose="020B0600000101010101" pitchFamily="50" charset="-127"/>
                  </a:rPr>
                  <a:t>는 오차</a:t>
                </a:r>
                <a14:m>
                  <m:oMath xmlns:m="http://schemas.openxmlformats.org/officeDocument/2006/math">
                    <m:sSub>
                      <m:sSubPr>
                        <m:ctrlPr>
                          <a:rPr lang="en-US" altLang="ko-KR" sz="2600" i="1" smtClean="0">
                            <a:solidFill>
                              <a:schemeClr val="tx1">
                                <a:lumMod val="50000"/>
                                <a:lumOff val="50000"/>
                              </a:schemeClr>
                            </a:solidFill>
                            <a:latin typeface="Cambria Math" panose="02040503050406030204" pitchFamily="18" charset="0"/>
                          </a:rPr>
                        </m:ctrlPr>
                      </m:sSubPr>
                      <m:e>
                        <m:r>
                          <a:rPr lang="en-US" altLang="ko-KR" sz="2600" b="0" i="1" smtClean="0">
                            <a:solidFill>
                              <a:schemeClr val="tx1">
                                <a:lumMod val="50000"/>
                                <a:lumOff val="50000"/>
                              </a:schemeClr>
                            </a:solidFill>
                            <a:latin typeface="Cambria Math" panose="02040503050406030204" pitchFamily="18" charset="0"/>
                          </a:rPr>
                          <m:t>𝑒</m:t>
                        </m:r>
                      </m:e>
                      <m:sub>
                        <m:r>
                          <a:rPr lang="en-US" altLang="ko-KR" sz="2600" b="0" i="1" smtClean="0">
                            <a:solidFill>
                              <a:schemeClr val="tx1">
                                <a:lumMod val="50000"/>
                                <a:lumOff val="50000"/>
                              </a:schemeClr>
                            </a:solidFill>
                            <a:latin typeface="Cambria Math" panose="02040503050406030204" pitchFamily="18" charset="0"/>
                          </a:rPr>
                          <m:t>1</m:t>
                        </m:r>
                      </m:sub>
                    </m:sSub>
                  </m:oMath>
                </a14:m>
                <a:r>
                  <a:rPr lang="ko-KR" altLang="en-US" sz="2600" dirty="0">
                    <a:solidFill>
                      <a:schemeClr val="tx1">
                        <a:lumMod val="50000"/>
                        <a:lumOff val="50000"/>
                      </a:schemeClr>
                    </a:solidFill>
                    <a:latin typeface="나눔스퀘어" panose="020B0600000101010101" pitchFamily="50" charset="-127"/>
                  </a:rPr>
                  <a:t> 입니다</a:t>
                </a:r>
                <a:r>
                  <a:rPr lang="en-US" altLang="ko-KR" sz="2600" dirty="0">
                    <a:solidFill>
                      <a:schemeClr val="tx1">
                        <a:lumMod val="50000"/>
                        <a:lumOff val="50000"/>
                      </a:schemeClr>
                    </a:solidFill>
                    <a:latin typeface="나눔스퀘어" panose="020B0600000101010101" pitchFamily="50" charset="-127"/>
                  </a:rPr>
                  <a:t>. </a:t>
                </a:r>
                <a:r>
                  <a:rPr lang="ko-KR" altLang="en-US" sz="2600" dirty="0">
                    <a:solidFill>
                      <a:schemeClr val="tx1">
                        <a:lumMod val="50000"/>
                        <a:lumOff val="50000"/>
                      </a:schemeClr>
                    </a:solidFill>
                    <a:latin typeface="나눔스퀘어" panose="020B0600000101010101" pitchFamily="50" charset="-127"/>
                  </a:rPr>
                  <a:t>그림에서 볼 수 있듯 </a:t>
                </a:r>
                <a14:m>
                  <m:oMath xmlns:m="http://schemas.openxmlformats.org/officeDocument/2006/math">
                    <m:sSub>
                      <m:sSubPr>
                        <m:ctrlPr>
                          <a:rPr lang="en-US" altLang="ko-KR" sz="2600" i="1">
                            <a:solidFill>
                              <a:schemeClr val="tx1">
                                <a:lumMod val="50000"/>
                                <a:lumOff val="50000"/>
                              </a:schemeClr>
                            </a:solidFill>
                            <a:latin typeface="Cambria Math" panose="02040503050406030204" pitchFamily="18" charset="0"/>
                          </a:rPr>
                        </m:ctrlPr>
                      </m:sSubPr>
                      <m:e>
                        <m:r>
                          <a:rPr lang="en-US" altLang="ko-KR" sz="2600" i="1">
                            <a:solidFill>
                              <a:schemeClr val="tx1">
                                <a:lumMod val="50000"/>
                                <a:lumOff val="50000"/>
                              </a:schemeClr>
                            </a:solidFill>
                            <a:latin typeface="Cambria Math" panose="02040503050406030204" pitchFamily="18" charset="0"/>
                          </a:rPr>
                          <m:t>𝑒</m:t>
                        </m:r>
                      </m:e>
                      <m:sub>
                        <m:r>
                          <a:rPr lang="en-US" altLang="ko-KR" sz="2600" i="1">
                            <a:solidFill>
                              <a:schemeClr val="tx1">
                                <a:lumMod val="50000"/>
                                <a:lumOff val="50000"/>
                              </a:schemeClr>
                            </a:solidFill>
                            <a:latin typeface="Cambria Math" panose="02040503050406030204" pitchFamily="18" charset="0"/>
                          </a:rPr>
                          <m:t>1</m:t>
                        </m:r>
                      </m:sub>
                    </m:sSub>
                  </m:oMath>
                </a14:m>
                <a:r>
                  <a:rPr lang="en-US" altLang="ko-KR" sz="2600" dirty="0">
                    <a:solidFill>
                      <a:schemeClr val="tx1">
                        <a:lumMod val="50000"/>
                        <a:lumOff val="50000"/>
                      </a:schemeClr>
                    </a:solidFill>
                    <a:latin typeface="나눔스퀘어" panose="020B0600000101010101" pitchFamily="50" charset="-127"/>
                  </a:rPr>
                  <a:t>=0.8</a:t>
                </a:r>
                <a:r>
                  <a:rPr lang="ko-KR" altLang="en-US" sz="2600" dirty="0">
                    <a:solidFill>
                      <a:schemeClr val="tx1">
                        <a:lumMod val="50000"/>
                        <a:lumOff val="50000"/>
                      </a:schemeClr>
                    </a:solidFill>
                    <a:latin typeface="나눔스퀘어" panose="020B0600000101010101" pitchFamily="50" charset="-127"/>
                  </a:rPr>
                  <a:t>입니다</a:t>
                </a:r>
                <a:r>
                  <a:rPr lang="en-US" altLang="ko-KR" sz="2600" dirty="0">
                    <a:solidFill>
                      <a:schemeClr val="tx1">
                        <a:lumMod val="50000"/>
                        <a:lumOff val="50000"/>
                      </a:schemeClr>
                    </a:solidFill>
                    <a:latin typeface="나눔스퀘어" panose="020B0600000101010101" pitchFamily="50" charset="-127"/>
                  </a:rPr>
                  <a:t>.</a:t>
                </a:r>
              </a:p>
              <a:p>
                <a:pPr>
                  <a:lnSpc>
                    <a:spcPct val="120000"/>
                  </a:lnSpc>
                  <a:spcBef>
                    <a:spcPts val="0"/>
                  </a:spcBef>
                </a:pPr>
                <a:r>
                  <a:rPr lang="en-US" altLang="ko-KR" dirty="0">
                    <a:latin typeface="나눔스퀘어" panose="020B0600000101010101" pitchFamily="50" charset="-127"/>
                  </a:rPr>
                  <a:t>The sum inside the sigmoid functions </a:t>
                </a:r>
                <a:r>
                  <a:rPr lang="ko-KR" altLang="en-US" dirty="0">
                    <a:latin typeface="나눔스퀘어" panose="020B0600000101010101" pitchFamily="50" charset="-127"/>
                  </a:rPr>
                  <a:t> </a:t>
                </a:r>
                <a14:m>
                  <m:oMath xmlns:m="http://schemas.openxmlformats.org/officeDocument/2006/math">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𝑗𝑘</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𝑘</m:t>
                        </m:r>
                      </m:sub>
                    </m:sSub>
                  </m:oMath>
                </a14:m>
                <a:r>
                  <a:rPr lang="en-US" altLang="ko-KR" dirty="0">
                    <a:latin typeface="나눔스퀘어" panose="020B0600000101010101" pitchFamily="50" charset="-127"/>
                  </a:rPr>
                  <a:t>is (2.0 * 0.4) + (3.0 * 0.5) = 2.3.</a:t>
                </a: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rPr>
                  <a:t>시그모이드 함수 내의 합 </a:t>
                </a:r>
                <a14:m>
                  <m:oMath xmlns:m="http://schemas.openxmlformats.org/officeDocument/2006/math">
                    <m:r>
                      <a:rPr lang="ko-KR" altLang="en-US" sz="2600" i="1" smtClean="0">
                        <a:solidFill>
                          <a:schemeClr val="tx1">
                            <a:lumMod val="50000"/>
                            <a:lumOff val="50000"/>
                          </a:schemeClr>
                        </a:solidFill>
                        <a:latin typeface="Cambria Math" panose="02040503050406030204" pitchFamily="18" charset="0"/>
                      </a:rPr>
                      <m:t>∑</m:t>
                    </m:r>
                    <m:sSub>
                      <m:sSubPr>
                        <m:ctrlPr>
                          <a:rPr lang="en-US" altLang="ko-KR" sz="2600" i="1" smtClean="0">
                            <a:solidFill>
                              <a:schemeClr val="tx1">
                                <a:lumMod val="50000"/>
                                <a:lumOff val="50000"/>
                              </a:schemeClr>
                            </a:solidFill>
                            <a:latin typeface="Cambria Math" panose="02040503050406030204" pitchFamily="18" charset="0"/>
                          </a:rPr>
                        </m:ctrlPr>
                      </m:sSubPr>
                      <m:e>
                        <m:r>
                          <a:rPr lang="en-US" altLang="ko-KR" sz="2600" b="0" i="1" smtClean="0">
                            <a:solidFill>
                              <a:schemeClr val="tx1">
                                <a:lumMod val="50000"/>
                                <a:lumOff val="50000"/>
                              </a:schemeClr>
                            </a:solidFill>
                            <a:latin typeface="Cambria Math" panose="02040503050406030204" pitchFamily="18" charset="0"/>
                          </a:rPr>
                          <m:t>𝑤</m:t>
                        </m:r>
                      </m:e>
                      <m:sub>
                        <m:r>
                          <a:rPr lang="en-US" altLang="ko-KR" sz="2600" b="0" i="1" smtClean="0">
                            <a:solidFill>
                              <a:schemeClr val="tx1">
                                <a:lumMod val="50000"/>
                                <a:lumOff val="50000"/>
                              </a:schemeClr>
                            </a:solidFill>
                            <a:latin typeface="Cambria Math" panose="02040503050406030204" pitchFamily="18" charset="0"/>
                          </a:rPr>
                          <m:t>𝑗𝑘</m:t>
                        </m:r>
                      </m:sub>
                    </m:sSub>
                    <m:sSub>
                      <m:sSubPr>
                        <m:ctrlPr>
                          <a:rPr lang="en-US" altLang="ko-KR" sz="2600" i="1" smtClean="0">
                            <a:solidFill>
                              <a:schemeClr val="tx1">
                                <a:lumMod val="50000"/>
                                <a:lumOff val="50000"/>
                              </a:schemeClr>
                            </a:solidFill>
                            <a:latin typeface="Cambria Math" panose="02040503050406030204" pitchFamily="18" charset="0"/>
                          </a:rPr>
                        </m:ctrlPr>
                      </m:sSubPr>
                      <m:e>
                        <m:r>
                          <a:rPr lang="en-US" altLang="ko-KR" sz="2600" b="0" i="1" smtClean="0">
                            <a:solidFill>
                              <a:schemeClr val="tx1">
                                <a:lumMod val="50000"/>
                                <a:lumOff val="50000"/>
                              </a:schemeClr>
                            </a:solidFill>
                            <a:latin typeface="Cambria Math" panose="02040503050406030204" pitchFamily="18" charset="0"/>
                          </a:rPr>
                          <m:t>𝑜</m:t>
                        </m:r>
                      </m:e>
                      <m:sub>
                        <m:r>
                          <a:rPr lang="en-US" altLang="ko-KR" sz="2600" b="0" i="1" smtClean="0">
                            <a:solidFill>
                              <a:schemeClr val="tx1">
                                <a:lumMod val="50000"/>
                                <a:lumOff val="50000"/>
                              </a:schemeClr>
                            </a:solidFill>
                            <a:latin typeface="Cambria Math" panose="02040503050406030204" pitchFamily="18" charset="0"/>
                          </a:rPr>
                          <m:t>𝑘</m:t>
                        </m:r>
                      </m:sub>
                    </m:sSub>
                  </m:oMath>
                </a14:m>
                <a:r>
                  <a:rPr lang="ko-KR" altLang="en-US" sz="2600" dirty="0">
                    <a:solidFill>
                      <a:schemeClr val="tx1">
                        <a:lumMod val="50000"/>
                        <a:lumOff val="50000"/>
                      </a:schemeClr>
                    </a:solidFill>
                    <a:latin typeface="나눔스퀘어" panose="020B0600000101010101" pitchFamily="50" charset="-127"/>
                  </a:rPr>
                  <a:t> 는 </a:t>
                </a:r>
                <a:r>
                  <a:rPr lang="en-US" altLang="ko-KR" sz="2600" dirty="0">
                    <a:solidFill>
                      <a:schemeClr val="tx1">
                        <a:lumMod val="50000"/>
                        <a:lumOff val="50000"/>
                      </a:schemeClr>
                    </a:solidFill>
                    <a:latin typeface="나눔스퀘어" panose="020B0600000101010101" pitchFamily="50" charset="-127"/>
                  </a:rPr>
                  <a:t>(2.0 * 0.4) + (3.0 * 0.5) = 2.3</a:t>
                </a:r>
                <a:r>
                  <a:rPr lang="ko-KR" altLang="en-US" sz="2600" dirty="0">
                    <a:solidFill>
                      <a:schemeClr val="tx1">
                        <a:lumMod val="50000"/>
                        <a:lumOff val="50000"/>
                      </a:schemeClr>
                    </a:solidFill>
                    <a:latin typeface="나눔스퀘어" panose="020B0600000101010101" pitchFamily="50" charset="-127"/>
                  </a:rPr>
                  <a:t>입니다</a:t>
                </a:r>
                <a:r>
                  <a:rPr lang="en-US" altLang="ko-KR" sz="2600" dirty="0">
                    <a:solidFill>
                      <a:schemeClr val="tx1">
                        <a:lumMod val="50000"/>
                        <a:lumOff val="50000"/>
                      </a:schemeClr>
                    </a:solidFill>
                    <a:latin typeface="나눔스퀘어" panose="020B0600000101010101" pitchFamily="50" charset="-127"/>
                  </a:rPr>
                  <a:t>.</a:t>
                </a:r>
              </a:p>
              <a:p>
                <a:pPr>
                  <a:lnSpc>
                    <a:spcPct val="120000"/>
                  </a:lnSpc>
                  <a:spcBef>
                    <a:spcPts val="0"/>
                  </a:spcBef>
                </a:pPr>
                <a:r>
                  <a:rPr lang="en-US" altLang="ko-KR" dirty="0">
                    <a:latin typeface="나눔스퀘어" panose="020B0600000101010101" pitchFamily="50" charset="-127"/>
                  </a:rPr>
                  <a:t>The sigmoid 1 / (1 + </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−2.3</m:t>
                        </m:r>
                      </m:sup>
                    </m:sSup>
                  </m:oMath>
                </a14:m>
                <a:r>
                  <a:rPr lang="en-US" altLang="ko-KR" dirty="0">
                    <a:latin typeface="나눔스퀘어" panose="020B0600000101010101" pitchFamily="50" charset="-127"/>
                  </a:rPr>
                  <a:t>) is then 0.909. That middle expression is then 0.909 * ( 1– 0.909 ) = 0.083.</a:t>
                </a: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rPr>
                  <a:t>그러면 </a:t>
                </a:r>
                <a:r>
                  <a:rPr lang="ko-KR" altLang="en-US" sz="2600" dirty="0" err="1">
                    <a:solidFill>
                      <a:schemeClr val="tx1">
                        <a:lumMod val="50000"/>
                        <a:lumOff val="50000"/>
                      </a:schemeClr>
                    </a:solidFill>
                    <a:latin typeface="나눔스퀘어" panose="020B0600000101010101" pitchFamily="50" charset="-127"/>
                  </a:rPr>
                  <a:t>시그모이드</a:t>
                </a:r>
                <a:r>
                  <a:rPr lang="ko-KR" altLang="en-US" sz="2600" dirty="0">
                    <a:solidFill>
                      <a:schemeClr val="tx1">
                        <a:lumMod val="50000"/>
                        <a:lumOff val="50000"/>
                      </a:schemeClr>
                    </a:solidFill>
                    <a:latin typeface="나눔스퀘어" panose="020B0600000101010101" pitchFamily="50" charset="-127"/>
                  </a:rPr>
                  <a:t> 함수의 값은 </a:t>
                </a:r>
                <a:r>
                  <a:rPr lang="en-US" altLang="ko-KR" sz="2600" dirty="0">
                    <a:solidFill>
                      <a:schemeClr val="tx1">
                        <a:lumMod val="50000"/>
                        <a:lumOff val="50000"/>
                      </a:schemeClr>
                    </a:solidFill>
                    <a:latin typeface="나눔스퀘어" panose="020B0600000101010101" pitchFamily="50" charset="-127"/>
                  </a:rPr>
                  <a:t>1 / (1 + </a:t>
                </a:r>
                <a14:m>
                  <m:oMath xmlns:m="http://schemas.openxmlformats.org/officeDocument/2006/math">
                    <m:sSup>
                      <m:sSupPr>
                        <m:ctrlPr>
                          <a:rPr lang="en-US" altLang="ko-KR" sz="2600" i="1" smtClean="0">
                            <a:solidFill>
                              <a:schemeClr val="tx1">
                                <a:lumMod val="50000"/>
                                <a:lumOff val="50000"/>
                              </a:schemeClr>
                            </a:solidFill>
                            <a:latin typeface="Cambria Math" panose="02040503050406030204" pitchFamily="18" charset="0"/>
                          </a:rPr>
                        </m:ctrlPr>
                      </m:sSupPr>
                      <m:e>
                        <m:r>
                          <a:rPr lang="en-US" altLang="ko-KR" sz="2600" b="0" i="1" smtClean="0">
                            <a:solidFill>
                              <a:schemeClr val="tx1">
                                <a:lumMod val="50000"/>
                                <a:lumOff val="50000"/>
                              </a:schemeClr>
                            </a:solidFill>
                            <a:latin typeface="Cambria Math" panose="02040503050406030204" pitchFamily="18" charset="0"/>
                          </a:rPr>
                          <m:t>𝑒</m:t>
                        </m:r>
                      </m:e>
                      <m:sup>
                        <m:r>
                          <a:rPr lang="en-US" altLang="ko-KR" sz="2600" b="0" i="1" smtClean="0">
                            <a:solidFill>
                              <a:schemeClr val="tx1">
                                <a:lumMod val="50000"/>
                                <a:lumOff val="50000"/>
                              </a:schemeClr>
                            </a:solidFill>
                            <a:latin typeface="Cambria Math" panose="02040503050406030204" pitchFamily="18" charset="0"/>
                          </a:rPr>
                          <m:t>−2.3</m:t>
                        </m:r>
                      </m:sup>
                    </m:sSup>
                  </m:oMath>
                </a14:m>
                <a:r>
                  <a:rPr lang="en-US" altLang="ko-KR" sz="2600" dirty="0">
                    <a:solidFill>
                      <a:schemeClr val="tx1">
                        <a:lumMod val="50000"/>
                        <a:lumOff val="50000"/>
                      </a:schemeClr>
                    </a:solidFill>
                    <a:latin typeface="나눔스퀘어" panose="020B0600000101010101" pitchFamily="50" charset="-127"/>
                  </a:rPr>
                  <a:t>)</a:t>
                </a:r>
                <a:r>
                  <a:rPr lang="ko-KR" altLang="en-US" sz="2600" dirty="0">
                    <a:solidFill>
                      <a:schemeClr val="tx1">
                        <a:lumMod val="50000"/>
                        <a:lumOff val="50000"/>
                      </a:schemeClr>
                    </a:solidFill>
                    <a:latin typeface="나눔스퀘어" panose="020B0600000101010101" pitchFamily="50" charset="-127"/>
                  </a:rPr>
                  <a:t>은 </a:t>
                </a:r>
                <a:r>
                  <a:rPr lang="en-US" altLang="ko-KR" sz="2600" dirty="0">
                    <a:solidFill>
                      <a:schemeClr val="tx1">
                        <a:lumMod val="50000"/>
                        <a:lumOff val="50000"/>
                      </a:schemeClr>
                    </a:solidFill>
                    <a:latin typeface="나눔스퀘어" panose="020B0600000101010101" pitchFamily="50" charset="-127"/>
                  </a:rPr>
                  <a:t>0.909</a:t>
                </a:r>
                <a:r>
                  <a:rPr lang="ko-KR" altLang="en-US" sz="2600" dirty="0">
                    <a:solidFill>
                      <a:schemeClr val="tx1">
                        <a:lumMod val="50000"/>
                        <a:lumOff val="50000"/>
                      </a:schemeClr>
                    </a:solidFill>
                    <a:latin typeface="나눔스퀘어" panose="020B0600000101010101" pitchFamily="50" charset="-127"/>
                  </a:rPr>
                  <a:t>가 됩니다</a:t>
                </a:r>
                <a:r>
                  <a:rPr lang="en-US" altLang="ko-KR" sz="2600" dirty="0">
                    <a:solidFill>
                      <a:schemeClr val="tx1">
                        <a:lumMod val="50000"/>
                        <a:lumOff val="50000"/>
                      </a:schemeClr>
                    </a:solidFill>
                    <a:latin typeface="나눔스퀘어" panose="020B0600000101010101" pitchFamily="50" charset="-127"/>
                  </a:rPr>
                  <a:t>. </a:t>
                </a:r>
                <a:r>
                  <a:rPr lang="ko-KR" altLang="en-US" sz="2600" dirty="0">
                    <a:solidFill>
                      <a:schemeClr val="tx1">
                        <a:lumMod val="50000"/>
                        <a:lumOff val="50000"/>
                      </a:schemeClr>
                    </a:solidFill>
                    <a:latin typeface="나눔스퀘어" panose="020B0600000101010101" pitchFamily="50" charset="-127"/>
                  </a:rPr>
                  <a:t>따라서 두 번째 항은 </a:t>
                </a:r>
                <a:r>
                  <a:rPr lang="en-US" altLang="ko-KR" sz="2600" dirty="0">
                    <a:solidFill>
                      <a:schemeClr val="tx1">
                        <a:lumMod val="50000"/>
                        <a:lumOff val="50000"/>
                      </a:schemeClr>
                    </a:solidFill>
                    <a:latin typeface="나눔스퀘어" panose="020B0600000101010101" pitchFamily="50" charset="-127"/>
                  </a:rPr>
                  <a:t>0.909 * ( 1– 0.909 ) = 0.083</a:t>
                </a:r>
                <a:r>
                  <a:rPr lang="ko-KR" altLang="en-US" sz="2600" dirty="0">
                    <a:solidFill>
                      <a:schemeClr val="tx1">
                        <a:lumMod val="50000"/>
                        <a:lumOff val="50000"/>
                      </a:schemeClr>
                    </a:solidFill>
                    <a:latin typeface="나눔스퀘어" panose="020B0600000101010101" pitchFamily="50" charset="-127"/>
                  </a:rPr>
                  <a:t>이 됩니다</a:t>
                </a:r>
                <a:r>
                  <a:rPr lang="en-US" altLang="ko-KR" sz="2600" dirty="0">
                    <a:solidFill>
                      <a:schemeClr val="tx1">
                        <a:lumMod val="50000"/>
                        <a:lumOff val="50000"/>
                      </a:schemeClr>
                    </a:solidFill>
                    <a:latin typeface="나눔스퀘어" panose="020B0600000101010101" pitchFamily="50" charset="-127"/>
                  </a:rPr>
                  <a:t>.</a:t>
                </a:r>
              </a:p>
              <a:p>
                <a:pPr>
                  <a:lnSpc>
                    <a:spcPct val="120000"/>
                  </a:lnSpc>
                  <a:spcBef>
                    <a:spcPts val="0"/>
                  </a:spcBef>
                </a:pPr>
                <a:r>
                  <a:rPr lang="en-US" altLang="ko-KR" dirty="0">
                    <a:latin typeface="나눔스퀘어" panose="020B0600000101010101" pitchFamily="50" charset="-127"/>
                  </a:rPr>
                  <a:t>The last part is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𝑗</m:t>
                        </m:r>
                      </m:sub>
                    </m:sSub>
                  </m:oMath>
                </a14:m>
                <a:r>
                  <a:rPr lang="en-US" altLang="ko-KR" dirty="0">
                    <a:latin typeface="나눔스퀘어" panose="020B0600000101010101" pitchFamily="50" charset="-127"/>
                  </a:rPr>
                  <a:t> when </a:t>
                </a:r>
                <a:r>
                  <a:rPr lang="en-US" altLang="ko-KR" b="1" dirty="0">
                    <a:latin typeface="나눔스퀘어" panose="020B0600000101010101" pitchFamily="50" charset="-127"/>
                  </a:rPr>
                  <a:t>j </a:t>
                </a:r>
                <a:r>
                  <a:rPr lang="en-US" altLang="ko-KR" dirty="0">
                    <a:latin typeface="나눔스퀘어" panose="020B0600000101010101" pitchFamily="50" charset="-127"/>
                  </a:rPr>
                  <a:t>= 1,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𝑗</m:t>
                        </m:r>
                      </m:sub>
                    </m:sSub>
                  </m:oMath>
                </a14:m>
                <a:r>
                  <a:rPr lang="en-US" altLang="ko-KR" dirty="0">
                    <a:latin typeface="나눔스퀘어" panose="020B0600000101010101" pitchFamily="50" charset="-127"/>
                  </a:rPr>
                  <a:t>is simply 0.4.</a:t>
                </a: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rPr>
                  <a:t>마지막 항은 </a:t>
                </a:r>
                <a14:m>
                  <m:oMath xmlns:m="http://schemas.openxmlformats.org/officeDocument/2006/math">
                    <m:sSub>
                      <m:sSubPr>
                        <m:ctrlPr>
                          <a:rPr lang="en-US" altLang="ko-KR" sz="2600" i="1" smtClean="0">
                            <a:solidFill>
                              <a:schemeClr val="tx1">
                                <a:lumMod val="50000"/>
                                <a:lumOff val="50000"/>
                              </a:schemeClr>
                            </a:solidFill>
                            <a:latin typeface="Cambria Math" panose="02040503050406030204" pitchFamily="18" charset="0"/>
                          </a:rPr>
                        </m:ctrlPr>
                      </m:sSubPr>
                      <m:e>
                        <m:r>
                          <a:rPr lang="en-US" altLang="ko-KR" sz="2600" b="0" i="1" smtClean="0">
                            <a:solidFill>
                              <a:schemeClr val="tx1">
                                <a:lumMod val="50000"/>
                                <a:lumOff val="50000"/>
                              </a:schemeClr>
                            </a:solidFill>
                            <a:latin typeface="Cambria Math" panose="02040503050406030204" pitchFamily="18" charset="0"/>
                          </a:rPr>
                          <m:t>𝑜</m:t>
                        </m:r>
                      </m:e>
                      <m:sub>
                        <m:r>
                          <a:rPr lang="en-US" altLang="ko-KR" sz="2600" b="0" i="1" smtClean="0">
                            <a:solidFill>
                              <a:schemeClr val="tx1">
                                <a:lumMod val="50000"/>
                                <a:lumOff val="50000"/>
                              </a:schemeClr>
                            </a:solidFill>
                            <a:latin typeface="Cambria Math" panose="02040503050406030204" pitchFamily="18" charset="0"/>
                          </a:rPr>
                          <m:t>𝑗</m:t>
                        </m:r>
                      </m:sub>
                    </m:sSub>
                  </m:oMath>
                </a14:m>
                <a:r>
                  <a:rPr lang="ko-KR" altLang="en-US" sz="2600" dirty="0">
                    <a:solidFill>
                      <a:schemeClr val="tx1">
                        <a:lumMod val="50000"/>
                        <a:lumOff val="50000"/>
                      </a:schemeClr>
                    </a:solidFill>
                    <a:latin typeface="나눔스퀘어" panose="020B0600000101010101" pitchFamily="50" charset="-127"/>
                  </a:rPr>
                  <a:t> 인데 </a:t>
                </a:r>
                <a:r>
                  <a:rPr lang="en-US" altLang="ko-KR" sz="2600" dirty="0">
                    <a:solidFill>
                      <a:schemeClr val="tx1">
                        <a:lumMod val="50000"/>
                        <a:lumOff val="50000"/>
                      </a:schemeClr>
                    </a:solidFill>
                    <a:latin typeface="나눔스퀘어" panose="020B0600000101010101" pitchFamily="50" charset="-127"/>
                  </a:rPr>
                  <a:t>j=1</a:t>
                </a:r>
                <a:r>
                  <a:rPr lang="ko-KR" altLang="en-US" sz="2600" dirty="0">
                    <a:solidFill>
                      <a:schemeClr val="tx1">
                        <a:lumMod val="50000"/>
                        <a:lumOff val="50000"/>
                      </a:schemeClr>
                    </a:solidFill>
                    <a:latin typeface="나눔스퀘어" panose="020B0600000101010101" pitchFamily="50" charset="-127"/>
                  </a:rPr>
                  <a:t>일 때의</a:t>
                </a:r>
                <a:r>
                  <a:rPr lang="en-US" altLang="ko-KR" sz="2600" dirty="0">
                    <a:solidFill>
                      <a:schemeClr val="tx1">
                        <a:lumMod val="50000"/>
                        <a:lumOff val="50000"/>
                      </a:schemeClr>
                    </a:solidFill>
                    <a:latin typeface="나눔스퀘어" panose="020B0600000101010101" pitchFamily="50" charset="-127"/>
                  </a:rPr>
                  <a:t> </a:t>
                </a:r>
                <a:r>
                  <a:rPr lang="ko-KR" altLang="en-US" sz="2600" dirty="0">
                    <a:solidFill>
                      <a:schemeClr val="tx1">
                        <a:lumMod val="50000"/>
                        <a:lumOff val="50000"/>
                      </a:schemeClr>
                    </a:solidFill>
                    <a:latin typeface="나눔스퀘어" panose="020B0600000101010101" pitchFamily="50" charset="-127"/>
                  </a:rPr>
                  <a:t>가중치 </a:t>
                </a:r>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𝑤</m:t>
                        </m:r>
                      </m:e>
                      <m:sub>
                        <m:r>
                          <a:rPr lang="en-US" altLang="ko-KR" sz="2400" i="1">
                            <a:latin typeface="Cambria Math" panose="02040503050406030204" pitchFamily="18" charset="0"/>
                          </a:rPr>
                          <m:t>11</m:t>
                        </m:r>
                      </m:sub>
                    </m:sSub>
                  </m:oMath>
                </a14:m>
                <a:r>
                  <a:rPr lang="en-US" altLang="ko-KR" sz="2600" dirty="0">
                    <a:solidFill>
                      <a:schemeClr val="tx1">
                        <a:lumMod val="50000"/>
                        <a:lumOff val="50000"/>
                      </a:schemeClr>
                    </a:solidFill>
                    <a:latin typeface="나눔스퀘어" panose="020B0600000101010101" pitchFamily="50" charset="-127"/>
                  </a:rPr>
                  <a:t>,</a:t>
                </a:r>
                <a:r>
                  <a:rPr lang="ko-KR" altLang="en-US" sz="2600" dirty="0">
                    <a:solidFill>
                      <a:schemeClr val="tx1">
                        <a:lumMod val="50000"/>
                        <a:lumOff val="50000"/>
                      </a:schemeClr>
                    </a:solidFill>
                    <a:latin typeface="나눔스퀘어" panose="020B0600000101010101" pitchFamily="50" charset="-127"/>
                  </a:rPr>
                  <a:t> </a:t>
                </a:r>
                <a14:m>
                  <m:oMath xmlns:m="http://schemas.openxmlformats.org/officeDocument/2006/math">
                    <m:sSub>
                      <m:sSubPr>
                        <m:ctrlPr>
                          <a:rPr lang="en-US" altLang="ko-KR" sz="2600" i="1">
                            <a:solidFill>
                              <a:schemeClr val="tx1">
                                <a:lumMod val="50000"/>
                                <a:lumOff val="50000"/>
                              </a:schemeClr>
                            </a:solidFill>
                            <a:latin typeface="Cambria Math" panose="02040503050406030204" pitchFamily="18" charset="0"/>
                          </a:rPr>
                        </m:ctrlPr>
                      </m:sSubPr>
                      <m:e>
                        <m:r>
                          <a:rPr lang="en-US" altLang="ko-KR" sz="2600" i="1">
                            <a:solidFill>
                              <a:schemeClr val="tx1">
                                <a:lumMod val="50000"/>
                                <a:lumOff val="50000"/>
                              </a:schemeClr>
                            </a:solidFill>
                            <a:latin typeface="Cambria Math" panose="02040503050406030204" pitchFamily="18" charset="0"/>
                          </a:rPr>
                          <m:t>𝑜</m:t>
                        </m:r>
                      </m:e>
                      <m:sub>
                        <m:r>
                          <a:rPr lang="en-US" altLang="ko-KR" sz="2600" i="1">
                            <a:solidFill>
                              <a:schemeClr val="tx1">
                                <a:lumMod val="50000"/>
                                <a:lumOff val="50000"/>
                              </a:schemeClr>
                            </a:solidFill>
                            <a:latin typeface="Cambria Math" panose="02040503050406030204" pitchFamily="18" charset="0"/>
                          </a:rPr>
                          <m:t>𝑗</m:t>
                        </m:r>
                        <m:r>
                          <a:rPr lang="en-US" altLang="ko-KR" sz="2600" b="0" i="1" smtClean="0">
                            <a:solidFill>
                              <a:schemeClr val="tx1">
                                <a:lumMod val="50000"/>
                                <a:lumOff val="50000"/>
                              </a:schemeClr>
                            </a:solidFill>
                            <a:latin typeface="Cambria Math" panose="02040503050406030204" pitchFamily="18" charset="0"/>
                          </a:rPr>
                          <m:t>=1</m:t>
                        </m:r>
                      </m:sub>
                    </m:sSub>
                  </m:oMath>
                </a14:m>
                <a:r>
                  <a:rPr lang="en-US" altLang="ko-KR" sz="2600" dirty="0">
                    <a:solidFill>
                      <a:schemeClr val="tx1">
                        <a:lumMod val="50000"/>
                        <a:lumOff val="50000"/>
                      </a:schemeClr>
                    </a:solidFill>
                    <a:latin typeface="나눔스퀘어" panose="020B0600000101010101" pitchFamily="50" charset="-127"/>
                  </a:rPr>
                  <a:t>=0.4</a:t>
                </a:r>
                <a:r>
                  <a:rPr lang="ko-KR" altLang="en-US" sz="2600" dirty="0">
                    <a:solidFill>
                      <a:schemeClr val="tx1">
                        <a:lumMod val="50000"/>
                        <a:lumOff val="50000"/>
                      </a:schemeClr>
                    </a:solidFill>
                    <a:latin typeface="나눔스퀘어" panose="020B0600000101010101" pitchFamily="50" charset="-127"/>
                  </a:rPr>
                  <a:t>입니다</a:t>
                </a:r>
                <a:r>
                  <a:rPr lang="en-US" altLang="ko-KR" sz="2600" dirty="0">
                    <a:solidFill>
                      <a:schemeClr val="tx1">
                        <a:lumMod val="50000"/>
                        <a:lumOff val="50000"/>
                      </a:schemeClr>
                    </a:solidFill>
                    <a:latin typeface="나눔스퀘어" panose="020B0600000101010101" pitchFamily="50" charset="-127"/>
                  </a:rPr>
                  <a:t>.</a:t>
                </a:r>
              </a:p>
              <a:p>
                <a:pPr>
                  <a:lnSpc>
                    <a:spcPct val="120000"/>
                  </a:lnSpc>
                  <a:spcBef>
                    <a:spcPts val="0"/>
                  </a:spcBef>
                </a:pPr>
                <a:r>
                  <a:rPr lang="en-US" altLang="ko-KR" dirty="0">
                    <a:latin typeface="나눔스퀘어" panose="020B0600000101010101" pitchFamily="50" charset="-127"/>
                  </a:rPr>
                  <a:t>Multiplying all these three bits together and not forgetting the minus sign at the start gives us -0.0265.</a:t>
                </a: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rPr>
                  <a:t>이 세 항을 모두 곱하고 맨 앞에 있던 음의 부호를 붙이면 </a:t>
                </a:r>
                <a:r>
                  <a:rPr lang="en-US" altLang="ko-KR" sz="2600" dirty="0">
                    <a:solidFill>
                      <a:schemeClr val="tx1">
                        <a:lumMod val="50000"/>
                        <a:lumOff val="50000"/>
                      </a:schemeClr>
                    </a:solidFill>
                    <a:latin typeface="나눔스퀘어" panose="020B0600000101010101" pitchFamily="50" charset="-127"/>
                  </a:rPr>
                  <a:t>-0.0265</a:t>
                </a:r>
                <a:r>
                  <a:rPr lang="ko-KR" altLang="en-US" sz="2600" dirty="0">
                    <a:solidFill>
                      <a:schemeClr val="tx1">
                        <a:lumMod val="50000"/>
                        <a:lumOff val="50000"/>
                      </a:schemeClr>
                    </a:solidFill>
                    <a:latin typeface="나눔스퀘어" panose="020B0600000101010101" pitchFamily="50" charset="-127"/>
                  </a:rPr>
                  <a:t>가 나옵니다</a:t>
                </a:r>
                <a:r>
                  <a:rPr lang="en-US" altLang="ko-KR" sz="2600" dirty="0">
                    <a:solidFill>
                      <a:schemeClr val="tx1">
                        <a:lumMod val="50000"/>
                        <a:lumOff val="50000"/>
                      </a:schemeClr>
                    </a:solidFill>
                    <a:latin typeface="나눔스퀘어" panose="020B0600000101010101" pitchFamily="50" charset="-127"/>
                  </a:rPr>
                  <a:t>.</a:t>
                </a:r>
              </a:p>
              <a:p>
                <a:pPr>
                  <a:lnSpc>
                    <a:spcPct val="120000"/>
                  </a:lnSpc>
                  <a:spcBef>
                    <a:spcPts val="0"/>
                  </a:spcBef>
                </a:pPr>
                <a:r>
                  <a:rPr lang="en-US" altLang="ko-KR" dirty="0">
                    <a:latin typeface="나눔스퀘어" panose="020B0600000101010101" pitchFamily="50" charset="-127"/>
                  </a:rPr>
                  <a:t>If we have a learning rate of 0.1 that give is a change of (0.1 * -0.0265) = -0.00265. So the new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11</m:t>
                        </m:r>
                      </m:sub>
                    </m:sSub>
                  </m:oMath>
                </a14:m>
                <a:r>
                  <a:rPr lang="en-US" altLang="ko-KR" dirty="0">
                    <a:latin typeface="나눔스퀘어" panose="020B0600000101010101" pitchFamily="50" charset="-127"/>
                  </a:rPr>
                  <a:t>is the original 2.0 plus 0.00265 = 2.00265.</a:t>
                </a:r>
              </a:p>
              <a:p>
                <a:pPr>
                  <a:lnSpc>
                    <a:spcPct val="120000"/>
                  </a:lnSpc>
                  <a:spcBef>
                    <a:spcPts val="0"/>
                  </a:spcBef>
                </a:pPr>
                <a:r>
                  <a:rPr lang="ko-KR" altLang="en-US" sz="2600" dirty="0">
                    <a:solidFill>
                      <a:schemeClr val="tx1">
                        <a:lumMod val="50000"/>
                        <a:lumOff val="50000"/>
                      </a:schemeClr>
                    </a:solidFill>
                    <a:latin typeface="나눔스퀘어" panose="020B0600000101010101" pitchFamily="50" charset="-127"/>
                  </a:rPr>
                  <a:t>학습률이 </a:t>
                </a:r>
                <a:r>
                  <a:rPr lang="en-US" altLang="ko-KR" sz="2600" dirty="0">
                    <a:solidFill>
                      <a:schemeClr val="tx1">
                        <a:lumMod val="50000"/>
                        <a:lumOff val="50000"/>
                      </a:schemeClr>
                    </a:solidFill>
                    <a:latin typeface="나눔스퀘어" panose="020B0600000101010101" pitchFamily="50" charset="-127"/>
                  </a:rPr>
                  <a:t>0.1</a:t>
                </a:r>
                <a:r>
                  <a:rPr lang="ko-KR" altLang="en-US" sz="2600" dirty="0">
                    <a:solidFill>
                      <a:schemeClr val="tx1">
                        <a:lumMod val="50000"/>
                        <a:lumOff val="50000"/>
                      </a:schemeClr>
                    </a:solidFill>
                    <a:latin typeface="나눔스퀘어" panose="020B0600000101010101" pitchFamily="50" charset="-127"/>
                  </a:rPr>
                  <a:t>이라면 변화량은 </a:t>
                </a:r>
                <a:r>
                  <a:rPr lang="en-US" altLang="ko-KR" sz="2600" dirty="0">
                    <a:solidFill>
                      <a:schemeClr val="tx1">
                        <a:lumMod val="50000"/>
                        <a:lumOff val="50000"/>
                      </a:schemeClr>
                    </a:solidFill>
                    <a:latin typeface="나눔스퀘어" panose="020B0600000101010101" pitchFamily="50" charset="-127"/>
                  </a:rPr>
                  <a:t>(0.1 * -0.0265) = -0.00265</a:t>
                </a:r>
                <a:r>
                  <a:rPr lang="ko-KR" altLang="en-US" sz="2600" dirty="0">
                    <a:solidFill>
                      <a:schemeClr val="tx1">
                        <a:lumMod val="50000"/>
                        <a:lumOff val="50000"/>
                      </a:schemeClr>
                    </a:solidFill>
                    <a:latin typeface="나눔스퀘어" panose="020B0600000101010101" pitchFamily="50" charset="-127"/>
                  </a:rPr>
                  <a:t>가 됩니다</a:t>
                </a:r>
                <a:r>
                  <a:rPr lang="en-US" altLang="ko-KR" sz="2600" dirty="0">
                    <a:solidFill>
                      <a:schemeClr val="tx1">
                        <a:lumMod val="50000"/>
                        <a:lumOff val="50000"/>
                      </a:schemeClr>
                    </a:solidFill>
                    <a:latin typeface="나눔스퀘어" panose="020B0600000101010101" pitchFamily="50" charset="-127"/>
                  </a:rPr>
                  <a:t>. </a:t>
                </a:r>
                <a:r>
                  <a:rPr lang="ko-KR" altLang="en-US" sz="2600" dirty="0">
                    <a:solidFill>
                      <a:schemeClr val="tx1">
                        <a:lumMod val="50000"/>
                        <a:lumOff val="50000"/>
                      </a:schemeClr>
                    </a:solidFill>
                    <a:latin typeface="나눔스퀘어" panose="020B0600000101010101" pitchFamily="50" charset="-127"/>
                  </a:rPr>
                  <a:t>따라서 새로운 </a:t>
                </a:r>
                <a14:m>
                  <m:oMath xmlns:m="http://schemas.openxmlformats.org/officeDocument/2006/math">
                    <m:sSub>
                      <m:sSubPr>
                        <m:ctrlPr>
                          <a:rPr lang="en-US" altLang="ko-KR" sz="2600" i="1" smtClean="0">
                            <a:solidFill>
                              <a:schemeClr val="tx1">
                                <a:lumMod val="50000"/>
                                <a:lumOff val="50000"/>
                              </a:schemeClr>
                            </a:solidFill>
                            <a:latin typeface="Cambria Math" panose="02040503050406030204" pitchFamily="18" charset="0"/>
                          </a:rPr>
                        </m:ctrlPr>
                      </m:sSubPr>
                      <m:e>
                        <m:r>
                          <a:rPr lang="en-US" altLang="ko-KR" sz="2600" b="0" i="1" smtClean="0">
                            <a:solidFill>
                              <a:schemeClr val="tx1">
                                <a:lumMod val="50000"/>
                                <a:lumOff val="50000"/>
                              </a:schemeClr>
                            </a:solidFill>
                            <a:latin typeface="Cambria Math" panose="02040503050406030204" pitchFamily="18" charset="0"/>
                          </a:rPr>
                          <m:t>𝑤</m:t>
                        </m:r>
                      </m:e>
                      <m:sub>
                        <m:r>
                          <a:rPr lang="en-US" altLang="ko-KR" sz="2600" b="0" i="1" smtClean="0">
                            <a:solidFill>
                              <a:schemeClr val="tx1">
                                <a:lumMod val="50000"/>
                                <a:lumOff val="50000"/>
                              </a:schemeClr>
                            </a:solidFill>
                            <a:latin typeface="Cambria Math" panose="02040503050406030204" pitchFamily="18" charset="0"/>
                          </a:rPr>
                          <m:t>11</m:t>
                        </m:r>
                      </m:sub>
                    </m:sSub>
                  </m:oMath>
                </a14:m>
                <a:r>
                  <a:rPr lang="ko-KR" altLang="en-US" sz="2600" dirty="0">
                    <a:solidFill>
                      <a:schemeClr val="tx1">
                        <a:lumMod val="50000"/>
                        <a:lumOff val="50000"/>
                      </a:schemeClr>
                    </a:solidFill>
                    <a:latin typeface="나눔스퀘어" panose="020B0600000101010101" pitchFamily="50" charset="-127"/>
                  </a:rPr>
                  <a:t>은 </a:t>
                </a:r>
                <a:r>
                  <a:rPr lang="en-US" altLang="ko-KR" sz="2600" dirty="0">
                    <a:solidFill>
                      <a:schemeClr val="tx1">
                        <a:lumMod val="50000"/>
                        <a:lumOff val="50000"/>
                      </a:schemeClr>
                    </a:solidFill>
                    <a:latin typeface="나눔스퀘어" panose="020B0600000101010101" pitchFamily="50" charset="-127"/>
                  </a:rPr>
                  <a:t>2.0 – (-0.00265) = 2.00265</a:t>
                </a:r>
                <a:r>
                  <a:rPr lang="ko-KR" altLang="en-US" sz="2600" dirty="0">
                    <a:solidFill>
                      <a:schemeClr val="tx1">
                        <a:lumMod val="50000"/>
                        <a:lumOff val="50000"/>
                      </a:schemeClr>
                    </a:solidFill>
                    <a:latin typeface="나눔스퀘어" panose="020B0600000101010101" pitchFamily="50" charset="-127"/>
                  </a:rPr>
                  <a:t>가 됩니다</a:t>
                </a:r>
                <a:r>
                  <a:rPr lang="en-US" altLang="ko-KR" sz="2600" dirty="0">
                    <a:solidFill>
                      <a:schemeClr val="tx1">
                        <a:lumMod val="50000"/>
                        <a:lumOff val="50000"/>
                      </a:schemeClr>
                    </a:solidFill>
                    <a:latin typeface="나눔스퀘어" panose="020B0600000101010101" pitchFamily="50" charset="-127"/>
                  </a:rPr>
                  <a:t>.</a:t>
                </a:r>
                <a:endParaRPr lang="ko-KR" altLang="en-US" sz="2600" dirty="0">
                  <a:solidFill>
                    <a:schemeClr val="tx1">
                      <a:lumMod val="50000"/>
                      <a:lumOff val="50000"/>
                    </a:schemeClr>
                  </a:solidFill>
                  <a:latin typeface="나눔스퀘어" panose="020B0600000101010101" pitchFamily="50" charset="-127"/>
                </a:endParaRPr>
              </a:p>
            </p:txBody>
          </p:sp>
        </mc:Choice>
        <mc:Fallback xmlns="">
          <p:sp>
            <p:nvSpPr>
              <p:cNvPr id="3" name="내용 개체 틀 2">
                <a:extLst>
                  <a:ext uri="{FF2B5EF4-FFF2-40B4-BE49-F238E27FC236}">
                    <a16:creationId xmlns:a16="http://schemas.microsoft.com/office/drawing/2014/main" id="{5ACF6CE5-2800-4FA9-8388-FE1D02345417}"/>
                  </a:ext>
                </a:extLst>
              </p:cNvPr>
              <p:cNvSpPr>
                <a:spLocks noGrp="1" noRot="1" noChangeAspect="1" noMove="1" noResize="1" noEditPoints="1" noAdjustHandles="1" noChangeArrowheads="1" noChangeShapeType="1" noTextEdit="1"/>
              </p:cNvSpPr>
              <p:nvPr>
                <p:ph idx="1"/>
              </p:nvPr>
            </p:nvSpPr>
            <p:spPr>
              <a:xfrm>
                <a:off x="2209799" y="3743058"/>
                <a:ext cx="9430657" cy="2835542"/>
              </a:xfrm>
              <a:blipFill>
                <a:blip r:embed="rId5"/>
                <a:stretch>
                  <a:fillRect t="-215" r="-388"/>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33AB32F5-9936-4443-A9C5-4DA0A539AD9F}"/>
              </a:ext>
            </a:extLst>
          </p:cNvPr>
          <p:cNvSpPr>
            <a:spLocks noGrp="1"/>
          </p:cNvSpPr>
          <p:nvPr>
            <p:ph type="sldNum" sz="quarter" idx="4"/>
          </p:nvPr>
        </p:nvSpPr>
        <p:spPr/>
        <p:txBody>
          <a:bodyPr/>
          <a:lstStyle/>
          <a:p>
            <a:fld id="{B9154E3B-2790-45AB-9A85-320C4C8F03EA}" type="slidenum">
              <a:rPr lang="ko-KR" altLang="en-US" smtClean="0"/>
              <a:t>49</a:t>
            </a:fld>
            <a:endParaRPr lang="ko-KR" altLang="en-US"/>
          </a:p>
        </p:txBody>
      </p:sp>
      <p:pic>
        <p:nvPicPr>
          <p:cNvPr id="5" name="그림 4">
            <a:extLst>
              <a:ext uri="{FF2B5EF4-FFF2-40B4-BE49-F238E27FC236}">
                <a16:creationId xmlns:a16="http://schemas.microsoft.com/office/drawing/2014/main" id="{0C469C60-4418-4436-A31C-4668E69CA3C1}"/>
              </a:ext>
            </a:extLst>
          </p:cNvPr>
          <p:cNvPicPr>
            <a:picLocks noChangeAspect="1"/>
          </p:cNvPicPr>
          <p:nvPr/>
        </p:nvPicPr>
        <p:blipFill>
          <a:blip r:embed="rId6"/>
          <a:stretch>
            <a:fillRect/>
          </a:stretch>
        </p:blipFill>
        <p:spPr>
          <a:xfrm>
            <a:off x="2435583" y="1796100"/>
            <a:ext cx="8692431" cy="1782248"/>
          </a:xfrm>
          <a:prstGeom prst="rect">
            <a:avLst/>
          </a:prstGeom>
        </p:spPr>
      </p:pic>
      <p:sp>
        <p:nvSpPr>
          <p:cNvPr id="6" name="모서리가 둥근 사각형 설명선 5"/>
          <p:cNvSpPr/>
          <p:nvPr/>
        </p:nvSpPr>
        <p:spPr>
          <a:xfrm>
            <a:off x="9047546" y="3024785"/>
            <a:ext cx="1729432" cy="305766"/>
          </a:xfrm>
          <a:prstGeom prst="wedgeRoundRectCallout">
            <a:avLst>
              <a:gd name="adj1" fmla="val -20775"/>
              <a:gd name="adj2" fmla="val -13841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FF0000"/>
                </a:solidFill>
                <a:latin typeface="Times New Roman" panose="02020603050405020304" pitchFamily="18" charset="0"/>
                <a:ea typeface="나눔명조" panose="02020603020101020101" pitchFamily="18" charset="-127"/>
                <a:cs typeface="Times New Roman" panose="02020603050405020304" pitchFamily="18" charset="0"/>
              </a:rPr>
              <a:t>(2.0*0.4)+(3.0*0.5)=2.3</a:t>
            </a:r>
          </a:p>
        </p:txBody>
      </p:sp>
      <mc:AlternateContent xmlns:mc="http://schemas.openxmlformats.org/markup-compatibility/2006" xmlns:a14="http://schemas.microsoft.com/office/drawing/2010/main">
        <mc:Choice Requires="a14">
          <p:sp>
            <p:nvSpPr>
              <p:cNvPr id="7" name="모서리가 둥근 사각형 설명선 6"/>
              <p:cNvSpPr/>
              <p:nvPr/>
            </p:nvSpPr>
            <p:spPr>
              <a:xfrm>
                <a:off x="5058881" y="3061941"/>
                <a:ext cx="1539791" cy="305766"/>
              </a:xfrm>
              <a:prstGeom prst="wedgeRoundRectCallout">
                <a:avLst>
                  <a:gd name="adj1" fmla="val -10873"/>
                  <a:gd name="adj2" fmla="val -154863"/>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FF0000"/>
                    </a:solidFill>
                    <a:latin typeface="Times New Roman" panose="02020603050405020304" pitchFamily="18" charset="0"/>
                    <a:ea typeface="나눔명조" panose="02020603020101020101" pitchFamily="18" charset="-127"/>
                    <a:cs typeface="Times New Roman" panose="02020603050405020304" pitchFamily="18" charset="0"/>
                  </a:rPr>
                  <a:t>1 / (1 + </a:t>
                </a:r>
                <a14:m>
                  <m:oMath xmlns:m="http://schemas.openxmlformats.org/officeDocument/2006/math">
                    <m:sSup>
                      <m:sSupPr>
                        <m:ctrlPr>
                          <a:rPr lang="en-US" altLang="ko-KR" sz="1200" i="1">
                            <a:solidFill>
                              <a:srgbClr val="FF0000"/>
                            </a:solidFill>
                            <a:latin typeface="Cambria Math" panose="02040503050406030204" pitchFamily="18" charset="0"/>
                          </a:rPr>
                        </m:ctrlPr>
                      </m:sSupPr>
                      <m:e>
                        <m:r>
                          <a:rPr lang="en-US" altLang="ko-KR" sz="1200" i="1">
                            <a:solidFill>
                              <a:srgbClr val="FF0000"/>
                            </a:solidFill>
                            <a:latin typeface="Cambria Math" panose="02040503050406030204" pitchFamily="18" charset="0"/>
                          </a:rPr>
                          <m:t>𝑒</m:t>
                        </m:r>
                      </m:e>
                      <m:sup>
                        <m:r>
                          <a:rPr lang="en-US" altLang="ko-KR" sz="1200" i="1">
                            <a:solidFill>
                              <a:srgbClr val="FF0000"/>
                            </a:solidFill>
                            <a:latin typeface="Cambria Math" panose="02040503050406030204" pitchFamily="18" charset="0"/>
                          </a:rPr>
                          <m:t>−2.3</m:t>
                        </m:r>
                      </m:sup>
                    </m:sSup>
                  </m:oMath>
                </a14:m>
                <a:r>
                  <a:rPr lang="en-US" altLang="ko-KR" sz="1200" dirty="0">
                    <a:solidFill>
                      <a:srgbClr val="FF0000"/>
                    </a:solidFill>
                    <a:latin typeface="Times New Roman" panose="02020603050405020304" pitchFamily="18" charset="0"/>
                    <a:ea typeface="나눔명조" panose="02020603020101020101" pitchFamily="18" charset="-127"/>
                    <a:cs typeface="Times New Roman" panose="02020603050405020304" pitchFamily="18" charset="0"/>
                  </a:rPr>
                  <a:t>)=0.909</a:t>
                </a:r>
              </a:p>
            </p:txBody>
          </p:sp>
        </mc:Choice>
        <mc:Fallback xmlns="">
          <p:sp>
            <p:nvSpPr>
              <p:cNvPr id="7" name="모서리가 둥근 사각형 설명선 6"/>
              <p:cNvSpPr>
                <a:spLocks noRot="1" noChangeAspect="1" noMove="1" noResize="1" noEditPoints="1" noAdjustHandles="1" noChangeArrowheads="1" noChangeShapeType="1" noTextEdit="1"/>
              </p:cNvSpPr>
              <p:nvPr/>
            </p:nvSpPr>
            <p:spPr>
              <a:xfrm>
                <a:off x="5058881" y="3061941"/>
                <a:ext cx="1539791" cy="305766"/>
              </a:xfrm>
              <a:prstGeom prst="wedgeRoundRectCallout">
                <a:avLst>
                  <a:gd name="adj1" fmla="val -10873"/>
                  <a:gd name="adj2" fmla="val -154863"/>
                  <a:gd name="adj3" fmla="val 16667"/>
                </a:avLst>
              </a:prstGeom>
              <a:blipFill>
                <a:blip r:embed="rId7"/>
                <a:stretch>
                  <a:fillRect b="-2679"/>
                </a:stretch>
              </a:blipFill>
              <a:ln w="38100">
                <a:solidFill>
                  <a:srgbClr val="00B050"/>
                </a:solidFill>
              </a:ln>
            </p:spPr>
            <p:txBody>
              <a:bodyPr/>
              <a:lstStyle/>
              <a:p>
                <a:r>
                  <a:rPr lang="ko-KR" altLang="en-US">
                    <a:noFill/>
                  </a:rPr>
                  <a:t> </a:t>
                </a:r>
              </a:p>
            </p:txBody>
          </p:sp>
        </mc:Fallback>
      </mc:AlternateContent>
      <p:sp>
        <p:nvSpPr>
          <p:cNvPr id="8" name="모서리가 둥근 사각형 설명선 7"/>
          <p:cNvSpPr/>
          <p:nvPr/>
        </p:nvSpPr>
        <p:spPr>
          <a:xfrm>
            <a:off x="4264352" y="1970371"/>
            <a:ext cx="6349526" cy="328447"/>
          </a:xfrm>
          <a:prstGeom prst="wedgeRoundRectCallout">
            <a:avLst>
              <a:gd name="adj1" fmla="val -4875"/>
              <a:gd name="adj2" fmla="val 40779"/>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FF0000"/>
                </a:solidFill>
                <a:latin typeface="Times New Roman" panose="02020603050405020304" pitchFamily="18" charset="0"/>
                <a:ea typeface="나눔명조" panose="02020603020101020101" pitchFamily="18" charset="-127"/>
                <a:cs typeface="Times New Roman" panose="02020603050405020304" pitchFamily="18" charset="0"/>
              </a:rPr>
              <a:t>-0.8 * 0.083 * 0.4 = -0.0265 </a:t>
            </a:r>
            <a:r>
              <a:rPr lang="en-US" altLang="ko-KR" sz="1600" b="1" dirty="0">
                <a:solidFill>
                  <a:srgbClr val="FF0000"/>
                </a:solidFill>
                <a:latin typeface="나눔스퀘어 ExtraBold" panose="020B0600000101010101" pitchFamily="50" charset="-127"/>
                <a:ea typeface="나눔스퀘어 ExtraBold" panose="020B0600000101010101" pitchFamily="50" charset="-127"/>
                <a:cs typeface="Times New Roman" panose="02020603050405020304" pitchFamily="18" charset="0"/>
              </a:rPr>
              <a:t>← </a:t>
            </a:r>
            <a:r>
              <a:rPr lang="ko-KR" altLang="en-US" sz="1600" b="1" dirty="0">
                <a:solidFill>
                  <a:srgbClr val="FF0000"/>
                </a:solidFill>
                <a:latin typeface="나눔스퀘어 ExtraBold" panose="020B0600000101010101" pitchFamily="50" charset="-127"/>
                <a:ea typeface="나눔스퀘어 ExtraBold" panose="020B0600000101010101" pitchFamily="50" charset="-127"/>
                <a:cs typeface="Times New Roman" panose="02020603050405020304" pitchFamily="18" charset="0"/>
              </a:rPr>
              <a:t>계산기</a:t>
            </a:r>
            <a:r>
              <a:rPr lang="en-US" altLang="ko-KR" sz="1600" b="1" dirty="0">
                <a:solidFill>
                  <a:srgbClr val="FF0000"/>
                </a:solidFill>
                <a:latin typeface="나눔스퀘어 ExtraBold" panose="020B0600000101010101" pitchFamily="50" charset="-127"/>
                <a:ea typeface="나눔스퀘어 ExtraBold" panose="020B0600000101010101" pitchFamily="50" charset="-127"/>
                <a:cs typeface="Times New Roman" panose="02020603050405020304" pitchFamily="18" charset="0"/>
              </a:rPr>
              <a:t>/</a:t>
            </a:r>
            <a:r>
              <a:rPr lang="ko-KR" altLang="en-US" sz="1600" b="1" dirty="0">
                <a:solidFill>
                  <a:srgbClr val="FF0000"/>
                </a:solidFill>
                <a:latin typeface="나눔스퀘어 ExtraBold" panose="020B0600000101010101" pitchFamily="50" charset="-127"/>
                <a:ea typeface="나눔스퀘어 ExtraBold" panose="020B0600000101010101" pitchFamily="50" charset="-127"/>
                <a:cs typeface="Times New Roman" panose="02020603050405020304" pitchFamily="18" charset="0"/>
              </a:rPr>
              <a:t>코드로 확인하세요</a:t>
            </a:r>
            <a:endParaRPr lang="en-US" altLang="ko-KR" sz="1600" b="1" dirty="0">
              <a:solidFill>
                <a:srgbClr val="FF0000"/>
              </a:solidFill>
              <a:latin typeface="나눔스퀘어 ExtraBold" panose="020B0600000101010101" pitchFamily="50" charset="-127"/>
              <a:ea typeface="나눔스퀘어 ExtraBold" panose="020B0600000101010101" pitchFamily="50" charset="-127"/>
              <a:cs typeface="Times New Roman" panose="02020603050405020304" pitchFamily="18" charset="0"/>
            </a:endParaRPr>
          </a:p>
        </p:txBody>
      </p:sp>
      <p:sp>
        <p:nvSpPr>
          <p:cNvPr id="9" name="모서리가 둥근 사각형 설명선 8"/>
          <p:cNvSpPr/>
          <p:nvPr/>
        </p:nvSpPr>
        <p:spPr>
          <a:xfrm>
            <a:off x="6598672" y="3366131"/>
            <a:ext cx="1781245" cy="305766"/>
          </a:xfrm>
          <a:prstGeom prst="wedgeRoundRectCallout">
            <a:avLst>
              <a:gd name="adj1" fmla="val -19422"/>
              <a:gd name="adj2" fmla="val -192890"/>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Times New Roman" panose="02020603050405020304" pitchFamily="18" charset="0"/>
                <a:ea typeface="나눔명조" panose="02020603020101020101" pitchFamily="18" charset="-127"/>
                <a:cs typeface="Times New Roman" panose="02020603050405020304" pitchFamily="18" charset="0"/>
              </a:rPr>
              <a:t>0.909*(1–0.909 )=0.083</a:t>
            </a:r>
          </a:p>
        </p:txBody>
      </p:sp>
      <p:sp>
        <p:nvSpPr>
          <p:cNvPr id="10" name="모서리가 둥근 사각형 설명선 9"/>
          <p:cNvSpPr/>
          <p:nvPr/>
        </p:nvSpPr>
        <p:spPr>
          <a:xfrm>
            <a:off x="10808864" y="2989204"/>
            <a:ext cx="988822" cy="305766"/>
          </a:xfrm>
          <a:prstGeom prst="wedgeRoundRectCallout">
            <a:avLst>
              <a:gd name="adj1" fmla="val -55993"/>
              <a:gd name="adj2" fmla="val -138174"/>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Times New Roman" panose="02020603050405020304" pitchFamily="18" charset="0"/>
                <a:ea typeface="나눔명조" panose="02020603020101020101" pitchFamily="18" charset="-127"/>
                <a:cs typeface="Times New Roman" panose="02020603050405020304" pitchFamily="18" charset="0"/>
              </a:rPr>
              <a:t>0.4</a:t>
            </a:r>
          </a:p>
        </p:txBody>
      </p:sp>
      <p:sp>
        <p:nvSpPr>
          <p:cNvPr id="11" name="모서리가 둥근 사각형 설명선 10"/>
          <p:cNvSpPr/>
          <p:nvPr/>
        </p:nvSpPr>
        <p:spPr>
          <a:xfrm>
            <a:off x="4428362" y="3061941"/>
            <a:ext cx="604103" cy="305766"/>
          </a:xfrm>
          <a:prstGeom prst="wedgeRoundRectCallout">
            <a:avLst>
              <a:gd name="adj1" fmla="val 21550"/>
              <a:gd name="adj2" fmla="val -149274"/>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Times New Roman" panose="02020603050405020304" pitchFamily="18" charset="0"/>
                <a:ea typeface="나눔명조" panose="02020603020101020101" pitchFamily="18" charset="-127"/>
                <a:cs typeface="Times New Roman" panose="02020603050405020304" pitchFamily="18" charset="0"/>
              </a:rPr>
              <a:t>0.8</a:t>
            </a:r>
          </a:p>
        </p:txBody>
      </p:sp>
      <mc:AlternateContent xmlns:mc="http://schemas.openxmlformats.org/markup-compatibility/2006" xmlns:a14="http://schemas.microsoft.com/office/drawing/2010/main">
        <mc:Choice Requires="a14">
          <p:sp>
            <p:nvSpPr>
              <p:cNvPr id="12" name="모서리가 둥근 사각형 설명선 11"/>
              <p:cNvSpPr/>
              <p:nvPr/>
            </p:nvSpPr>
            <p:spPr>
              <a:xfrm>
                <a:off x="7481339" y="3024785"/>
                <a:ext cx="1539791" cy="305766"/>
              </a:xfrm>
              <a:prstGeom prst="wedgeRoundRectCallout">
                <a:avLst>
                  <a:gd name="adj1" fmla="val -11444"/>
                  <a:gd name="adj2" fmla="val -15198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FF0000"/>
                    </a:solidFill>
                    <a:latin typeface="Times New Roman" panose="02020603050405020304" pitchFamily="18" charset="0"/>
                    <a:ea typeface="나눔명조" panose="02020603020101020101" pitchFamily="18" charset="-127"/>
                    <a:cs typeface="Times New Roman" panose="02020603050405020304" pitchFamily="18" charset="0"/>
                  </a:rPr>
                  <a:t>1 / (1 + </a:t>
                </a:r>
                <a14:m>
                  <m:oMath xmlns:m="http://schemas.openxmlformats.org/officeDocument/2006/math">
                    <m:sSup>
                      <m:sSupPr>
                        <m:ctrlPr>
                          <a:rPr lang="en-US" altLang="ko-KR" sz="1200" i="1">
                            <a:solidFill>
                              <a:srgbClr val="FF0000"/>
                            </a:solidFill>
                            <a:latin typeface="Cambria Math" panose="02040503050406030204" pitchFamily="18" charset="0"/>
                          </a:rPr>
                        </m:ctrlPr>
                      </m:sSupPr>
                      <m:e>
                        <m:r>
                          <a:rPr lang="en-US" altLang="ko-KR" sz="1200" i="1">
                            <a:solidFill>
                              <a:srgbClr val="FF0000"/>
                            </a:solidFill>
                            <a:latin typeface="Cambria Math" panose="02040503050406030204" pitchFamily="18" charset="0"/>
                          </a:rPr>
                          <m:t>𝑒</m:t>
                        </m:r>
                      </m:e>
                      <m:sup>
                        <m:r>
                          <a:rPr lang="en-US" altLang="ko-KR" sz="1200" i="1">
                            <a:solidFill>
                              <a:srgbClr val="FF0000"/>
                            </a:solidFill>
                            <a:latin typeface="Cambria Math" panose="02040503050406030204" pitchFamily="18" charset="0"/>
                          </a:rPr>
                          <m:t>−2.3</m:t>
                        </m:r>
                      </m:sup>
                    </m:sSup>
                  </m:oMath>
                </a14:m>
                <a:r>
                  <a:rPr lang="en-US" altLang="ko-KR" sz="1200" dirty="0">
                    <a:solidFill>
                      <a:srgbClr val="FF0000"/>
                    </a:solidFill>
                    <a:latin typeface="Times New Roman" panose="02020603050405020304" pitchFamily="18" charset="0"/>
                    <a:ea typeface="나눔명조" panose="02020603020101020101" pitchFamily="18" charset="-127"/>
                    <a:cs typeface="Times New Roman" panose="02020603050405020304" pitchFamily="18" charset="0"/>
                  </a:rPr>
                  <a:t>)=0.909</a:t>
                </a:r>
              </a:p>
            </p:txBody>
          </p:sp>
        </mc:Choice>
        <mc:Fallback xmlns="">
          <p:sp>
            <p:nvSpPr>
              <p:cNvPr id="12" name="모서리가 둥근 사각형 설명선 11"/>
              <p:cNvSpPr>
                <a:spLocks noRot="1" noChangeAspect="1" noMove="1" noResize="1" noEditPoints="1" noAdjustHandles="1" noChangeArrowheads="1" noChangeShapeType="1" noTextEdit="1"/>
              </p:cNvSpPr>
              <p:nvPr/>
            </p:nvSpPr>
            <p:spPr>
              <a:xfrm>
                <a:off x="7481339" y="3024785"/>
                <a:ext cx="1539791" cy="305766"/>
              </a:xfrm>
              <a:prstGeom prst="wedgeRoundRectCallout">
                <a:avLst>
                  <a:gd name="adj1" fmla="val -11444"/>
                  <a:gd name="adj2" fmla="val -151987"/>
                  <a:gd name="adj3" fmla="val 16667"/>
                </a:avLst>
              </a:prstGeom>
              <a:blipFill>
                <a:blip r:embed="rId8"/>
                <a:stretch>
                  <a:fillRect b="-2703"/>
                </a:stretch>
              </a:blipFill>
              <a:ln w="38100">
                <a:solidFill>
                  <a:srgbClr val="00B050"/>
                </a:solidFill>
              </a:ln>
            </p:spPr>
            <p:txBody>
              <a:bodyPr/>
              <a:lstStyle/>
              <a:p>
                <a:r>
                  <a:rPr lang="ko-KR" altLang="en-US">
                    <a:noFill/>
                  </a:rPr>
                  <a:t> </a:t>
                </a:r>
              </a:p>
            </p:txBody>
          </p:sp>
        </mc:Fallback>
      </mc:AlternateContent>
      <p:pic>
        <p:nvPicPr>
          <p:cNvPr id="13" name="오디오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95358719"/>
      </p:ext>
    </p:extLst>
  </p:cSld>
  <p:clrMapOvr>
    <a:masterClrMapping/>
  </p:clrMapOvr>
  <mc:AlternateContent xmlns:mc="http://schemas.openxmlformats.org/markup-compatibility/2006" xmlns:p14="http://schemas.microsoft.com/office/powerpoint/2010/main">
    <mc:Choice Requires="p14">
      <p:transition spd="slow" p14:dur="2000" advTm="24190"/>
    </mc:Choice>
    <mc:Fallback xmlns="">
      <p:transition spd="slow" advTm="24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D2D96D1-F419-443A-80C1-5E7C6AF11C76}"/>
              </a:ext>
            </a:extLst>
          </p:cNvPr>
          <p:cNvSpPr>
            <a:spLocks noGrp="1"/>
          </p:cNvSpPr>
          <p:nvPr>
            <p:ph idx="1"/>
          </p:nvPr>
        </p:nvSpPr>
        <p:spPr>
          <a:xfrm>
            <a:off x="2209800" y="1825625"/>
            <a:ext cx="9144000" cy="1022843"/>
          </a:xfrm>
        </p:spPr>
        <p:txBody>
          <a:bodyPr>
            <a:normAutofit fontScale="92500"/>
          </a:bodyPr>
          <a:lstStyle/>
          <a:p>
            <a:r>
              <a:rPr lang="en-US" altLang="ko-KR" dirty="0">
                <a:latin typeface="나눔스퀘어" panose="020B0600000101010101" pitchFamily="50" charset="-127"/>
              </a:rPr>
              <a:t>Another idea is to split the error but not to do it equally.</a:t>
            </a:r>
          </a:p>
          <a:p>
            <a:r>
              <a:rPr lang="ko-KR" altLang="en-US" sz="2000" dirty="0">
                <a:solidFill>
                  <a:schemeClr val="tx1">
                    <a:lumMod val="50000"/>
                    <a:lumOff val="50000"/>
                  </a:schemeClr>
                </a:solidFill>
                <a:latin typeface="나눔스퀘어" panose="020B0600000101010101" pitchFamily="50" charset="-127"/>
              </a:rPr>
              <a:t>또 다른 방법은 오차를 나누어 분배하지만 차별을 두는 것입니다</a:t>
            </a:r>
            <a:r>
              <a:rPr lang="en-US" altLang="ko-KR" sz="2000" dirty="0">
                <a:solidFill>
                  <a:schemeClr val="tx1">
                    <a:lumMod val="50000"/>
                    <a:lumOff val="50000"/>
                  </a:schemeClr>
                </a:solidFill>
                <a:latin typeface="나눔스퀘어" panose="020B0600000101010101" pitchFamily="50" charset="-127"/>
              </a:rPr>
              <a:t>.</a:t>
            </a:r>
            <a:endParaRPr lang="ko-KR" altLang="en-US" sz="2000" dirty="0">
              <a:solidFill>
                <a:schemeClr val="tx1">
                  <a:lumMod val="50000"/>
                  <a:lumOff val="50000"/>
                </a:schemeClr>
              </a:solidFill>
              <a:latin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7D5D7FE3-1AFE-445E-BF22-5EC5D18AB137}"/>
              </a:ext>
            </a:extLst>
          </p:cNvPr>
          <p:cNvSpPr>
            <a:spLocks noGrp="1"/>
          </p:cNvSpPr>
          <p:nvPr>
            <p:ph type="sldNum" sz="quarter" idx="4"/>
          </p:nvPr>
        </p:nvSpPr>
        <p:spPr/>
        <p:txBody>
          <a:bodyPr/>
          <a:lstStyle/>
          <a:p>
            <a:fld id="{B9154E3B-2790-45AB-9A85-320C4C8F03EA}" type="slidenum">
              <a:rPr lang="ko-KR" altLang="en-US" smtClean="0"/>
              <a:t>5</a:t>
            </a:fld>
            <a:endParaRPr lang="ko-KR" altLang="en-US"/>
          </a:p>
        </p:txBody>
      </p:sp>
      <p:pic>
        <p:nvPicPr>
          <p:cNvPr id="5" name="그림 4">
            <a:extLst>
              <a:ext uri="{FF2B5EF4-FFF2-40B4-BE49-F238E27FC236}">
                <a16:creationId xmlns:a16="http://schemas.microsoft.com/office/drawing/2014/main" id="{C16C974A-5D6E-4AC2-9E92-6BD1A2EC1609}"/>
              </a:ext>
            </a:extLst>
          </p:cNvPr>
          <p:cNvPicPr>
            <a:picLocks noChangeAspect="1"/>
          </p:cNvPicPr>
          <p:nvPr/>
        </p:nvPicPr>
        <p:blipFill>
          <a:blip r:embed="rId5"/>
          <a:stretch>
            <a:fillRect/>
          </a:stretch>
        </p:blipFill>
        <p:spPr>
          <a:xfrm>
            <a:off x="2800666" y="2848468"/>
            <a:ext cx="6320757" cy="3365007"/>
          </a:xfrm>
          <a:prstGeom prst="rect">
            <a:avLst/>
          </a:prstGeom>
        </p:spPr>
      </p:pic>
      <p:sp>
        <p:nvSpPr>
          <p:cNvPr id="7" name="제목 1">
            <a:extLst>
              <a:ext uri="{FF2B5EF4-FFF2-40B4-BE49-F238E27FC236}">
                <a16:creationId xmlns:a16="http://schemas.microsoft.com/office/drawing/2014/main" id="{6E3329A7-7E7D-4047-991C-92F4C1B0680C}"/>
              </a:ext>
            </a:extLst>
          </p:cNvPr>
          <p:cNvSpPr>
            <a:spLocks noGrp="1"/>
          </p:cNvSpPr>
          <p:nvPr>
            <p:ph type="title"/>
          </p:nvPr>
        </p:nvSpPr>
        <p:spPr>
          <a:xfrm>
            <a:off x="2209800" y="620889"/>
            <a:ext cx="9372600" cy="1010501"/>
          </a:xfrm>
        </p:spPr>
        <p:txBody>
          <a:bodyPr>
            <a:normAutofit fontScale="90000"/>
          </a:bodyPr>
          <a:lstStyle/>
          <a:p>
            <a:r>
              <a:rPr lang="en-US" altLang="ko-KR" sz="3600" b="1" dirty="0"/>
              <a:t>Learning Weights From More Than One Node</a:t>
            </a:r>
            <a:br>
              <a:rPr lang="en-US" altLang="ko-KR" dirty="0"/>
            </a:br>
            <a:r>
              <a:rPr lang="ko-KR" altLang="en-US" sz="2700" dirty="0">
                <a:solidFill>
                  <a:schemeClr val="tx1">
                    <a:lumMod val="50000"/>
                    <a:lumOff val="50000"/>
                  </a:schemeClr>
                </a:solidFill>
              </a:rPr>
              <a:t>여러 노드에서 가중치 학습하기</a:t>
            </a:r>
          </a:p>
        </p:txBody>
      </p:sp>
      <p:pic>
        <p:nvPicPr>
          <p:cNvPr id="2" name="오디오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01015098"/>
      </p:ext>
    </p:extLst>
  </p:cSld>
  <p:clrMapOvr>
    <a:masterClrMapping/>
  </p:clrMapOvr>
  <mc:AlternateContent xmlns:mc="http://schemas.openxmlformats.org/markup-compatibility/2006" xmlns:p14="http://schemas.microsoft.com/office/powerpoint/2010/main">
    <mc:Choice Requires="p14">
      <p:transition spd="slow" p14:dur="2000" advTm="78405"/>
    </mc:Choice>
    <mc:Fallback xmlns="">
      <p:transition spd="slow" advTm="78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98500" y="2946176"/>
            <a:ext cx="11493500" cy="1014413"/>
          </a:xfrm>
        </p:spPr>
        <p:txBody>
          <a:bodyPr anchor="ctr">
            <a:normAutofit fontScale="90000"/>
          </a:bodyPr>
          <a:lstStyle/>
          <a:p>
            <a:r>
              <a:rPr lang="en-US" altLang="ko-KR" sz="6700" b="1" dirty="0"/>
              <a:t>Chapter 16</a:t>
            </a:r>
            <a:br>
              <a:rPr lang="en-US" altLang="ko-KR" b="1" dirty="0">
                <a:solidFill>
                  <a:schemeClr val="accent1"/>
                </a:solidFill>
              </a:rPr>
            </a:br>
            <a:r>
              <a:rPr lang="en-US" altLang="ko-KR" sz="6700" dirty="0"/>
              <a:t>Preparing Data</a:t>
            </a:r>
            <a:br>
              <a:rPr lang="en-US" altLang="ko-KR" sz="6700" dirty="0"/>
            </a:br>
            <a:r>
              <a:rPr lang="ko-KR" altLang="en-US" sz="5300" dirty="0">
                <a:solidFill>
                  <a:schemeClr val="tx1">
                    <a:lumMod val="50000"/>
                    <a:lumOff val="50000"/>
                  </a:schemeClr>
                </a:solidFill>
              </a:rPr>
              <a:t>데이터 준비</a:t>
            </a:r>
            <a:endParaRPr lang="ko-KR" altLang="en-US" sz="7300" b="1" dirty="0">
              <a:solidFill>
                <a:schemeClr val="tx1">
                  <a:lumMod val="50000"/>
                  <a:lumOff val="50000"/>
                </a:schemeClr>
              </a:solidFill>
            </a:endParaRPr>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50</a:t>
            </a:fld>
            <a:endParaRPr lang="ko-KR" altLang="en-US"/>
          </a:p>
        </p:txBody>
      </p:sp>
    </p:spTree>
    <p:extLst>
      <p:ext uri="{BB962C8B-B14F-4D97-AF65-F5344CB8AC3E}">
        <p14:creationId xmlns:p14="http://schemas.microsoft.com/office/powerpoint/2010/main" val="2518109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B4A17-B08D-4FAA-9A7A-EB1527A02CE8}"/>
              </a:ext>
            </a:extLst>
          </p:cNvPr>
          <p:cNvSpPr>
            <a:spLocks noGrp="1"/>
          </p:cNvSpPr>
          <p:nvPr>
            <p:ph type="title"/>
          </p:nvPr>
        </p:nvSpPr>
        <p:spPr/>
        <p:txBody>
          <a:bodyPr>
            <a:normAutofit/>
          </a:bodyPr>
          <a:lstStyle/>
          <a:p>
            <a:r>
              <a:rPr lang="en-US" altLang="ko-KR" b="1" dirty="0"/>
              <a:t>Preparing Data : </a:t>
            </a:r>
            <a:r>
              <a:rPr lang="en-US" altLang="ko-KR" dirty="0">
                <a:solidFill>
                  <a:srgbClr val="00B050"/>
                </a:solidFill>
              </a:rPr>
              <a:t>Inputs</a:t>
            </a:r>
            <a:br>
              <a:rPr lang="en-US" altLang="ko-KR" dirty="0">
                <a:solidFill>
                  <a:srgbClr val="00B050"/>
                </a:solidFill>
              </a:rPr>
            </a:br>
            <a:r>
              <a:rPr lang="ko-KR" altLang="en-US" sz="3600" dirty="0">
                <a:solidFill>
                  <a:schemeClr val="tx1">
                    <a:lumMod val="50000"/>
                    <a:lumOff val="50000"/>
                  </a:schemeClr>
                </a:solidFill>
              </a:rPr>
              <a:t>데이터 준비하기 </a:t>
            </a:r>
            <a:r>
              <a:rPr lang="en-US" altLang="ko-KR" sz="3600" dirty="0">
                <a:solidFill>
                  <a:schemeClr val="tx1">
                    <a:lumMod val="50000"/>
                    <a:lumOff val="50000"/>
                  </a:schemeClr>
                </a:solidFill>
              </a:rPr>
              <a:t>: </a:t>
            </a:r>
            <a:r>
              <a:rPr lang="ko-KR" altLang="en-US" sz="3600" dirty="0">
                <a:solidFill>
                  <a:srgbClr val="00B050"/>
                </a:solidFill>
              </a:rPr>
              <a:t>입력 값</a:t>
            </a:r>
          </a:p>
        </p:txBody>
      </p:sp>
      <p:sp>
        <p:nvSpPr>
          <p:cNvPr id="3" name="내용 개체 틀 2">
            <a:extLst>
              <a:ext uri="{FF2B5EF4-FFF2-40B4-BE49-F238E27FC236}">
                <a16:creationId xmlns:a16="http://schemas.microsoft.com/office/drawing/2014/main" id="{A5A569A4-0CA5-4338-9ED7-DAD34811B0B8}"/>
              </a:ext>
            </a:extLst>
          </p:cNvPr>
          <p:cNvSpPr>
            <a:spLocks noGrp="1"/>
          </p:cNvSpPr>
          <p:nvPr>
            <p:ph idx="1"/>
          </p:nvPr>
        </p:nvSpPr>
        <p:spPr>
          <a:xfrm>
            <a:off x="1595438" y="1825625"/>
            <a:ext cx="4495799" cy="4752975"/>
          </a:xfrm>
        </p:spPr>
        <p:txBody>
          <a:bodyPr>
            <a:noAutofit/>
          </a:bodyPr>
          <a:lstStyle/>
          <a:p>
            <a:pPr>
              <a:lnSpc>
                <a:spcPct val="120000"/>
              </a:lnSpc>
              <a:spcBef>
                <a:spcPts val="0"/>
              </a:spcBef>
            </a:pPr>
            <a:r>
              <a:rPr lang="en-US" altLang="ko-KR" sz="1800" dirty="0">
                <a:latin typeface="나눔스퀘어" panose="020B0600000101010101" pitchFamily="50" charset="-127"/>
              </a:rPr>
              <a:t>You can see that if the inputs are large, the activation function gets very flat.</a:t>
            </a:r>
          </a:p>
          <a:p>
            <a:pPr>
              <a:lnSpc>
                <a:spcPct val="120000"/>
              </a:lnSpc>
              <a:spcBef>
                <a:spcPts val="0"/>
              </a:spcBef>
            </a:pPr>
            <a:r>
              <a:rPr lang="ko-KR" altLang="en-US" sz="1600" dirty="0" err="1">
                <a:solidFill>
                  <a:schemeClr val="tx1">
                    <a:lumMod val="50000"/>
                    <a:lumOff val="50000"/>
                  </a:schemeClr>
                </a:solidFill>
                <a:latin typeface="나눔스퀘어" panose="020B0600000101010101" pitchFamily="50" charset="-127"/>
              </a:rPr>
              <a:t>시그모이드</a:t>
            </a:r>
            <a:r>
              <a:rPr lang="ko-KR" altLang="en-US" sz="1600" dirty="0">
                <a:solidFill>
                  <a:schemeClr val="tx1">
                    <a:lumMod val="50000"/>
                    <a:lumOff val="50000"/>
                  </a:schemeClr>
                </a:solidFill>
                <a:latin typeface="나눔스퀘어" panose="020B0600000101010101" pitchFamily="50" charset="-127"/>
              </a:rPr>
              <a:t> 활성화 함수에서 입력 값이 크면 함수는 평평한 형태를 띠는 것을 볼 수 있습니다</a:t>
            </a:r>
            <a:r>
              <a:rPr lang="en-US" altLang="ko-KR" sz="1600" dirty="0">
                <a:solidFill>
                  <a:schemeClr val="tx1">
                    <a:lumMod val="50000"/>
                    <a:lumOff val="50000"/>
                  </a:schemeClr>
                </a:solidFill>
                <a:latin typeface="나눔스퀘어" panose="020B0600000101010101" pitchFamily="50" charset="-127"/>
              </a:rPr>
              <a:t>.</a:t>
            </a:r>
          </a:p>
          <a:p>
            <a:pPr>
              <a:lnSpc>
                <a:spcPct val="120000"/>
              </a:lnSpc>
              <a:spcBef>
                <a:spcPts val="0"/>
              </a:spcBef>
            </a:pPr>
            <a:r>
              <a:rPr lang="en-US" altLang="ko-KR" sz="1800" dirty="0">
                <a:latin typeface="나눔스퀘어" panose="020B0600000101010101" pitchFamily="50" charset="-127"/>
              </a:rPr>
              <a:t>Weight change depends on the gradient of the activation function. A tiny gradient means we’ve limited the ability to learn. This is called </a:t>
            </a:r>
            <a:r>
              <a:rPr lang="en-US" altLang="ko-KR" sz="1800" b="1" dirty="0">
                <a:latin typeface="나눔스퀘어" panose="020B0600000101010101" pitchFamily="50" charset="-127"/>
              </a:rPr>
              <a:t>saturating </a:t>
            </a:r>
            <a:r>
              <a:rPr lang="en-US" altLang="ko-KR" sz="1800" dirty="0">
                <a:latin typeface="나눔스퀘어" panose="020B0600000101010101" pitchFamily="50" charset="-127"/>
              </a:rPr>
              <a:t>a neural network.</a:t>
            </a:r>
          </a:p>
          <a:p>
            <a:pPr>
              <a:lnSpc>
                <a:spcPct val="120000"/>
              </a:lnSpc>
              <a:spcBef>
                <a:spcPts val="0"/>
              </a:spcBef>
            </a:pPr>
            <a:r>
              <a:rPr lang="ko-KR" altLang="en-US" sz="1600" dirty="0">
                <a:solidFill>
                  <a:schemeClr val="tx1">
                    <a:lumMod val="50000"/>
                    <a:lumOff val="50000"/>
                  </a:schemeClr>
                </a:solidFill>
                <a:latin typeface="나눔스퀘어" panose="020B0600000101010101" pitchFamily="50" charset="-127"/>
              </a:rPr>
              <a:t>가중치의 변화는 활성화 함수의 기울기에 좌우가 되고</a:t>
            </a:r>
            <a:r>
              <a:rPr lang="en-US" altLang="ko-KR" sz="1600" dirty="0">
                <a:solidFill>
                  <a:schemeClr val="tx1">
                    <a:lumMod val="50000"/>
                    <a:lumOff val="50000"/>
                  </a:schemeClr>
                </a:solidFill>
                <a:latin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rPr>
              <a:t>작은 기울기는 곧 학습  능력이 제한된다는 것을 의미합니다</a:t>
            </a:r>
            <a:r>
              <a:rPr lang="en-US" altLang="ko-KR" sz="1600" dirty="0">
                <a:solidFill>
                  <a:schemeClr val="tx1">
                    <a:lumMod val="50000"/>
                    <a:lumOff val="50000"/>
                  </a:schemeClr>
                </a:solidFill>
                <a:latin typeface="나눔스퀘어" panose="020B0600000101010101" pitchFamily="50" charset="-127"/>
              </a:rPr>
              <a:t>. </a:t>
            </a:r>
            <a:r>
              <a:rPr lang="ko-KR" altLang="en-US" sz="1600" dirty="0">
                <a:solidFill>
                  <a:schemeClr val="tx1">
                    <a:lumMod val="50000"/>
                    <a:lumOff val="50000"/>
                  </a:schemeClr>
                </a:solidFill>
                <a:latin typeface="나눔스퀘어" panose="020B0600000101010101" pitchFamily="50" charset="-127"/>
              </a:rPr>
              <a:t>이를 신경망에 포화가 발생했다고 합니다</a:t>
            </a:r>
            <a:r>
              <a:rPr lang="en-US" altLang="ko-KR" sz="1600" dirty="0">
                <a:solidFill>
                  <a:schemeClr val="tx1">
                    <a:lumMod val="50000"/>
                    <a:lumOff val="50000"/>
                  </a:schemeClr>
                </a:solidFill>
                <a:latin typeface="나눔스퀘어" panose="020B0600000101010101" pitchFamily="50" charset="-127"/>
              </a:rPr>
              <a:t>.</a:t>
            </a:r>
            <a:endParaRPr lang="ko-KR" altLang="en-US" sz="1600" dirty="0">
              <a:solidFill>
                <a:schemeClr val="tx1">
                  <a:lumMod val="50000"/>
                  <a:lumOff val="50000"/>
                </a:schemeClr>
              </a:solidFill>
              <a:latin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BC902224-9465-429A-9F53-1E3AD499DD35}"/>
              </a:ext>
            </a:extLst>
          </p:cNvPr>
          <p:cNvSpPr>
            <a:spLocks noGrp="1"/>
          </p:cNvSpPr>
          <p:nvPr>
            <p:ph type="sldNum" sz="quarter" idx="4"/>
          </p:nvPr>
        </p:nvSpPr>
        <p:spPr/>
        <p:txBody>
          <a:bodyPr/>
          <a:lstStyle/>
          <a:p>
            <a:fld id="{B9154E3B-2790-45AB-9A85-320C4C8F03EA}" type="slidenum">
              <a:rPr lang="ko-KR" altLang="en-US" smtClean="0"/>
              <a:t>51</a:t>
            </a:fld>
            <a:endParaRPr lang="ko-KR" altLang="en-US"/>
          </a:p>
        </p:txBody>
      </p:sp>
      <p:pic>
        <p:nvPicPr>
          <p:cNvPr id="5" name="그림 4">
            <a:extLst>
              <a:ext uri="{FF2B5EF4-FFF2-40B4-BE49-F238E27FC236}">
                <a16:creationId xmlns:a16="http://schemas.microsoft.com/office/drawing/2014/main" id="{467B5365-7DAB-4F28-A490-448A58C9F12B}"/>
              </a:ext>
            </a:extLst>
          </p:cNvPr>
          <p:cNvPicPr>
            <a:picLocks noChangeAspect="1"/>
          </p:cNvPicPr>
          <p:nvPr/>
        </p:nvPicPr>
        <p:blipFill>
          <a:blip r:embed="rId5"/>
          <a:stretch>
            <a:fillRect/>
          </a:stretch>
        </p:blipFill>
        <p:spPr>
          <a:xfrm>
            <a:off x="6091237" y="2236999"/>
            <a:ext cx="6100763" cy="3360420"/>
          </a:xfrm>
          <a:prstGeom prst="rect">
            <a:avLst/>
          </a:prstGeom>
        </p:spPr>
      </p:pic>
      <p:pic>
        <p:nvPicPr>
          <p:cNvPr id="14" name="오디오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37648483"/>
      </p:ext>
    </p:extLst>
  </p:cSld>
  <p:clrMapOvr>
    <a:masterClrMapping/>
  </p:clrMapOvr>
  <mc:AlternateContent xmlns:mc="http://schemas.openxmlformats.org/markup-compatibility/2006" xmlns:p14="http://schemas.microsoft.com/office/powerpoint/2010/main">
    <mc:Choice Requires="p14">
      <p:transition spd="slow" p14:dur="2000" advTm="73776"/>
    </mc:Choice>
    <mc:Fallback xmlns="">
      <p:transition spd="slow" advTm="73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584351B2-E671-4387-93AD-3823D5F08AAF}"/>
              </a:ext>
            </a:extLst>
          </p:cNvPr>
          <p:cNvPicPr>
            <a:picLocks noGrp="1" noChangeAspect="1"/>
          </p:cNvPicPr>
          <p:nvPr>
            <p:ph idx="1"/>
          </p:nvPr>
        </p:nvPicPr>
        <p:blipFill>
          <a:blip r:embed="rId5"/>
          <a:stretch>
            <a:fillRect/>
          </a:stretch>
        </p:blipFill>
        <p:spPr>
          <a:xfrm>
            <a:off x="4408255" y="2081212"/>
            <a:ext cx="7800120" cy="4132263"/>
          </a:xfrm>
          <a:prstGeom prst="rect">
            <a:avLst/>
          </a:prstGeom>
        </p:spPr>
      </p:pic>
      <p:sp>
        <p:nvSpPr>
          <p:cNvPr id="4" name="슬라이드 번호 개체 틀 3">
            <a:extLst>
              <a:ext uri="{FF2B5EF4-FFF2-40B4-BE49-F238E27FC236}">
                <a16:creationId xmlns:a16="http://schemas.microsoft.com/office/drawing/2014/main" id="{CE422734-5130-4A68-BDC4-29500BC9ED5C}"/>
              </a:ext>
            </a:extLst>
          </p:cNvPr>
          <p:cNvSpPr>
            <a:spLocks noGrp="1"/>
          </p:cNvSpPr>
          <p:nvPr>
            <p:ph type="sldNum" sz="quarter" idx="4"/>
          </p:nvPr>
        </p:nvSpPr>
        <p:spPr/>
        <p:txBody>
          <a:bodyPr/>
          <a:lstStyle/>
          <a:p>
            <a:fld id="{B9154E3B-2790-45AB-9A85-320C4C8F03EA}" type="slidenum">
              <a:rPr lang="ko-KR" altLang="en-US" smtClean="0"/>
              <a:t>52</a:t>
            </a:fld>
            <a:endParaRPr lang="ko-KR" altLang="en-US"/>
          </a:p>
        </p:txBody>
      </p:sp>
      <p:sp>
        <p:nvSpPr>
          <p:cNvPr id="7" name="제목 1">
            <a:extLst>
              <a:ext uri="{FF2B5EF4-FFF2-40B4-BE49-F238E27FC236}">
                <a16:creationId xmlns:a16="http://schemas.microsoft.com/office/drawing/2014/main" id="{634B4A17-B08D-4FAA-9A7A-EB1527A02CE8}"/>
              </a:ext>
            </a:extLst>
          </p:cNvPr>
          <p:cNvSpPr>
            <a:spLocks noGrp="1"/>
          </p:cNvSpPr>
          <p:nvPr>
            <p:ph type="title"/>
          </p:nvPr>
        </p:nvSpPr>
        <p:spPr>
          <a:xfrm>
            <a:off x="2209800" y="365126"/>
            <a:ext cx="9143999" cy="1266264"/>
          </a:xfrm>
        </p:spPr>
        <p:txBody>
          <a:bodyPr>
            <a:normAutofit/>
          </a:bodyPr>
          <a:lstStyle/>
          <a:p>
            <a:r>
              <a:rPr lang="en-US" altLang="ko-KR" b="1" dirty="0"/>
              <a:t>Preparing Data : </a:t>
            </a:r>
            <a:r>
              <a:rPr lang="en-US" altLang="ko-KR" b="1" dirty="0">
                <a:solidFill>
                  <a:srgbClr val="00B050"/>
                </a:solidFill>
              </a:rPr>
              <a:t>Outputs</a:t>
            </a:r>
            <a:br>
              <a:rPr lang="en-US" altLang="ko-KR" dirty="0">
                <a:solidFill>
                  <a:srgbClr val="00B050"/>
                </a:solidFill>
              </a:rPr>
            </a:br>
            <a:r>
              <a:rPr lang="ko-KR" altLang="en-US" sz="3600" dirty="0">
                <a:solidFill>
                  <a:schemeClr val="tx1">
                    <a:lumMod val="50000"/>
                    <a:lumOff val="50000"/>
                  </a:schemeClr>
                </a:solidFill>
              </a:rPr>
              <a:t>데이터 준비하기 </a:t>
            </a:r>
            <a:r>
              <a:rPr lang="en-US" altLang="ko-KR" sz="3600" dirty="0">
                <a:solidFill>
                  <a:schemeClr val="tx1">
                    <a:lumMod val="50000"/>
                    <a:lumOff val="50000"/>
                  </a:schemeClr>
                </a:solidFill>
              </a:rPr>
              <a:t>: </a:t>
            </a:r>
            <a:r>
              <a:rPr lang="ko-KR" altLang="en-US" sz="3600" dirty="0">
                <a:solidFill>
                  <a:srgbClr val="00B050"/>
                </a:solidFill>
              </a:rPr>
              <a:t>결과 값</a:t>
            </a:r>
          </a:p>
        </p:txBody>
      </p:sp>
      <p:sp>
        <p:nvSpPr>
          <p:cNvPr id="9" name="내용 개체 틀 2">
            <a:extLst>
              <a:ext uri="{FF2B5EF4-FFF2-40B4-BE49-F238E27FC236}">
                <a16:creationId xmlns:a16="http://schemas.microsoft.com/office/drawing/2014/main" id="{5ACF6CE5-2800-4FA9-8388-FE1D02345417}"/>
              </a:ext>
            </a:extLst>
          </p:cNvPr>
          <p:cNvSpPr txBox="1">
            <a:spLocks/>
          </p:cNvSpPr>
          <p:nvPr/>
        </p:nvSpPr>
        <p:spPr>
          <a:xfrm>
            <a:off x="1269999" y="1825624"/>
            <a:ext cx="3255702" cy="475297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스퀘어"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스퀘어"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스퀘어"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ko-KR" sz="1700" spc="-5" dirty="0">
                <a:latin typeface="나눔스퀘어" panose="020B0600000101010101" pitchFamily="50" charset="-127"/>
                <a:cs typeface="Arial"/>
              </a:rPr>
              <a:t>Th</a:t>
            </a:r>
            <a:r>
              <a:rPr lang="en-US" altLang="ko-KR" sz="1700" dirty="0">
                <a:latin typeface="나눔스퀘어" panose="020B0600000101010101" pitchFamily="50" charset="-127"/>
                <a:cs typeface="Arial"/>
              </a:rPr>
              <a:t>e</a:t>
            </a:r>
            <a:r>
              <a:rPr lang="en-US" altLang="ko-KR" sz="1700" spc="-5" dirty="0">
                <a:latin typeface="나눔스퀘어" panose="020B0600000101010101" pitchFamily="50" charset="-127"/>
                <a:cs typeface="Arial"/>
              </a:rPr>
              <a:t> logis</a:t>
            </a:r>
            <a:r>
              <a:rPr lang="en-US" altLang="ko-KR" sz="1700" spc="-10" dirty="0">
                <a:latin typeface="나눔스퀘어" panose="020B0600000101010101" pitchFamily="50" charset="-127"/>
                <a:cs typeface="Arial"/>
              </a:rPr>
              <a:t>t</a:t>
            </a:r>
            <a:r>
              <a:rPr lang="en-US" altLang="ko-KR" sz="1700" spc="-5" dirty="0">
                <a:latin typeface="나눔스퀘어" panose="020B0600000101010101" pitchFamily="50" charset="-127"/>
                <a:cs typeface="Arial"/>
              </a:rPr>
              <a:t>i</a:t>
            </a:r>
            <a:r>
              <a:rPr lang="en-US" altLang="ko-KR" sz="1700" dirty="0">
                <a:latin typeface="나눔스퀘어" panose="020B0600000101010101" pitchFamily="50" charset="-127"/>
                <a:cs typeface="Arial"/>
              </a:rPr>
              <a:t>c</a:t>
            </a:r>
            <a:r>
              <a:rPr lang="en-US" altLang="ko-KR" sz="1700" spc="-5" dirty="0">
                <a:latin typeface="나눔스퀘어" panose="020B0600000101010101" pitchFamily="50" charset="-127"/>
                <a:cs typeface="Arial"/>
              </a:rPr>
              <a:t> </a:t>
            </a:r>
            <a:r>
              <a:rPr lang="en-US" altLang="ko-KR" sz="1700" spc="-10" dirty="0">
                <a:latin typeface="나눔스퀘어" panose="020B0600000101010101" pitchFamily="50" charset="-127"/>
                <a:cs typeface="Arial"/>
              </a:rPr>
              <a:t>f</a:t>
            </a:r>
            <a:r>
              <a:rPr lang="en-US" altLang="ko-KR" sz="1700" spc="-5" dirty="0">
                <a:latin typeface="나눔스퀘어" panose="020B0600000101010101" pitchFamily="50" charset="-127"/>
                <a:cs typeface="Arial"/>
              </a:rPr>
              <a:t>unc</a:t>
            </a:r>
            <a:r>
              <a:rPr lang="en-US" altLang="ko-KR" sz="1700" spc="-10" dirty="0">
                <a:latin typeface="나눔스퀘어" panose="020B0600000101010101" pitchFamily="50" charset="-127"/>
                <a:cs typeface="Arial"/>
              </a:rPr>
              <a:t>t</a:t>
            </a:r>
            <a:r>
              <a:rPr lang="en-US" altLang="ko-KR" sz="1700" spc="-5" dirty="0">
                <a:latin typeface="나눔스퀘어" panose="020B0600000101010101" pitchFamily="50" charset="-127"/>
                <a:cs typeface="Arial"/>
              </a:rPr>
              <a:t>io</a:t>
            </a:r>
            <a:r>
              <a:rPr lang="en-US" altLang="ko-KR" sz="1700" dirty="0">
                <a:latin typeface="나눔스퀘어" panose="020B0600000101010101" pitchFamily="50" charset="-127"/>
                <a:cs typeface="Arial"/>
              </a:rPr>
              <a:t>n</a:t>
            </a:r>
            <a:r>
              <a:rPr lang="en-US" altLang="ko-KR" sz="1700" spc="-5" dirty="0">
                <a:latin typeface="나눔스퀘어" panose="020B0600000101010101" pitchFamily="50" charset="-127"/>
                <a:cs typeface="Arial"/>
              </a:rPr>
              <a:t> doesn’t eve</a:t>
            </a:r>
            <a:r>
              <a:rPr lang="en-US" altLang="ko-KR" sz="1700" dirty="0">
                <a:latin typeface="나눔스퀘어" panose="020B0600000101010101" pitchFamily="50" charset="-127"/>
                <a:cs typeface="Arial"/>
              </a:rPr>
              <a:t>n</a:t>
            </a:r>
            <a:r>
              <a:rPr lang="en-US" altLang="ko-KR" sz="1700" spc="-5" dirty="0">
                <a:latin typeface="나눔스퀘어" panose="020B0600000101010101" pitchFamily="50" charset="-127"/>
                <a:cs typeface="Arial"/>
              </a:rPr>
              <a:t> get </a:t>
            </a:r>
            <a:r>
              <a:rPr lang="en-US" altLang="ko-KR" sz="1700" spc="-10" dirty="0">
                <a:latin typeface="나눔스퀘어" panose="020B0600000101010101" pitchFamily="50" charset="-127"/>
                <a:cs typeface="Arial"/>
              </a:rPr>
              <a:t>t</a:t>
            </a:r>
            <a:r>
              <a:rPr lang="en-US" altLang="ko-KR" sz="1700" dirty="0">
                <a:latin typeface="나눔스퀘어" panose="020B0600000101010101" pitchFamily="50" charset="-127"/>
                <a:cs typeface="Arial"/>
              </a:rPr>
              <a:t>o</a:t>
            </a:r>
            <a:r>
              <a:rPr lang="en-US" altLang="ko-KR" sz="1700" spc="-5" dirty="0">
                <a:latin typeface="나눔스퀘어" panose="020B0600000101010101" pitchFamily="50" charset="-127"/>
                <a:cs typeface="Arial"/>
              </a:rPr>
              <a:t> 1</a:t>
            </a:r>
            <a:r>
              <a:rPr lang="en-US" altLang="ko-KR" sz="1700" spc="-10" dirty="0">
                <a:latin typeface="나눔스퀘어" panose="020B0600000101010101" pitchFamily="50" charset="-127"/>
                <a:cs typeface="Arial"/>
              </a:rPr>
              <a:t>.</a:t>
            </a:r>
            <a:r>
              <a:rPr lang="en-US" altLang="ko-KR" sz="1700" spc="-5" dirty="0">
                <a:latin typeface="나눔스퀘어" panose="020B0600000101010101" pitchFamily="50" charset="-127"/>
                <a:cs typeface="Arial"/>
              </a:rPr>
              <a:t>0, it just ge</a:t>
            </a:r>
            <a:r>
              <a:rPr lang="en-US" altLang="ko-KR" sz="1700" spc="-10" dirty="0">
                <a:latin typeface="나눔스퀘어" panose="020B0600000101010101" pitchFamily="50" charset="-127"/>
                <a:cs typeface="Arial"/>
              </a:rPr>
              <a:t>t</a:t>
            </a:r>
            <a:r>
              <a:rPr lang="en-US" altLang="ko-KR" sz="1700" dirty="0">
                <a:latin typeface="나눔스퀘어" panose="020B0600000101010101" pitchFamily="50" charset="-127"/>
                <a:cs typeface="Arial"/>
              </a:rPr>
              <a:t>s</a:t>
            </a:r>
            <a:r>
              <a:rPr lang="en-US" altLang="ko-KR" sz="1700" spc="-5" dirty="0">
                <a:latin typeface="나눔스퀘어" panose="020B0600000101010101" pitchFamily="50" charset="-127"/>
                <a:cs typeface="Arial"/>
              </a:rPr>
              <a:t> eve</a:t>
            </a:r>
            <a:r>
              <a:rPr lang="en-US" altLang="ko-KR" sz="1700" dirty="0">
                <a:latin typeface="나눔스퀘어" panose="020B0600000101010101" pitchFamily="50" charset="-127"/>
                <a:cs typeface="Arial"/>
              </a:rPr>
              <a:t>r</a:t>
            </a:r>
            <a:r>
              <a:rPr lang="en-US" altLang="ko-KR" sz="1700" spc="-5" dirty="0">
                <a:latin typeface="나눔스퀘어" panose="020B0600000101010101" pitchFamily="50" charset="-127"/>
                <a:cs typeface="Arial"/>
              </a:rPr>
              <a:t> close</a:t>
            </a:r>
            <a:r>
              <a:rPr lang="en-US" altLang="ko-KR" sz="1700" dirty="0">
                <a:latin typeface="나눔스퀘어" panose="020B0600000101010101" pitchFamily="50" charset="-127"/>
                <a:cs typeface="Arial"/>
              </a:rPr>
              <a:t>r</a:t>
            </a:r>
            <a:r>
              <a:rPr lang="en-US" altLang="ko-KR" sz="1700" spc="-5" dirty="0">
                <a:latin typeface="나눔스퀘어" panose="020B0600000101010101" pitchFamily="50" charset="-127"/>
                <a:cs typeface="Arial"/>
              </a:rPr>
              <a:t> </a:t>
            </a:r>
            <a:r>
              <a:rPr lang="en-US" altLang="ko-KR" sz="1700" spc="-10" dirty="0">
                <a:latin typeface="나눔스퀘어" panose="020B0600000101010101" pitchFamily="50" charset="-127"/>
                <a:cs typeface="Arial"/>
              </a:rPr>
              <a:t>t</a:t>
            </a:r>
            <a:r>
              <a:rPr lang="en-US" altLang="ko-KR" sz="1700" dirty="0">
                <a:latin typeface="나눔스퀘어" panose="020B0600000101010101" pitchFamily="50" charset="-127"/>
                <a:cs typeface="Arial"/>
              </a:rPr>
              <a:t>o</a:t>
            </a:r>
            <a:r>
              <a:rPr lang="en-US" altLang="ko-KR" sz="1700" spc="-5" dirty="0">
                <a:latin typeface="나눔스퀘어" panose="020B0600000101010101" pitchFamily="50" charset="-127"/>
                <a:cs typeface="Arial"/>
              </a:rPr>
              <a:t> i</a:t>
            </a:r>
            <a:r>
              <a:rPr lang="en-US" altLang="ko-KR" sz="1700" spc="-10" dirty="0">
                <a:latin typeface="나눔스퀘어" panose="020B0600000101010101" pitchFamily="50" charset="-127"/>
                <a:cs typeface="Arial"/>
              </a:rPr>
              <a:t>t</a:t>
            </a:r>
            <a:r>
              <a:rPr lang="en-US" altLang="ko-KR" sz="1700" spc="-5" dirty="0">
                <a:latin typeface="나눔스퀘어" panose="020B0600000101010101" pitchFamily="50" charset="-127"/>
                <a:cs typeface="Arial"/>
              </a:rPr>
              <a:t>. Ma</a:t>
            </a:r>
            <a:r>
              <a:rPr lang="en-US" altLang="ko-KR" sz="1700" spc="-10" dirty="0">
                <a:latin typeface="나눔스퀘어" panose="020B0600000101010101" pitchFamily="50" charset="-127"/>
                <a:cs typeface="Arial"/>
              </a:rPr>
              <a:t>t</a:t>
            </a:r>
            <a:r>
              <a:rPr lang="en-US" altLang="ko-KR" sz="1700" spc="-5" dirty="0">
                <a:latin typeface="나눔스퀘어" panose="020B0600000101010101" pitchFamily="50" charset="-127"/>
                <a:cs typeface="Arial"/>
              </a:rPr>
              <a:t>hema</a:t>
            </a:r>
            <a:r>
              <a:rPr lang="en-US" altLang="ko-KR" sz="1700" spc="-10" dirty="0">
                <a:latin typeface="나눔스퀘어" panose="020B0600000101010101" pitchFamily="50" charset="-127"/>
                <a:cs typeface="Arial"/>
              </a:rPr>
              <a:t>t</a:t>
            </a:r>
            <a:r>
              <a:rPr lang="en-US" altLang="ko-KR" sz="1700" spc="-5" dirty="0">
                <a:latin typeface="나눔스퀘어" panose="020B0600000101010101" pitchFamily="50" charset="-127"/>
                <a:cs typeface="Arial"/>
              </a:rPr>
              <a:t>ician</a:t>
            </a:r>
            <a:r>
              <a:rPr lang="en-US" altLang="ko-KR" sz="1700" dirty="0">
                <a:latin typeface="나눔스퀘어" panose="020B0600000101010101" pitchFamily="50" charset="-127"/>
                <a:cs typeface="Arial"/>
              </a:rPr>
              <a:t>s</a:t>
            </a:r>
            <a:r>
              <a:rPr lang="en-US" altLang="ko-KR" sz="1700" spc="-5" dirty="0">
                <a:latin typeface="나눔스퀘어" panose="020B0600000101010101" pitchFamily="50" charset="-127"/>
                <a:cs typeface="Arial"/>
              </a:rPr>
              <a:t> cal</a:t>
            </a:r>
            <a:r>
              <a:rPr lang="en-US" altLang="ko-KR" sz="1700" dirty="0">
                <a:latin typeface="나눔스퀘어" panose="020B0600000101010101" pitchFamily="50" charset="-127"/>
                <a:cs typeface="Arial"/>
              </a:rPr>
              <a:t>l</a:t>
            </a:r>
            <a:r>
              <a:rPr lang="en-US" altLang="ko-KR" sz="1700" spc="-5" dirty="0">
                <a:latin typeface="나눔스퀘어" panose="020B0600000101010101" pitchFamily="50" charset="-127"/>
                <a:cs typeface="Arial"/>
              </a:rPr>
              <a:t> </a:t>
            </a:r>
            <a:r>
              <a:rPr lang="en-US" altLang="ko-KR" sz="1700" spc="-10" dirty="0">
                <a:latin typeface="나눔스퀘어" panose="020B0600000101010101" pitchFamily="50" charset="-127"/>
                <a:cs typeface="Arial"/>
              </a:rPr>
              <a:t>t</a:t>
            </a:r>
            <a:r>
              <a:rPr lang="en-US" altLang="ko-KR" sz="1700" spc="-5" dirty="0">
                <a:latin typeface="나눔스퀘어" panose="020B0600000101010101" pitchFamily="50" charset="-127"/>
                <a:cs typeface="Arial"/>
              </a:rPr>
              <a:t>hi</a:t>
            </a:r>
            <a:r>
              <a:rPr lang="en-US" altLang="ko-KR" sz="1700" dirty="0">
                <a:latin typeface="나눔스퀘어" panose="020B0600000101010101" pitchFamily="50" charset="-127"/>
                <a:cs typeface="Arial"/>
              </a:rPr>
              <a:t>s</a:t>
            </a:r>
            <a:r>
              <a:rPr lang="en-US" altLang="ko-KR" sz="1700" spc="-5" dirty="0">
                <a:latin typeface="나눔스퀘어" panose="020B0600000101010101" pitchFamily="50" charset="-127"/>
                <a:cs typeface="Arial"/>
              </a:rPr>
              <a:t> </a:t>
            </a:r>
            <a:r>
              <a:rPr lang="en-US" altLang="ko-KR" sz="1700" b="1" spc="-5" dirty="0">
                <a:latin typeface="나눔스퀘어" panose="020B0600000101010101" pitchFamily="50" charset="-127"/>
                <a:cs typeface="Arial"/>
              </a:rPr>
              <a:t>asym</a:t>
            </a:r>
            <a:r>
              <a:rPr lang="en-US" altLang="ko-KR" sz="1700" b="1" spc="-15" dirty="0">
                <a:latin typeface="나눔스퀘어" panose="020B0600000101010101" pitchFamily="50" charset="-127"/>
                <a:cs typeface="Arial"/>
              </a:rPr>
              <a:t>p</a:t>
            </a:r>
            <a:r>
              <a:rPr lang="en-US" altLang="ko-KR" sz="1700" b="1" spc="-5" dirty="0">
                <a:latin typeface="나눔스퀘어" panose="020B0600000101010101" pitchFamily="50" charset="-127"/>
                <a:cs typeface="Arial"/>
              </a:rPr>
              <a:t>t</a:t>
            </a:r>
            <a:r>
              <a:rPr lang="en-US" altLang="ko-KR" sz="1700" b="1" spc="-15" dirty="0">
                <a:latin typeface="나눔스퀘어" panose="020B0600000101010101" pitchFamily="50" charset="-127"/>
                <a:cs typeface="Arial"/>
              </a:rPr>
              <a:t>o</a:t>
            </a:r>
            <a:r>
              <a:rPr lang="en-US" altLang="ko-KR" sz="1700" b="1" spc="-5" dirty="0">
                <a:latin typeface="나눔스퀘어" panose="020B0600000101010101" pitchFamily="50" charset="-127"/>
                <a:cs typeface="Arial"/>
              </a:rPr>
              <a:t>t</a:t>
            </a:r>
            <a:r>
              <a:rPr lang="en-US" altLang="ko-KR" sz="1700" b="1" spc="-10" dirty="0">
                <a:latin typeface="나눔스퀘어" panose="020B0600000101010101" pitchFamily="50" charset="-127"/>
                <a:cs typeface="Arial"/>
              </a:rPr>
              <a:t>i</a:t>
            </a:r>
            <a:r>
              <a:rPr lang="en-US" altLang="ko-KR" sz="1700" b="1" spc="-5" dirty="0">
                <a:latin typeface="나눔스퀘어" panose="020B0600000101010101" pitchFamily="50" charset="-127"/>
                <a:cs typeface="Arial"/>
              </a:rPr>
              <a:t>ca</a:t>
            </a:r>
            <a:r>
              <a:rPr lang="en-US" altLang="ko-KR" sz="1700" b="1" spc="-10" dirty="0">
                <a:latin typeface="나눔스퀘어" panose="020B0600000101010101" pitchFamily="50" charset="-127"/>
                <a:cs typeface="Arial"/>
              </a:rPr>
              <a:t>ll</a:t>
            </a:r>
            <a:r>
              <a:rPr lang="en-US" altLang="ko-KR" sz="1700" b="1" dirty="0">
                <a:latin typeface="나눔스퀘어" panose="020B0600000101010101" pitchFamily="50" charset="-127"/>
                <a:cs typeface="Arial"/>
              </a:rPr>
              <a:t>y</a:t>
            </a:r>
            <a:r>
              <a:rPr lang="en-US" altLang="ko-KR" sz="1700" b="1" spc="-5" dirty="0">
                <a:latin typeface="나눔스퀘어" panose="020B0600000101010101" pitchFamily="50" charset="-127"/>
                <a:cs typeface="Arial"/>
              </a:rPr>
              <a:t> </a:t>
            </a:r>
            <a:r>
              <a:rPr lang="en-US" altLang="ko-KR" sz="1700" spc="-5" dirty="0">
                <a:latin typeface="나눔스퀘어" panose="020B0600000101010101" pitchFamily="50" charset="-127"/>
                <a:cs typeface="Arial"/>
              </a:rPr>
              <a:t>approachin</a:t>
            </a:r>
            <a:r>
              <a:rPr lang="en-US" altLang="ko-KR" sz="1700" dirty="0">
                <a:latin typeface="나눔스퀘어" panose="020B0600000101010101" pitchFamily="50" charset="-127"/>
                <a:cs typeface="Arial"/>
              </a:rPr>
              <a:t>g</a:t>
            </a:r>
            <a:r>
              <a:rPr lang="en-US" altLang="ko-KR" sz="1700" spc="-5" dirty="0">
                <a:latin typeface="나눔스퀘어" panose="020B0600000101010101" pitchFamily="50" charset="-127"/>
                <a:cs typeface="Arial"/>
              </a:rPr>
              <a:t> 1</a:t>
            </a:r>
            <a:r>
              <a:rPr lang="en-US" altLang="ko-KR" sz="1700" spc="-10" dirty="0">
                <a:latin typeface="나눔스퀘어" panose="020B0600000101010101" pitchFamily="50" charset="-127"/>
                <a:cs typeface="Arial"/>
              </a:rPr>
              <a:t>.</a:t>
            </a:r>
            <a:r>
              <a:rPr lang="en-US" altLang="ko-KR" sz="1700" spc="-5" dirty="0">
                <a:latin typeface="나눔스퀘어" panose="020B0600000101010101" pitchFamily="50" charset="-127"/>
                <a:cs typeface="Arial"/>
              </a:rPr>
              <a:t>0 </a:t>
            </a:r>
          </a:p>
          <a:p>
            <a:pPr>
              <a:lnSpc>
                <a:spcPct val="100000"/>
              </a:lnSpc>
              <a:spcBef>
                <a:spcPts val="0"/>
              </a:spcBef>
            </a:pPr>
            <a:r>
              <a:rPr lang="ko-KR" altLang="en-US" sz="1500" dirty="0" err="1">
                <a:solidFill>
                  <a:schemeClr val="tx1">
                    <a:lumMod val="50000"/>
                    <a:lumOff val="50000"/>
                  </a:schemeClr>
                </a:solidFill>
                <a:latin typeface="나눔스퀘어" panose="020B0600000101010101" pitchFamily="50" charset="-127"/>
              </a:rPr>
              <a:t>로지스틱</a:t>
            </a:r>
            <a:r>
              <a:rPr lang="ko-KR" altLang="en-US" sz="1500" dirty="0">
                <a:solidFill>
                  <a:schemeClr val="tx1">
                    <a:lumMod val="50000"/>
                    <a:lumOff val="50000"/>
                  </a:schemeClr>
                </a:solidFill>
                <a:latin typeface="나눔스퀘어" panose="020B0600000101010101" pitchFamily="50" charset="-127"/>
              </a:rPr>
              <a:t> 함수에서 </a:t>
            </a:r>
            <a:r>
              <a:rPr lang="en-US" altLang="ko-KR" sz="1500" dirty="0">
                <a:solidFill>
                  <a:schemeClr val="tx1">
                    <a:lumMod val="50000"/>
                    <a:lumOff val="50000"/>
                  </a:schemeClr>
                </a:solidFill>
                <a:latin typeface="나눔스퀘어" panose="020B0600000101010101" pitchFamily="50" charset="-127"/>
              </a:rPr>
              <a:t>1.0</a:t>
            </a:r>
            <a:r>
              <a:rPr lang="ko-KR" altLang="en-US" sz="1500" dirty="0">
                <a:solidFill>
                  <a:schemeClr val="tx1">
                    <a:lumMod val="50000"/>
                    <a:lumOff val="50000"/>
                  </a:schemeClr>
                </a:solidFill>
                <a:latin typeface="나눔스퀘어" panose="020B0600000101010101" pitchFamily="50" charset="-127"/>
              </a:rPr>
              <a:t>보다 크거나 </a:t>
            </a:r>
            <a:r>
              <a:rPr lang="en-US" altLang="ko-KR" sz="1500" dirty="0">
                <a:solidFill>
                  <a:schemeClr val="tx1">
                    <a:lumMod val="50000"/>
                    <a:lumOff val="50000"/>
                  </a:schemeClr>
                </a:solidFill>
                <a:latin typeface="나눔스퀘어" panose="020B0600000101010101" pitchFamily="50" charset="-127"/>
              </a:rPr>
              <a:t>0</a:t>
            </a:r>
            <a:r>
              <a:rPr lang="ko-KR" altLang="en-US" sz="1500" dirty="0">
                <a:solidFill>
                  <a:schemeClr val="tx1">
                    <a:lumMod val="50000"/>
                    <a:lumOff val="50000"/>
                  </a:schemeClr>
                </a:solidFill>
                <a:latin typeface="나눔스퀘어" panose="020B0600000101010101" pitchFamily="50" charset="-127"/>
              </a:rPr>
              <a:t>보다 작은 출력 값이 불가능하며</a:t>
            </a:r>
            <a:r>
              <a:rPr lang="en-US" altLang="ko-KR" sz="1500" dirty="0">
                <a:solidFill>
                  <a:schemeClr val="tx1">
                    <a:lumMod val="50000"/>
                    <a:lumOff val="50000"/>
                  </a:schemeClr>
                </a:solidFill>
                <a:latin typeface="나눔스퀘어" panose="020B0600000101010101" pitchFamily="50" charset="-127"/>
              </a:rPr>
              <a:t> </a:t>
            </a:r>
            <a:r>
              <a:rPr lang="ko-KR" altLang="en-US" sz="1500" dirty="0">
                <a:solidFill>
                  <a:schemeClr val="tx1">
                    <a:lumMod val="50000"/>
                    <a:lumOff val="50000"/>
                  </a:schemeClr>
                </a:solidFill>
                <a:latin typeface="나눔스퀘어" panose="020B0600000101010101" pitchFamily="50" charset="-127"/>
              </a:rPr>
              <a:t>수학자들을 이를 </a:t>
            </a:r>
            <a:r>
              <a:rPr lang="en-US" altLang="ko-KR" sz="1500" dirty="0">
                <a:solidFill>
                  <a:schemeClr val="tx1">
                    <a:lumMod val="50000"/>
                    <a:lumOff val="50000"/>
                  </a:schemeClr>
                </a:solidFill>
                <a:latin typeface="나눔스퀘어" panose="020B0600000101010101" pitchFamily="50" charset="-127"/>
              </a:rPr>
              <a:t>“</a:t>
            </a:r>
            <a:r>
              <a:rPr lang="ko-KR" altLang="en-US" sz="1500" b="1" dirty="0" err="1">
                <a:solidFill>
                  <a:schemeClr val="tx1">
                    <a:lumMod val="50000"/>
                    <a:lumOff val="50000"/>
                  </a:schemeClr>
                </a:solidFill>
                <a:latin typeface="나눔스퀘어" panose="020B0600000101010101" pitchFamily="50" charset="-127"/>
              </a:rPr>
              <a:t>점근적</a:t>
            </a:r>
            <a:r>
              <a:rPr lang="ko-KR" altLang="en-US" sz="1500" dirty="0" err="1">
                <a:solidFill>
                  <a:schemeClr val="tx1">
                    <a:lumMod val="50000"/>
                    <a:lumOff val="50000"/>
                  </a:schemeClr>
                </a:solidFill>
                <a:latin typeface="나눔스퀘어" panose="020B0600000101010101" pitchFamily="50" charset="-127"/>
              </a:rPr>
              <a:t>으로</a:t>
            </a:r>
            <a:r>
              <a:rPr lang="ko-KR" altLang="en-US" sz="1500" dirty="0">
                <a:solidFill>
                  <a:schemeClr val="tx1">
                    <a:lumMod val="50000"/>
                    <a:lumOff val="50000"/>
                  </a:schemeClr>
                </a:solidFill>
                <a:latin typeface="나눔스퀘어" panose="020B0600000101010101" pitchFamily="50" charset="-127"/>
              </a:rPr>
              <a:t> </a:t>
            </a:r>
            <a:r>
              <a:rPr lang="en-US" altLang="ko-KR" sz="1500" dirty="0">
                <a:solidFill>
                  <a:schemeClr val="tx1">
                    <a:lumMod val="50000"/>
                    <a:lumOff val="50000"/>
                  </a:schemeClr>
                </a:solidFill>
                <a:latin typeface="나눔스퀘어" panose="020B0600000101010101" pitchFamily="50" charset="-127"/>
              </a:rPr>
              <a:t>1.0</a:t>
            </a:r>
            <a:r>
              <a:rPr lang="ko-KR" altLang="en-US" sz="1500" dirty="0">
                <a:solidFill>
                  <a:schemeClr val="tx1">
                    <a:lumMod val="50000"/>
                    <a:lumOff val="50000"/>
                  </a:schemeClr>
                </a:solidFill>
                <a:latin typeface="나눔스퀘어" panose="020B0600000101010101" pitchFamily="50" charset="-127"/>
              </a:rPr>
              <a:t>에 접근한다</a:t>
            </a:r>
            <a:r>
              <a:rPr lang="en-US" altLang="ko-KR" sz="1500" dirty="0">
                <a:solidFill>
                  <a:schemeClr val="tx1">
                    <a:lumMod val="50000"/>
                    <a:lumOff val="50000"/>
                  </a:schemeClr>
                </a:solidFill>
                <a:latin typeface="나눔스퀘어" panose="020B0600000101010101" pitchFamily="50" charset="-127"/>
              </a:rPr>
              <a:t>”</a:t>
            </a:r>
            <a:r>
              <a:rPr lang="ko-KR" altLang="en-US" sz="1500" dirty="0">
                <a:solidFill>
                  <a:schemeClr val="tx1">
                    <a:lumMod val="50000"/>
                    <a:lumOff val="50000"/>
                  </a:schemeClr>
                </a:solidFill>
                <a:latin typeface="나눔스퀘어" panose="020B0600000101010101" pitchFamily="50" charset="-127"/>
              </a:rPr>
              <a:t>고 합니다</a:t>
            </a:r>
            <a:r>
              <a:rPr lang="en-US" altLang="ko-KR" sz="1500" dirty="0">
                <a:solidFill>
                  <a:schemeClr val="tx1">
                    <a:lumMod val="50000"/>
                    <a:lumOff val="50000"/>
                  </a:schemeClr>
                </a:solidFill>
                <a:latin typeface="나눔스퀘어" panose="020B0600000101010101" pitchFamily="50" charset="-127"/>
              </a:rPr>
              <a:t>.</a:t>
            </a:r>
          </a:p>
          <a:p>
            <a:pPr>
              <a:lnSpc>
                <a:spcPct val="100000"/>
              </a:lnSpc>
              <a:spcBef>
                <a:spcPts val="0"/>
              </a:spcBef>
            </a:pPr>
            <a:endParaRPr lang="en-US" altLang="ko-KR" sz="1500" dirty="0">
              <a:solidFill>
                <a:schemeClr val="tx1">
                  <a:lumMod val="50000"/>
                  <a:lumOff val="50000"/>
                </a:schemeClr>
              </a:solidFill>
              <a:latin typeface="나눔스퀘어" panose="020B0600000101010101" pitchFamily="50" charset="-127"/>
            </a:endParaRPr>
          </a:p>
          <a:p>
            <a:pPr>
              <a:lnSpc>
                <a:spcPct val="100000"/>
              </a:lnSpc>
              <a:spcBef>
                <a:spcPts val="0"/>
              </a:spcBef>
            </a:pPr>
            <a:r>
              <a:rPr lang="en-US" altLang="ko-KR" sz="1600" spc="-5" dirty="0">
                <a:latin typeface="나눔스퀘어" panose="020B0600000101010101" pitchFamily="50" charset="-127"/>
                <a:cs typeface="Arial"/>
              </a:rPr>
              <a:t>Us</a:t>
            </a:r>
            <a:r>
              <a:rPr lang="en-US" altLang="ko-KR" sz="1600" dirty="0">
                <a:latin typeface="나눔스퀘어" panose="020B0600000101010101" pitchFamily="50" charset="-127"/>
                <a:cs typeface="Arial"/>
              </a:rPr>
              <a:t>e</a:t>
            </a:r>
            <a:r>
              <a:rPr lang="en-US" altLang="ko-KR" sz="1600" spc="-5" dirty="0">
                <a:latin typeface="나눔스퀘어" panose="020B0600000101010101" pitchFamily="50" charset="-127"/>
                <a:cs typeface="Arial"/>
              </a:rPr>
              <a:t> </a:t>
            </a:r>
            <a:r>
              <a:rPr lang="en-US" altLang="ko-KR" sz="1600" dirty="0">
                <a:latin typeface="나눔스퀘어" panose="020B0600000101010101" pitchFamily="50" charset="-127"/>
                <a:cs typeface="Arial"/>
              </a:rPr>
              <a:t>a</a:t>
            </a:r>
            <a:r>
              <a:rPr lang="en-US" altLang="ko-KR" sz="1600" spc="-5" dirty="0">
                <a:latin typeface="나눔스퀘어" panose="020B0600000101010101" pitchFamily="50" charset="-127"/>
                <a:cs typeface="Arial"/>
              </a:rPr>
              <a:t> rang</a:t>
            </a:r>
            <a:r>
              <a:rPr lang="en-US" altLang="ko-KR" sz="1600" dirty="0">
                <a:latin typeface="나눔스퀘어" panose="020B0600000101010101" pitchFamily="50" charset="-127"/>
                <a:cs typeface="Arial"/>
              </a:rPr>
              <a:t>e</a:t>
            </a:r>
            <a:r>
              <a:rPr lang="en-US" altLang="ko-KR" sz="1600" spc="-5" dirty="0">
                <a:latin typeface="나눔스퀘어" panose="020B0600000101010101" pitchFamily="50" charset="-127"/>
                <a:cs typeface="Arial"/>
              </a:rPr>
              <a:t> of 0</a:t>
            </a:r>
            <a:r>
              <a:rPr lang="en-US" altLang="ko-KR" sz="1600" spc="-10" dirty="0">
                <a:latin typeface="나눔스퀘어" panose="020B0600000101010101" pitchFamily="50" charset="-127"/>
                <a:cs typeface="Arial"/>
              </a:rPr>
              <a:t>.</a:t>
            </a:r>
            <a:r>
              <a:rPr lang="en-US" altLang="ko-KR" sz="1600" spc="-5" dirty="0">
                <a:latin typeface="나눔스퀘어" panose="020B0600000101010101" pitchFamily="50" charset="-127"/>
                <a:cs typeface="Arial"/>
              </a:rPr>
              <a:t>0</a:t>
            </a:r>
            <a:r>
              <a:rPr lang="en-US" altLang="ko-KR" sz="1600" dirty="0">
                <a:latin typeface="나눔스퀘어" panose="020B0600000101010101" pitchFamily="50" charset="-127"/>
                <a:cs typeface="Arial"/>
              </a:rPr>
              <a:t>1</a:t>
            </a:r>
            <a:r>
              <a:rPr lang="en-US" altLang="ko-KR" sz="1600" spc="-5" dirty="0">
                <a:latin typeface="나눔스퀘어" panose="020B0600000101010101" pitchFamily="50" charset="-127"/>
                <a:cs typeface="Arial"/>
              </a:rPr>
              <a:t> </a:t>
            </a:r>
            <a:r>
              <a:rPr lang="en-US" altLang="ko-KR" sz="1600" spc="-10" dirty="0">
                <a:latin typeface="나눔스퀘어" panose="020B0600000101010101" pitchFamily="50" charset="-127"/>
                <a:cs typeface="Arial"/>
              </a:rPr>
              <a:t>t</a:t>
            </a:r>
            <a:r>
              <a:rPr lang="en-US" altLang="ko-KR" sz="1600" dirty="0">
                <a:latin typeface="나눔스퀘어" panose="020B0600000101010101" pitchFamily="50" charset="-127"/>
                <a:cs typeface="Arial"/>
              </a:rPr>
              <a:t>o</a:t>
            </a:r>
            <a:r>
              <a:rPr lang="en-US" altLang="ko-KR" sz="1600" spc="-5" dirty="0">
                <a:latin typeface="나눔스퀘어" panose="020B0600000101010101" pitchFamily="50" charset="-127"/>
                <a:cs typeface="Arial"/>
              </a:rPr>
              <a:t> 0</a:t>
            </a:r>
            <a:r>
              <a:rPr lang="en-US" altLang="ko-KR" sz="1600" spc="-10" dirty="0">
                <a:latin typeface="나눔스퀘어" panose="020B0600000101010101" pitchFamily="50" charset="-127"/>
                <a:cs typeface="Arial"/>
              </a:rPr>
              <a:t>.</a:t>
            </a:r>
            <a:r>
              <a:rPr lang="en-US" altLang="ko-KR" sz="1600" spc="-5" dirty="0">
                <a:latin typeface="나눔스퀘어" panose="020B0600000101010101" pitchFamily="50" charset="-127"/>
                <a:cs typeface="Arial"/>
              </a:rPr>
              <a:t>9</a:t>
            </a:r>
            <a:r>
              <a:rPr lang="en-US" altLang="ko-KR" sz="1600" dirty="0">
                <a:latin typeface="나눔스퀘어" panose="020B0600000101010101" pitchFamily="50" charset="-127"/>
                <a:cs typeface="Arial"/>
              </a:rPr>
              <a:t>9</a:t>
            </a:r>
            <a:r>
              <a:rPr lang="en-US" altLang="ko-KR" sz="1600" spc="-5" dirty="0">
                <a:latin typeface="나눔스퀘어" panose="020B0600000101010101" pitchFamily="50" charset="-127"/>
                <a:cs typeface="Arial"/>
              </a:rPr>
              <a:t> becaus</a:t>
            </a:r>
            <a:r>
              <a:rPr lang="en-US" altLang="ko-KR" sz="1600" dirty="0">
                <a:latin typeface="나눔스퀘어" panose="020B0600000101010101" pitchFamily="50" charset="-127"/>
                <a:cs typeface="Arial"/>
              </a:rPr>
              <a:t>e </a:t>
            </a:r>
            <a:r>
              <a:rPr lang="en-US" altLang="ko-KR" sz="1600" spc="-5" dirty="0">
                <a:latin typeface="나눔스퀘어" panose="020B0600000101010101" pitchFamily="50" charset="-127"/>
                <a:cs typeface="Arial"/>
              </a:rPr>
              <a:t>bo</a:t>
            </a:r>
            <a:r>
              <a:rPr lang="en-US" altLang="ko-KR" sz="1600" spc="-10" dirty="0">
                <a:latin typeface="나눔스퀘어" panose="020B0600000101010101" pitchFamily="50" charset="-127"/>
                <a:cs typeface="Arial"/>
              </a:rPr>
              <a:t>t</a:t>
            </a:r>
            <a:r>
              <a:rPr lang="en-US" altLang="ko-KR" sz="1600" dirty="0">
                <a:latin typeface="나눔스퀘어" panose="020B0600000101010101" pitchFamily="50" charset="-127"/>
                <a:cs typeface="Arial"/>
              </a:rPr>
              <a:t>h</a:t>
            </a:r>
            <a:r>
              <a:rPr lang="en-US" altLang="ko-KR" sz="1600" spc="-5" dirty="0">
                <a:latin typeface="나눔스퀘어" panose="020B0600000101010101" pitchFamily="50" charset="-127"/>
                <a:cs typeface="Arial"/>
              </a:rPr>
              <a:t> 0</a:t>
            </a:r>
            <a:r>
              <a:rPr lang="en-US" altLang="ko-KR" sz="1600" spc="-10" dirty="0">
                <a:latin typeface="나눔스퀘어" panose="020B0600000101010101" pitchFamily="50" charset="-127"/>
                <a:cs typeface="Arial"/>
              </a:rPr>
              <a:t>.</a:t>
            </a:r>
            <a:r>
              <a:rPr lang="en-US" altLang="ko-KR" sz="1600" dirty="0">
                <a:latin typeface="나눔스퀘어" panose="020B0600000101010101" pitchFamily="50" charset="-127"/>
                <a:cs typeface="Arial"/>
              </a:rPr>
              <a:t>0</a:t>
            </a:r>
            <a:r>
              <a:rPr lang="en-US" altLang="ko-KR" sz="1600" spc="-5" dirty="0">
                <a:latin typeface="나눔스퀘어" panose="020B0600000101010101" pitchFamily="50" charset="-127"/>
                <a:cs typeface="Arial"/>
              </a:rPr>
              <a:t> an</a:t>
            </a:r>
            <a:r>
              <a:rPr lang="en-US" altLang="ko-KR" sz="1600" dirty="0">
                <a:latin typeface="나눔스퀘어" panose="020B0600000101010101" pitchFamily="50" charset="-127"/>
                <a:cs typeface="Arial"/>
              </a:rPr>
              <a:t>d</a:t>
            </a:r>
            <a:r>
              <a:rPr lang="en-US" altLang="ko-KR" sz="1600" spc="-5" dirty="0">
                <a:latin typeface="나눔스퀘어" panose="020B0600000101010101" pitchFamily="50" charset="-127"/>
                <a:cs typeface="Arial"/>
              </a:rPr>
              <a:t> 1</a:t>
            </a:r>
            <a:r>
              <a:rPr lang="en-US" altLang="ko-KR" sz="1600" spc="-10" dirty="0">
                <a:latin typeface="나눔스퀘어" panose="020B0600000101010101" pitchFamily="50" charset="-127"/>
                <a:cs typeface="Arial"/>
              </a:rPr>
              <a:t>.</a:t>
            </a:r>
            <a:r>
              <a:rPr lang="en-US" altLang="ko-KR" sz="1600" dirty="0">
                <a:latin typeface="나눔스퀘어" panose="020B0600000101010101" pitchFamily="50" charset="-127"/>
                <a:cs typeface="Arial"/>
              </a:rPr>
              <a:t>0</a:t>
            </a:r>
            <a:r>
              <a:rPr lang="en-US" altLang="ko-KR" sz="1600" spc="-5" dirty="0">
                <a:latin typeface="나눔스퀘어" panose="020B0600000101010101" pitchFamily="50" charset="-127"/>
                <a:cs typeface="Arial"/>
              </a:rPr>
              <a:t> ar</a:t>
            </a:r>
            <a:r>
              <a:rPr lang="en-US" altLang="ko-KR" sz="1600" dirty="0">
                <a:latin typeface="나눔스퀘어" panose="020B0600000101010101" pitchFamily="50" charset="-127"/>
                <a:cs typeface="Arial"/>
              </a:rPr>
              <a:t>e</a:t>
            </a:r>
            <a:r>
              <a:rPr lang="en-US" altLang="ko-KR" sz="1600" spc="-5" dirty="0">
                <a:latin typeface="나눔스퀘어" panose="020B0600000101010101" pitchFamily="50" charset="-127"/>
                <a:cs typeface="Arial"/>
              </a:rPr>
              <a:t> impossibl</a:t>
            </a:r>
            <a:r>
              <a:rPr lang="en-US" altLang="ko-KR" sz="1600" dirty="0">
                <a:latin typeface="나눔스퀘어" panose="020B0600000101010101" pitchFamily="50" charset="-127"/>
                <a:cs typeface="Arial"/>
              </a:rPr>
              <a:t>e</a:t>
            </a:r>
            <a:r>
              <a:rPr lang="en-US" altLang="ko-KR" sz="1600" spc="-5" dirty="0">
                <a:latin typeface="나눔스퀘어" panose="020B0600000101010101" pitchFamily="50" charset="-127"/>
                <a:cs typeface="Arial"/>
              </a:rPr>
              <a:t> </a:t>
            </a:r>
            <a:r>
              <a:rPr lang="en-US" altLang="ko-KR" sz="1600" spc="-10" dirty="0">
                <a:latin typeface="나눔스퀘어" panose="020B0600000101010101" pitchFamily="50" charset="-127"/>
                <a:cs typeface="Arial"/>
              </a:rPr>
              <a:t>t</a:t>
            </a:r>
            <a:r>
              <a:rPr lang="en-US" altLang="ko-KR" sz="1600" spc="-5" dirty="0">
                <a:latin typeface="나눔스퀘어" panose="020B0600000101010101" pitchFamily="50" charset="-127"/>
                <a:cs typeface="Arial"/>
              </a:rPr>
              <a:t>arge</a:t>
            </a:r>
            <a:r>
              <a:rPr lang="en-US" altLang="ko-KR" sz="1600" spc="-10" dirty="0">
                <a:latin typeface="나눔스퀘어" panose="020B0600000101010101" pitchFamily="50" charset="-127"/>
                <a:cs typeface="Arial"/>
              </a:rPr>
              <a:t>t</a:t>
            </a:r>
            <a:r>
              <a:rPr lang="en-US" altLang="ko-KR" sz="1600" dirty="0">
                <a:latin typeface="나눔스퀘어" panose="020B0600000101010101" pitchFamily="50" charset="-127"/>
                <a:cs typeface="Arial"/>
              </a:rPr>
              <a:t>s</a:t>
            </a:r>
            <a:r>
              <a:rPr lang="en-US" altLang="ko-KR" sz="1600" spc="-5" dirty="0">
                <a:latin typeface="나눔스퀘어" panose="020B0600000101010101" pitchFamily="50" charset="-127"/>
                <a:cs typeface="Arial"/>
              </a:rPr>
              <a:t> </a:t>
            </a:r>
          </a:p>
          <a:p>
            <a:pPr>
              <a:lnSpc>
                <a:spcPct val="100000"/>
              </a:lnSpc>
              <a:spcBef>
                <a:spcPts val="0"/>
              </a:spcBef>
            </a:pPr>
            <a:r>
              <a:rPr lang="ko-KR" altLang="en-US" sz="1400" dirty="0">
                <a:solidFill>
                  <a:schemeClr val="tx1">
                    <a:lumMod val="50000"/>
                    <a:lumOff val="50000"/>
                  </a:schemeClr>
                </a:solidFill>
                <a:latin typeface="나눔스퀘어" panose="020B0600000101010101" pitchFamily="50" charset="-127"/>
              </a:rPr>
              <a:t>불가능 영역인 </a:t>
            </a:r>
            <a:r>
              <a:rPr lang="en-US" altLang="ko-KR" sz="1400" dirty="0">
                <a:solidFill>
                  <a:schemeClr val="tx1">
                    <a:lumMod val="50000"/>
                    <a:lumOff val="50000"/>
                  </a:schemeClr>
                </a:solidFill>
                <a:latin typeface="나눔스퀘어" panose="020B0600000101010101" pitchFamily="50" charset="-127"/>
              </a:rPr>
              <a:t>0</a:t>
            </a:r>
            <a:r>
              <a:rPr lang="ko-KR" altLang="en-US" sz="1400" dirty="0">
                <a:solidFill>
                  <a:schemeClr val="tx1">
                    <a:lumMod val="50000"/>
                    <a:lumOff val="50000"/>
                  </a:schemeClr>
                </a:solidFill>
                <a:latin typeface="나눔스퀘어" panose="020B0600000101010101" pitchFamily="50" charset="-127"/>
              </a:rPr>
              <a:t>과 </a:t>
            </a:r>
            <a:r>
              <a:rPr lang="en-US" altLang="ko-KR" sz="1400" dirty="0">
                <a:solidFill>
                  <a:schemeClr val="tx1">
                    <a:lumMod val="50000"/>
                    <a:lumOff val="50000"/>
                  </a:schemeClr>
                </a:solidFill>
                <a:latin typeface="나눔스퀘어" panose="020B0600000101010101" pitchFamily="50" charset="-127"/>
              </a:rPr>
              <a:t>1</a:t>
            </a:r>
            <a:r>
              <a:rPr lang="ko-KR" altLang="en-US" sz="1400" dirty="0">
                <a:solidFill>
                  <a:schemeClr val="tx1">
                    <a:lumMod val="50000"/>
                    <a:lumOff val="50000"/>
                  </a:schemeClr>
                </a:solidFill>
                <a:latin typeface="나눔스퀘어" panose="020B0600000101010101" pitchFamily="50" charset="-127"/>
              </a:rPr>
              <a:t>로 설정되는 것을 막기위해 </a:t>
            </a:r>
            <a:r>
              <a:rPr lang="en-US" altLang="ko-KR" sz="1400" dirty="0">
                <a:solidFill>
                  <a:schemeClr val="tx1">
                    <a:lumMod val="50000"/>
                    <a:lumOff val="50000"/>
                  </a:schemeClr>
                </a:solidFill>
                <a:latin typeface="나눔스퀘어" panose="020B0600000101010101" pitchFamily="50" charset="-127"/>
              </a:rPr>
              <a:t>0.01</a:t>
            </a:r>
            <a:r>
              <a:rPr lang="ko-KR" altLang="en-US" sz="1400" dirty="0">
                <a:solidFill>
                  <a:schemeClr val="tx1">
                    <a:lumMod val="50000"/>
                    <a:lumOff val="50000"/>
                  </a:schemeClr>
                </a:solidFill>
                <a:latin typeface="나눔스퀘어" panose="020B0600000101010101" pitchFamily="50" charset="-127"/>
              </a:rPr>
              <a:t>에서 </a:t>
            </a:r>
            <a:r>
              <a:rPr lang="en-US" altLang="ko-KR" sz="1400" dirty="0">
                <a:solidFill>
                  <a:schemeClr val="tx1">
                    <a:lumMod val="50000"/>
                    <a:lumOff val="50000"/>
                  </a:schemeClr>
                </a:solidFill>
                <a:latin typeface="나눔스퀘어" panose="020B0600000101010101" pitchFamily="50" charset="-127"/>
              </a:rPr>
              <a:t>0.99</a:t>
            </a:r>
            <a:r>
              <a:rPr lang="ko-KR" altLang="en-US" sz="1400" dirty="0">
                <a:solidFill>
                  <a:schemeClr val="tx1">
                    <a:lumMod val="50000"/>
                    <a:lumOff val="50000"/>
                  </a:schemeClr>
                </a:solidFill>
                <a:latin typeface="나눔스퀘어" panose="020B0600000101010101" pitchFamily="50" charset="-127"/>
              </a:rPr>
              <a:t>사이의 값을 이용합니다</a:t>
            </a:r>
            <a:r>
              <a:rPr lang="en-US" altLang="ko-KR" sz="1400" dirty="0">
                <a:solidFill>
                  <a:schemeClr val="tx1">
                    <a:lumMod val="50000"/>
                    <a:lumOff val="50000"/>
                  </a:schemeClr>
                </a:solidFill>
                <a:latin typeface="나눔스퀘어" panose="020B0600000101010101" pitchFamily="50" charset="-127"/>
              </a:rPr>
              <a:t>.</a:t>
            </a:r>
            <a:endParaRPr lang="ko-KR" altLang="en-US" sz="1600" dirty="0">
              <a:solidFill>
                <a:schemeClr val="tx1">
                  <a:lumMod val="50000"/>
                  <a:lumOff val="50000"/>
                </a:schemeClr>
              </a:solidFill>
              <a:latin typeface="나눔스퀘어" panose="020B0600000101010101" pitchFamily="50" charset="-127"/>
            </a:endParaRPr>
          </a:p>
        </p:txBody>
      </p:sp>
      <p:pic>
        <p:nvPicPr>
          <p:cNvPr id="14" name="오디오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5896932"/>
      </p:ext>
    </p:extLst>
  </p:cSld>
  <p:clrMapOvr>
    <a:masterClrMapping/>
  </p:clrMapOvr>
  <mc:AlternateContent xmlns:mc="http://schemas.openxmlformats.org/markup-compatibility/2006" xmlns:p14="http://schemas.microsoft.com/office/powerpoint/2010/main">
    <mc:Choice Requires="p14">
      <p:transition spd="slow" p14:dur="2000" advTm="85396"/>
    </mc:Choice>
    <mc:Fallback xmlns="">
      <p:transition spd="slow" advTm="85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0D45FCB3-9D34-48FE-A6D6-D92ED49BE00A}"/>
              </a:ext>
            </a:extLst>
          </p:cNvPr>
          <p:cNvPicPr>
            <a:picLocks noGrp="1" noChangeAspect="1"/>
          </p:cNvPicPr>
          <p:nvPr>
            <p:ph idx="1"/>
          </p:nvPr>
        </p:nvPicPr>
        <p:blipFill>
          <a:blip r:embed="rId5"/>
          <a:stretch>
            <a:fillRect/>
          </a:stretch>
        </p:blipFill>
        <p:spPr>
          <a:xfrm>
            <a:off x="5173980" y="1825624"/>
            <a:ext cx="7018020" cy="4450080"/>
          </a:xfrm>
          <a:prstGeom prst="rect">
            <a:avLst/>
          </a:prstGeom>
        </p:spPr>
      </p:pic>
      <p:sp>
        <p:nvSpPr>
          <p:cNvPr id="4" name="슬라이드 번호 개체 틀 3">
            <a:extLst>
              <a:ext uri="{FF2B5EF4-FFF2-40B4-BE49-F238E27FC236}">
                <a16:creationId xmlns:a16="http://schemas.microsoft.com/office/drawing/2014/main" id="{1952E2C6-AA92-4065-B08F-EB6D6E244E09}"/>
              </a:ext>
            </a:extLst>
          </p:cNvPr>
          <p:cNvSpPr>
            <a:spLocks noGrp="1"/>
          </p:cNvSpPr>
          <p:nvPr>
            <p:ph type="sldNum" sz="quarter" idx="4"/>
          </p:nvPr>
        </p:nvSpPr>
        <p:spPr/>
        <p:txBody>
          <a:bodyPr/>
          <a:lstStyle/>
          <a:p>
            <a:fld id="{B9154E3B-2790-45AB-9A85-320C4C8F03EA}" type="slidenum">
              <a:rPr lang="ko-KR" altLang="en-US" smtClean="0"/>
              <a:t>53</a:t>
            </a:fld>
            <a:endParaRPr lang="ko-KR" altLang="en-US"/>
          </a:p>
        </p:txBody>
      </p:sp>
      <p:sp>
        <p:nvSpPr>
          <p:cNvPr id="6" name="제목 1">
            <a:extLst>
              <a:ext uri="{FF2B5EF4-FFF2-40B4-BE49-F238E27FC236}">
                <a16:creationId xmlns:a16="http://schemas.microsoft.com/office/drawing/2014/main" id="{634B4A17-B08D-4FAA-9A7A-EB1527A02CE8}"/>
              </a:ext>
            </a:extLst>
          </p:cNvPr>
          <p:cNvSpPr>
            <a:spLocks noGrp="1"/>
          </p:cNvSpPr>
          <p:nvPr>
            <p:ph type="title"/>
          </p:nvPr>
        </p:nvSpPr>
        <p:spPr>
          <a:xfrm>
            <a:off x="2209800" y="365126"/>
            <a:ext cx="9143999" cy="1266264"/>
          </a:xfrm>
        </p:spPr>
        <p:txBody>
          <a:bodyPr>
            <a:normAutofit/>
          </a:bodyPr>
          <a:lstStyle/>
          <a:p>
            <a:r>
              <a:rPr lang="en-US" altLang="ko-KR" b="1" dirty="0"/>
              <a:t>Preparing Data : </a:t>
            </a:r>
            <a:r>
              <a:rPr lang="en-US" altLang="ko-KR" b="1" dirty="0">
                <a:solidFill>
                  <a:srgbClr val="00B050"/>
                </a:solidFill>
              </a:rPr>
              <a:t>Weights</a:t>
            </a:r>
            <a:br>
              <a:rPr lang="en-US" altLang="ko-KR" dirty="0">
                <a:solidFill>
                  <a:srgbClr val="00B050"/>
                </a:solidFill>
              </a:rPr>
            </a:br>
            <a:r>
              <a:rPr lang="ko-KR" altLang="en-US" sz="3600" dirty="0">
                <a:solidFill>
                  <a:schemeClr val="tx1">
                    <a:lumMod val="50000"/>
                    <a:lumOff val="50000"/>
                  </a:schemeClr>
                </a:solidFill>
              </a:rPr>
              <a:t>데이터 준비하기 </a:t>
            </a:r>
            <a:r>
              <a:rPr lang="en-US" altLang="ko-KR" sz="3600" dirty="0">
                <a:solidFill>
                  <a:schemeClr val="tx1">
                    <a:lumMod val="50000"/>
                    <a:lumOff val="50000"/>
                  </a:schemeClr>
                </a:solidFill>
              </a:rPr>
              <a:t>: </a:t>
            </a:r>
            <a:r>
              <a:rPr lang="ko-KR" altLang="en-US" sz="3600" dirty="0">
                <a:solidFill>
                  <a:srgbClr val="00B050"/>
                </a:solidFill>
              </a:rPr>
              <a:t>가중치</a:t>
            </a:r>
          </a:p>
        </p:txBody>
      </p:sp>
      <p:sp>
        <p:nvSpPr>
          <p:cNvPr id="9" name="내용 개체 틀 2">
            <a:extLst>
              <a:ext uri="{FF2B5EF4-FFF2-40B4-BE49-F238E27FC236}">
                <a16:creationId xmlns:a16="http://schemas.microsoft.com/office/drawing/2014/main" id="{5ACF6CE5-2800-4FA9-8388-FE1D02345417}"/>
              </a:ext>
            </a:extLst>
          </p:cNvPr>
          <p:cNvSpPr txBox="1">
            <a:spLocks/>
          </p:cNvSpPr>
          <p:nvPr/>
        </p:nvSpPr>
        <p:spPr>
          <a:xfrm>
            <a:off x="1269998" y="1825624"/>
            <a:ext cx="4260363" cy="475297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스퀘어"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스퀘어"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스퀘어"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altLang="ko-KR" sz="1200" spc="-20" dirty="0">
                <a:latin typeface="나눔스퀘어" panose="020B0600000101010101" pitchFamily="50" charset="-127"/>
                <a:cs typeface="Arial"/>
              </a:rPr>
              <a:t>W</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shoul</a:t>
            </a:r>
            <a:r>
              <a:rPr lang="en-US" altLang="ko-KR" sz="1200" dirty="0">
                <a:latin typeface="나눔스퀘어" panose="020B0600000101010101" pitchFamily="50" charset="-127"/>
                <a:cs typeface="Arial"/>
              </a:rPr>
              <a:t>d</a:t>
            </a:r>
            <a:r>
              <a:rPr lang="en-US" altLang="ko-KR" sz="1200" spc="-5" dirty="0">
                <a:latin typeface="나눔스퀘어" panose="020B0600000101010101" pitchFamily="50" charset="-127"/>
                <a:cs typeface="Arial"/>
              </a:rPr>
              <a:t> avoi</a:t>
            </a:r>
            <a:r>
              <a:rPr lang="en-US" altLang="ko-KR" sz="1200" dirty="0">
                <a:latin typeface="나눔스퀘어" panose="020B0600000101010101" pitchFamily="50" charset="-127"/>
                <a:cs typeface="Arial"/>
              </a:rPr>
              <a:t>d</a:t>
            </a:r>
            <a:r>
              <a:rPr lang="en-US" altLang="ko-KR" sz="1200" spc="-5" dirty="0">
                <a:latin typeface="나눔스퀘어" panose="020B0600000101010101" pitchFamily="50" charset="-127"/>
                <a:cs typeface="Arial"/>
              </a:rPr>
              <a:t> larg</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ini</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ia</a:t>
            </a:r>
            <a:r>
              <a:rPr lang="en-US" altLang="ko-KR" sz="1200" dirty="0">
                <a:latin typeface="나눔스퀘어" panose="020B0600000101010101" pitchFamily="50" charset="-127"/>
                <a:cs typeface="Arial"/>
              </a:rPr>
              <a:t>l </a:t>
            </a:r>
            <a:r>
              <a:rPr lang="en-US" altLang="ko-KR" sz="1200" spc="-5" dirty="0">
                <a:latin typeface="나눔스퀘어" panose="020B0600000101010101" pitchFamily="50" charset="-127"/>
                <a:cs typeface="Arial"/>
              </a:rPr>
              <a:t>weigh</a:t>
            </a:r>
            <a:r>
              <a:rPr lang="en-US" altLang="ko-KR" sz="1200" spc="-10" dirty="0">
                <a:latin typeface="나눔스퀘어" panose="020B0600000101010101" pitchFamily="50" charset="-127"/>
                <a:cs typeface="Arial"/>
              </a:rPr>
              <a:t>t</a:t>
            </a:r>
            <a:r>
              <a:rPr lang="en-US" altLang="ko-KR" sz="1200" dirty="0">
                <a:latin typeface="나눔스퀘어" panose="020B0600000101010101" pitchFamily="50" charset="-127"/>
                <a:cs typeface="Arial"/>
              </a:rPr>
              <a:t>s</a:t>
            </a:r>
            <a:r>
              <a:rPr lang="en-US" altLang="ko-KR" sz="1200" spc="-5" dirty="0">
                <a:latin typeface="나눔스퀘어" panose="020B0600000101010101" pitchFamily="50" charset="-127"/>
                <a:cs typeface="Arial"/>
              </a:rPr>
              <a:t> becaus</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he</a:t>
            </a:r>
            <a:r>
              <a:rPr lang="en-US" altLang="ko-KR" sz="1200" dirty="0">
                <a:latin typeface="나눔스퀘어" panose="020B0600000101010101" pitchFamily="50" charset="-127"/>
                <a:cs typeface="Arial"/>
              </a:rPr>
              <a:t>y</a:t>
            </a:r>
            <a:r>
              <a:rPr lang="en-US" altLang="ko-KR" sz="1200" spc="-5" dirty="0">
                <a:latin typeface="나눔스퀘어" panose="020B0600000101010101" pitchFamily="50" charset="-127"/>
                <a:cs typeface="Arial"/>
              </a:rPr>
              <a:t> caus</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larg</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signal</a:t>
            </a:r>
            <a:r>
              <a:rPr lang="en-US" altLang="ko-KR" sz="1200" dirty="0">
                <a:latin typeface="나눔스퀘어" panose="020B0600000101010101" pitchFamily="50" charset="-127"/>
                <a:cs typeface="Arial"/>
              </a:rPr>
              <a:t>s</a:t>
            </a:r>
            <a:r>
              <a:rPr lang="en-US" altLang="ko-KR" sz="1200" spc="-5" dirty="0">
                <a:latin typeface="나눔스퀘어" panose="020B0600000101010101" pitchFamily="50" charset="-127"/>
                <a:cs typeface="Arial"/>
              </a:rPr>
              <a:t> in</a:t>
            </a:r>
            <a:r>
              <a:rPr lang="en-US" altLang="ko-KR" sz="1200" spc="-10" dirty="0">
                <a:latin typeface="나눔스퀘어" panose="020B0600000101010101" pitchFamily="50" charset="-127"/>
                <a:cs typeface="Arial"/>
              </a:rPr>
              <a:t>t</a:t>
            </a:r>
            <a:r>
              <a:rPr lang="en-US" altLang="ko-KR" sz="1200" dirty="0">
                <a:latin typeface="나눔스퀘어" panose="020B0600000101010101" pitchFamily="50" charset="-127"/>
                <a:cs typeface="Arial"/>
              </a:rPr>
              <a:t>o</a:t>
            </a:r>
            <a:r>
              <a:rPr lang="en-US" altLang="ko-KR" sz="1200" spc="-5" dirty="0">
                <a:latin typeface="나눔스퀘어" panose="020B0600000101010101" pitchFamily="50" charset="-127"/>
                <a:cs typeface="Arial"/>
              </a:rPr>
              <a:t> a</a:t>
            </a:r>
            <a:r>
              <a:rPr lang="en-US" altLang="ko-KR" sz="1200" dirty="0">
                <a:latin typeface="나눔스퀘어" panose="020B0600000101010101" pitchFamily="50" charset="-127"/>
                <a:cs typeface="Arial"/>
              </a:rPr>
              <a:t>n</a:t>
            </a:r>
            <a:r>
              <a:rPr lang="en-US" altLang="ko-KR" sz="1200" spc="-5" dirty="0">
                <a:latin typeface="나눔스퀘어" panose="020B0600000101010101" pitchFamily="50" charset="-127"/>
                <a:cs typeface="Arial"/>
              </a:rPr>
              <a:t> ac</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iva</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io</a:t>
            </a:r>
            <a:r>
              <a:rPr lang="en-US" altLang="ko-KR" sz="1200" dirty="0">
                <a:latin typeface="나눔스퀘어" panose="020B0600000101010101" pitchFamily="50" charset="-127"/>
                <a:cs typeface="Arial"/>
              </a:rPr>
              <a:t>n</a:t>
            </a:r>
            <a:r>
              <a:rPr lang="en-US" altLang="ko-KR" sz="1200" spc="-5" dirty="0">
                <a:latin typeface="나눔스퀘어" panose="020B0600000101010101" pitchFamily="50" charset="-127"/>
                <a:cs typeface="Arial"/>
              </a:rPr>
              <a:t> </a:t>
            </a:r>
            <a:r>
              <a:rPr lang="en-US" altLang="ko-KR" sz="1200" spc="-10" dirty="0">
                <a:latin typeface="나눔스퀘어" panose="020B0600000101010101" pitchFamily="50" charset="-127"/>
                <a:cs typeface="Arial"/>
              </a:rPr>
              <a:t>f</a:t>
            </a:r>
            <a:r>
              <a:rPr lang="en-US" altLang="ko-KR" sz="1200" spc="-5" dirty="0">
                <a:latin typeface="나눔스퀘어" panose="020B0600000101010101" pitchFamily="50" charset="-127"/>
                <a:cs typeface="Arial"/>
              </a:rPr>
              <a:t>unc</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ion, leadin</a:t>
            </a:r>
            <a:r>
              <a:rPr lang="en-US" altLang="ko-KR" sz="1200" dirty="0">
                <a:latin typeface="나눔스퀘어" panose="020B0600000101010101" pitchFamily="50" charset="-127"/>
                <a:cs typeface="Arial"/>
              </a:rPr>
              <a:t>g</a:t>
            </a:r>
            <a:r>
              <a:rPr lang="en-US" altLang="ko-KR" sz="1200" spc="-5" dirty="0">
                <a:latin typeface="나눔스퀘어" panose="020B0600000101010101" pitchFamily="50" charset="-127"/>
                <a:cs typeface="Arial"/>
              </a:rPr>
              <a:t> </a:t>
            </a:r>
            <a:r>
              <a:rPr lang="en-US" altLang="ko-KR" sz="1200" spc="-10" dirty="0">
                <a:latin typeface="나눔스퀘어" panose="020B0600000101010101" pitchFamily="50" charset="-127"/>
                <a:cs typeface="Arial"/>
              </a:rPr>
              <a:t>t</a:t>
            </a:r>
            <a:r>
              <a:rPr lang="en-US" altLang="ko-KR" sz="1200" dirty="0">
                <a:latin typeface="나눔스퀘어" panose="020B0600000101010101" pitchFamily="50" charset="-127"/>
                <a:cs typeface="Arial"/>
              </a:rPr>
              <a:t>o</a:t>
            </a:r>
            <a:r>
              <a:rPr lang="en-US" altLang="ko-KR" sz="1200" spc="-5" dirty="0">
                <a:latin typeface="나눔스퀘어" panose="020B0600000101010101" pitchFamily="50" charset="-127"/>
                <a:cs typeface="Arial"/>
              </a:rPr>
              <a:t> </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h</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a:t>
            </a:r>
            <a:r>
              <a:rPr lang="en-US" altLang="ko-KR" sz="1200" b="1" spc="-5" dirty="0">
                <a:latin typeface="나눔스퀘어" panose="020B0600000101010101" pitchFamily="50" charset="-127"/>
                <a:cs typeface="Arial"/>
              </a:rPr>
              <a:t>sa</a:t>
            </a:r>
            <a:r>
              <a:rPr lang="en-US" altLang="ko-KR" sz="1200" b="1" spc="-10" dirty="0">
                <a:latin typeface="나눔스퀘어" panose="020B0600000101010101" pitchFamily="50" charset="-127"/>
                <a:cs typeface="Arial"/>
              </a:rPr>
              <a:t>t</a:t>
            </a:r>
            <a:r>
              <a:rPr lang="en-US" altLang="ko-KR" sz="1200" b="1" spc="-5" dirty="0">
                <a:latin typeface="나눔스퀘어" panose="020B0600000101010101" pitchFamily="50" charset="-127"/>
                <a:cs typeface="Arial"/>
              </a:rPr>
              <a:t>ura</a:t>
            </a:r>
            <a:r>
              <a:rPr lang="en-US" altLang="ko-KR" sz="1200" b="1" spc="-10" dirty="0">
                <a:latin typeface="나눔스퀘어" panose="020B0600000101010101" pitchFamily="50" charset="-127"/>
                <a:cs typeface="Arial"/>
              </a:rPr>
              <a:t>t</a:t>
            </a:r>
            <a:r>
              <a:rPr lang="en-US" altLang="ko-KR" sz="1200" b="1" spc="-5" dirty="0">
                <a:latin typeface="나눔스퀘어" panose="020B0600000101010101" pitchFamily="50" charset="-127"/>
                <a:cs typeface="Arial"/>
              </a:rPr>
              <a:t>io</a:t>
            </a:r>
            <a:r>
              <a:rPr lang="en-US" altLang="ko-KR" sz="1200" b="1" dirty="0">
                <a:latin typeface="나눔스퀘어" panose="020B0600000101010101" pitchFamily="50" charset="-127"/>
                <a:cs typeface="Arial"/>
              </a:rPr>
              <a:t>n</a:t>
            </a:r>
            <a:r>
              <a:rPr lang="en-US" altLang="ko-KR" sz="1200" dirty="0">
                <a:latin typeface="나눔스퀘어" panose="020B0600000101010101" pitchFamily="50" charset="-127"/>
                <a:cs typeface="Arial"/>
              </a:rPr>
              <a:t>, </a:t>
            </a:r>
            <a:r>
              <a:rPr lang="en-US" altLang="ko-KR" sz="1200" spc="-5" dirty="0">
                <a:latin typeface="나눔스퀘어" panose="020B0600000101010101" pitchFamily="50" charset="-127"/>
                <a:cs typeface="Arial"/>
              </a:rPr>
              <a:t>an</a:t>
            </a:r>
            <a:r>
              <a:rPr lang="en-US" altLang="ko-KR" sz="1200" dirty="0">
                <a:latin typeface="나눔스퀘어" panose="020B0600000101010101" pitchFamily="50" charset="-127"/>
                <a:cs typeface="Arial"/>
              </a:rPr>
              <a:t>d</a:t>
            </a:r>
            <a:r>
              <a:rPr lang="en-US" altLang="ko-KR" sz="1200" spc="-5" dirty="0">
                <a:latin typeface="나눔스퀘어" panose="020B0600000101010101" pitchFamily="50" charset="-127"/>
                <a:cs typeface="Arial"/>
              </a:rPr>
              <a:t> </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h</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reduce</a:t>
            </a:r>
            <a:r>
              <a:rPr lang="en-US" altLang="ko-KR" sz="1200" dirty="0">
                <a:latin typeface="나눔스퀘어" panose="020B0600000101010101" pitchFamily="50" charset="-127"/>
                <a:cs typeface="Arial"/>
              </a:rPr>
              <a:t>d</a:t>
            </a:r>
            <a:r>
              <a:rPr lang="en-US" altLang="ko-KR" sz="1200" spc="-5" dirty="0">
                <a:latin typeface="나눔스퀘어" panose="020B0600000101010101" pitchFamily="50" charset="-127"/>
                <a:cs typeface="Arial"/>
              </a:rPr>
              <a:t> abili</a:t>
            </a:r>
            <a:r>
              <a:rPr lang="en-US" altLang="ko-KR" sz="1200" spc="-10" dirty="0">
                <a:latin typeface="나눔스퀘어" panose="020B0600000101010101" pitchFamily="50" charset="-127"/>
                <a:cs typeface="Arial"/>
              </a:rPr>
              <a:t>t</a:t>
            </a:r>
            <a:r>
              <a:rPr lang="en-US" altLang="ko-KR" sz="1200" dirty="0">
                <a:latin typeface="나눔스퀘어" panose="020B0600000101010101" pitchFamily="50" charset="-127"/>
                <a:cs typeface="Arial"/>
              </a:rPr>
              <a:t>y</a:t>
            </a:r>
            <a:r>
              <a:rPr lang="en-US" altLang="ko-KR" sz="1200" spc="-5" dirty="0">
                <a:latin typeface="나눔스퀘어" panose="020B0600000101010101" pitchFamily="50" charset="-127"/>
                <a:cs typeface="Arial"/>
              </a:rPr>
              <a:t> </a:t>
            </a:r>
            <a:r>
              <a:rPr lang="en-US" altLang="ko-KR" sz="1200" spc="-10" dirty="0">
                <a:latin typeface="나눔스퀘어" panose="020B0600000101010101" pitchFamily="50" charset="-127"/>
                <a:cs typeface="Arial"/>
              </a:rPr>
              <a:t>t</a:t>
            </a:r>
            <a:r>
              <a:rPr lang="en-US" altLang="ko-KR" sz="1200" dirty="0">
                <a:latin typeface="나눔스퀘어" panose="020B0600000101010101" pitchFamily="50" charset="-127"/>
                <a:cs typeface="Arial"/>
              </a:rPr>
              <a:t>o</a:t>
            </a:r>
            <a:r>
              <a:rPr lang="en-US" altLang="ko-KR" sz="1200" spc="-5" dirty="0">
                <a:latin typeface="나눔스퀘어" panose="020B0600000101010101" pitchFamily="50" charset="-127"/>
                <a:cs typeface="Arial"/>
              </a:rPr>
              <a:t> lear</a:t>
            </a:r>
            <a:r>
              <a:rPr lang="en-US" altLang="ko-KR" sz="1200" dirty="0">
                <a:latin typeface="나눔스퀘어" panose="020B0600000101010101" pitchFamily="50" charset="-127"/>
                <a:cs typeface="Arial"/>
              </a:rPr>
              <a:t>n</a:t>
            </a:r>
            <a:r>
              <a:rPr lang="en-US" altLang="ko-KR" sz="1200" spc="-5" dirty="0">
                <a:latin typeface="나눔스퀘어" panose="020B0600000101010101" pitchFamily="50" charset="-127"/>
                <a:cs typeface="Arial"/>
              </a:rPr>
              <a:t> be</a:t>
            </a:r>
            <a:r>
              <a:rPr lang="en-US" altLang="ko-KR" sz="1200" spc="-10" dirty="0">
                <a:latin typeface="나눔스퀘어" panose="020B0600000101010101" pitchFamily="50" charset="-127"/>
                <a:cs typeface="Arial"/>
              </a:rPr>
              <a:t>tt</a:t>
            </a:r>
            <a:r>
              <a:rPr lang="en-US" altLang="ko-KR" sz="1200" spc="-5" dirty="0">
                <a:latin typeface="나눔스퀘어" panose="020B0600000101010101" pitchFamily="50" charset="-127"/>
                <a:cs typeface="Arial"/>
              </a:rPr>
              <a:t>e</a:t>
            </a:r>
            <a:r>
              <a:rPr lang="en-US" altLang="ko-KR" sz="1200" dirty="0">
                <a:latin typeface="나눔스퀘어" panose="020B0600000101010101" pitchFamily="50" charset="-127"/>
                <a:cs typeface="Arial"/>
              </a:rPr>
              <a:t>r</a:t>
            </a:r>
            <a:r>
              <a:rPr lang="en-US" altLang="ko-KR" sz="1200" spc="-5" dirty="0">
                <a:latin typeface="나눔스퀘어" panose="020B0600000101010101" pitchFamily="50" charset="-127"/>
                <a:cs typeface="Arial"/>
              </a:rPr>
              <a:t> weigh</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s. </a:t>
            </a:r>
          </a:p>
          <a:p>
            <a:pPr>
              <a:lnSpc>
                <a:spcPct val="100000"/>
              </a:lnSpc>
              <a:spcBef>
                <a:spcPts val="600"/>
              </a:spcBef>
            </a:pPr>
            <a:r>
              <a:rPr lang="ko-KR" altLang="en-US" sz="1100" dirty="0">
                <a:solidFill>
                  <a:schemeClr val="tx1">
                    <a:lumMod val="50000"/>
                    <a:lumOff val="50000"/>
                  </a:schemeClr>
                </a:solidFill>
                <a:latin typeface="나눔스퀘어" panose="020B0600000101010101" pitchFamily="50" charset="-127"/>
              </a:rPr>
              <a:t>큰 값을 가지는 가중치는 신호를 크게 만들어 활성화 함수에 전달하게 되며 이는 우리가 계속 언급하고 있는 포화를 일으켜 가중치를 학습하는 능력을 떨어뜨리게 됩니다</a:t>
            </a:r>
            <a:r>
              <a:rPr lang="en-US" altLang="ko-KR" sz="1100" dirty="0">
                <a:solidFill>
                  <a:schemeClr val="tx1">
                    <a:lumMod val="50000"/>
                    <a:lumOff val="50000"/>
                  </a:schemeClr>
                </a:solidFill>
                <a:latin typeface="나눔스퀘어" panose="020B0600000101010101" pitchFamily="50" charset="-127"/>
              </a:rPr>
              <a:t>.</a:t>
            </a:r>
          </a:p>
          <a:p>
            <a:pPr>
              <a:lnSpc>
                <a:spcPct val="100000"/>
              </a:lnSpc>
              <a:spcBef>
                <a:spcPts val="600"/>
              </a:spcBef>
            </a:pPr>
            <a:r>
              <a:rPr lang="en-US" altLang="ko-KR" sz="1200" b="1" u="sng" spc="-5" dirty="0">
                <a:latin typeface="나눔스퀘어" panose="020B0600000101010101" pitchFamily="50" charset="-127"/>
                <a:cs typeface="Arial"/>
              </a:rPr>
              <a:t>Rul</a:t>
            </a:r>
            <a:r>
              <a:rPr lang="en-US" altLang="ko-KR" sz="1200" b="1" u="sng" dirty="0">
                <a:latin typeface="나눔스퀘어" panose="020B0600000101010101" pitchFamily="50" charset="-127"/>
                <a:cs typeface="Arial"/>
              </a:rPr>
              <a:t>e </a:t>
            </a:r>
            <a:r>
              <a:rPr lang="en-US" altLang="ko-KR" sz="1200" b="1" u="sng" spc="-5" dirty="0">
                <a:latin typeface="나눔스퀘어" panose="020B0600000101010101" pitchFamily="50" charset="-127"/>
                <a:cs typeface="Arial"/>
              </a:rPr>
              <a:t>of </a:t>
            </a:r>
            <a:r>
              <a:rPr lang="en-US" altLang="ko-KR" sz="1200" b="1" u="sng" spc="-10" dirty="0">
                <a:latin typeface="나눔스퀘어" panose="020B0600000101010101" pitchFamily="50" charset="-127"/>
                <a:cs typeface="Arial"/>
              </a:rPr>
              <a:t>t</a:t>
            </a:r>
            <a:r>
              <a:rPr lang="en-US" altLang="ko-KR" sz="1200" b="1" u="sng" spc="-5" dirty="0">
                <a:latin typeface="나눔스퀘어" panose="020B0600000101010101" pitchFamily="50" charset="-127"/>
                <a:cs typeface="Arial"/>
              </a:rPr>
              <a:t>hum</a:t>
            </a:r>
            <a:r>
              <a:rPr lang="en-US" altLang="ko-KR" sz="1200" b="1" u="sng" dirty="0">
                <a:latin typeface="나눔스퀘어" panose="020B0600000101010101" pitchFamily="50" charset="-127"/>
                <a:cs typeface="Arial"/>
              </a:rPr>
              <a:t>b</a:t>
            </a:r>
            <a:r>
              <a:rPr lang="en-US" altLang="ko-KR" sz="1200" b="1" spc="-5" dirty="0">
                <a:latin typeface="나눔스퀘어" panose="020B0600000101010101" pitchFamily="50" charset="-127"/>
                <a:cs typeface="Arial"/>
              </a:rPr>
              <a:t> </a:t>
            </a:r>
            <a:r>
              <a:rPr lang="en-US" altLang="ko-KR" sz="1200" spc="-5" dirty="0">
                <a:latin typeface="나눔스퀘어" panose="020B0600000101010101" pitchFamily="50" charset="-127"/>
                <a:cs typeface="Arial"/>
              </a:rPr>
              <a:t>i</a:t>
            </a:r>
            <a:r>
              <a:rPr lang="en-US" altLang="ko-KR" sz="1200" dirty="0">
                <a:latin typeface="나눔스퀘어" panose="020B0600000101010101" pitchFamily="50" charset="-127"/>
                <a:cs typeface="Arial"/>
              </a:rPr>
              <a:t>s</a:t>
            </a:r>
            <a:r>
              <a:rPr lang="en-US" altLang="ko-KR" sz="1200" spc="-5" dirty="0">
                <a:latin typeface="나눔스퀘어" panose="020B0600000101010101" pitchFamily="50" charset="-127"/>
                <a:cs typeface="Arial"/>
              </a:rPr>
              <a:t> </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hat </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h</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weigh</a:t>
            </a:r>
            <a:r>
              <a:rPr lang="en-US" altLang="ko-KR" sz="1200" spc="-10" dirty="0">
                <a:latin typeface="나눔스퀘어" panose="020B0600000101010101" pitchFamily="50" charset="-127"/>
                <a:cs typeface="Arial"/>
              </a:rPr>
              <a:t>t</a:t>
            </a:r>
            <a:r>
              <a:rPr lang="en-US" altLang="ko-KR" sz="1200" dirty="0">
                <a:latin typeface="나눔스퀘어" panose="020B0600000101010101" pitchFamily="50" charset="-127"/>
                <a:cs typeface="Arial"/>
              </a:rPr>
              <a:t>s</a:t>
            </a:r>
            <a:r>
              <a:rPr lang="en-US" altLang="ko-KR" sz="1200" spc="-5" dirty="0">
                <a:latin typeface="나눔스퀘어" panose="020B0600000101010101" pitchFamily="50" charset="-127"/>
                <a:cs typeface="Arial"/>
              </a:rPr>
              <a:t> ar</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ini</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ialize</a:t>
            </a:r>
            <a:r>
              <a:rPr lang="en-US" altLang="ko-KR" sz="1200" dirty="0">
                <a:latin typeface="나눔스퀘어" panose="020B0600000101010101" pitchFamily="50" charset="-127"/>
                <a:cs typeface="Arial"/>
              </a:rPr>
              <a:t>d</a:t>
            </a:r>
            <a:r>
              <a:rPr lang="en-US" altLang="ko-KR" sz="1200" spc="-5" dirty="0">
                <a:latin typeface="나눔스퀘어" panose="020B0600000101010101" pitchFamily="50" charset="-127"/>
                <a:cs typeface="Arial"/>
              </a:rPr>
              <a:t> randoml</a:t>
            </a:r>
            <a:r>
              <a:rPr lang="en-US" altLang="ko-KR" sz="1200" dirty="0">
                <a:latin typeface="나눔스퀘어" panose="020B0600000101010101" pitchFamily="50" charset="-127"/>
                <a:cs typeface="Arial"/>
              </a:rPr>
              <a:t>y</a:t>
            </a:r>
            <a:r>
              <a:rPr lang="en-US" altLang="ko-KR" sz="1200" spc="-5" dirty="0">
                <a:latin typeface="나눔스퀘어" panose="020B0600000101010101" pitchFamily="50" charset="-127"/>
                <a:cs typeface="Arial"/>
              </a:rPr>
              <a:t> samplin</a:t>
            </a:r>
            <a:r>
              <a:rPr lang="en-US" altLang="ko-KR" sz="1200" dirty="0">
                <a:latin typeface="나눔스퀘어" panose="020B0600000101010101" pitchFamily="50" charset="-127"/>
                <a:cs typeface="Arial"/>
              </a:rPr>
              <a:t>g </a:t>
            </a:r>
            <a:r>
              <a:rPr lang="en-US" altLang="ko-KR" sz="1200" spc="-10" dirty="0">
                <a:latin typeface="나눔스퀘어" panose="020B0600000101010101" pitchFamily="50" charset="-127"/>
                <a:cs typeface="Arial"/>
              </a:rPr>
              <a:t>f</a:t>
            </a:r>
            <a:r>
              <a:rPr lang="en-US" altLang="ko-KR" sz="1200" spc="-5" dirty="0">
                <a:latin typeface="나눔스퀘어" panose="020B0600000101010101" pitchFamily="50" charset="-127"/>
                <a:cs typeface="Arial"/>
              </a:rPr>
              <a:t>ro</a:t>
            </a:r>
            <a:r>
              <a:rPr lang="en-US" altLang="ko-KR" sz="1200" dirty="0">
                <a:latin typeface="나눔스퀘어" panose="020B0600000101010101" pitchFamily="50" charset="-127"/>
                <a:cs typeface="Arial"/>
              </a:rPr>
              <a:t>m</a:t>
            </a:r>
            <a:r>
              <a:rPr lang="en-US" altLang="ko-KR" sz="1200" spc="-5" dirty="0">
                <a:latin typeface="나눔스퀘어" panose="020B0600000101010101" pitchFamily="50" charset="-127"/>
                <a:cs typeface="Arial"/>
              </a:rPr>
              <a:t> </a:t>
            </a:r>
            <a:r>
              <a:rPr lang="en-US" altLang="ko-KR" sz="1200" dirty="0">
                <a:latin typeface="나눔스퀘어" panose="020B0600000101010101" pitchFamily="50" charset="-127"/>
                <a:cs typeface="Arial"/>
              </a:rPr>
              <a:t>a</a:t>
            </a:r>
            <a:r>
              <a:rPr lang="en-US" altLang="ko-KR" sz="1200" spc="-5" dirty="0">
                <a:latin typeface="나눔스퀘어" panose="020B0600000101010101" pitchFamily="50" charset="-127"/>
                <a:cs typeface="Arial"/>
              </a:rPr>
              <a:t> rang</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hat i</a:t>
            </a:r>
            <a:r>
              <a:rPr lang="en-US" altLang="ko-KR" sz="1200" dirty="0">
                <a:latin typeface="나눔스퀘어" panose="020B0600000101010101" pitchFamily="50" charset="-127"/>
                <a:cs typeface="Arial"/>
              </a:rPr>
              <a:t>s</a:t>
            </a:r>
            <a:r>
              <a:rPr lang="en-US" altLang="ko-KR" sz="1200" spc="-5" dirty="0">
                <a:latin typeface="나눔스퀘어" panose="020B0600000101010101" pitchFamily="50" charset="-127"/>
                <a:cs typeface="Arial"/>
              </a:rPr>
              <a:t> roughl</a:t>
            </a:r>
            <a:r>
              <a:rPr lang="en-US" altLang="ko-KR" sz="1200" dirty="0">
                <a:latin typeface="나눔스퀘어" panose="020B0600000101010101" pitchFamily="50" charset="-127"/>
                <a:cs typeface="Arial"/>
              </a:rPr>
              <a:t>y</a:t>
            </a:r>
            <a:r>
              <a:rPr lang="en-US" altLang="ko-KR" sz="1200" spc="-5" dirty="0">
                <a:latin typeface="나눔스퀘어" panose="020B0600000101010101" pitchFamily="50" charset="-127"/>
                <a:cs typeface="Arial"/>
              </a:rPr>
              <a:t> </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h</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invers</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of </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h</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squar</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root of </a:t>
            </a:r>
            <a:r>
              <a:rPr lang="en-US" altLang="ko-KR" sz="1200" spc="-10" dirty="0">
                <a:latin typeface="나눔스퀘어" panose="020B0600000101010101" pitchFamily="50" charset="-127"/>
                <a:cs typeface="Arial"/>
              </a:rPr>
              <a:t>t</a:t>
            </a:r>
            <a:r>
              <a:rPr lang="en-US" altLang="ko-KR" sz="1200" spc="-5" dirty="0">
                <a:latin typeface="나눔스퀘어" panose="020B0600000101010101" pitchFamily="50" charset="-127"/>
                <a:cs typeface="Arial"/>
              </a:rPr>
              <a:t>h</a:t>
            </a:r>
            <a:r>
              <a:rPr lang="en-US" altLang="ko-KR" sz="1200" dirty="0">
                <a:latin typeface="나눔스퀘어" panose="020B0600000101010101" pitchFamily="50" charset="-127"/>
                <a:cs typeface="Arial"/>
              </a:rPr>
              <a:t>e</a:t>
            </a:r>
            <a:r>
              <a:rPr lang="en-US" altLang="ko-KR" sz="1200" spc="-5" dirty="0">
                <a:latin typeface="나눔스퀘어" panose="020B0600000101010101" pitchFamily="50" charset="-127"/>
                <a:cs typeface="Arial"/>
              </a:rPr>
              <a:t> numbe</a:t>
            </a:r>
            <a:r>
              <a:rPr lang="en-US" altLang="ko-KR" sz="1200" dirty="0">
                <a:latin typeface="나눔스퀘어" panose="020B0600000101010101" pitchFamily="50" charset="-127"/>
                <a:cs typeface="Arial"/>
              </a:rPr>
              <a:t>r</a:t>
            </a:r>
            <a:r>
              <a:rPr lang="en-US" altLang="ko-KR" sz="1200" spc="-5" dirty="0">
                <a:latin typeface="나눔스퀘어" panose="020B0600000101010101" pitchFamily="50" charset="-127"/>
                <a:cs typeface="Arial"/>
              </a:rPr>
              <a:t> of link</a:t>
            </a:r>
            <a:r>
              <a:rPr lang="en-US" altLang="ko-KR" sz="1200" dirty="0">
                <a:latin typeface="나눔스퀘어" panose="020B0600000101010101" pitchFamily="50" charset="-127"/>
                <a:cs typeface="Arial"/>
              </a:rPr>
              <a:t>s</a:t>
            </a:r>
            <a:r>
              <a:rPr lang="en-US" altLang="ko-KR" sz="1200" spc="-5" dirty="0">
                <a:latin typeface="나눔스퀘어" panose="020B0600000101010101" pitchFamily="50" charset="-127"/>
                <a:cs typeface="Arial"/>
              </a:rPr>
              <a:t> in</a:t>
            </a:r>
            <a:r>
              <a:rPr lang="en-US" altLang="ko-KR" sz="1200" spc="-10" dirty="0">
                <a:latin typeface="나눔스퀘어" panose="020B0600000101010101" pitchFamily="50" charset="-127"/>
                <a:cs typeface="Arial"/>
              </a:rPr>
              <a:t>t</a:t>
            </a:r>
            <a:r>
              <a:rPr lang="en-US" altLang="ko-KR" sz="1200" dirty="0">
                <a:latin typeface="나눔스퀘어" panose="020B0600000101010101" pitchFamily="50" charset="-127"/>
                <a:cs typeface="Arial"/>
              </a:rPr>
              <a:t>o</a:t>
            </a:r>
            <a:r>
              <a:rPr lang="en-US" altLang="ko-KR" sz="1200" spc="-5" dirty="0">
                <a:latin typeface="나눔스퀘어" panose="020B0600000101010101" pitchFamily="50" charset="-127"/>
                <a:cs typeface="Arial"/>
              </a:rPr>
              <a:t> </a:t>
            </a:r>
            <a:r>
              <a:rPr lang="en-US" altLang="ko-KR" sz="1200" dirty="0">
                <a:latin typeface="나눔스퀘어" panose="020B0600000101010101" pitchFamily="50" charset="-127"/>
                <a:cs typeface="Arial"/>
              </a:rPr>
              <a:t>a</a:t>
            </a:r>
            <a:r>
              <a:rPr lang="en-US" altLang="ko-KR" sz="1200" spc="-5" dirty="0">
                <a:latin typeface="나눔스퀘어" panose="020B0600000101010101" pitchFamily="50" charset="-127"/>
                <a:cs typeface="Arial"/>
              </a:rPr>
              <a:t> node. </a:t>
            </a:r>
            <a:r>
              <a:rPr lang="en-US" altLang="ko-KR" sz="1200" spc="-5" dirty="0">
                <a:solidFill>
                  <a:srgbClr val="FF0000"/>
                </a:solidFill>
                <a:latin typeface="나눔스퀘어" panose="020B0600000101010101" pitchFamily="50" charset="-127"/>
                <a:cs typeface="Arial"/>
              </a:rPr>
              <a:t>⇰ </a:t>
            </a:r>
            <a:r>
              <a:rPr lang="en-US" altLang="ko-KR" sz="1200" b="1" spc="-5" dirty="0">
                <a:solidFill>
                  <a:srgbClr val="FF0000"/>
                </a:solidFill>
                <a:latin typeface="나눔스퀘어" panose="020B0600000101010101" pitchFamily="50" charset="-127"/>
                <a:cs typeface="Arial"/>
              </a:rPr>
              <a:t>Xavier initialization</a:t>
            </a:r>
          </a:p>
          <a:p>
            <a:pPr>
              <a:lnSpc>
                <a:spcPct val="100000"/>
              </a:lnSpc>
              <a:spcBef>
                <a:spcPts val="600"/>
              </a:spcBef>
            </a:pPr>
            <a:r>
              <a:rPr lang="ko-KR" altLang="en-US" sz="1100" dirty="0" err="1">
                <a:solidFill>
                  <a:schemeClr val="tx1">
                    <a:lumMod val="50000"/>
                    <a:lumOff val="50000"/>
                  </a:schemeClr>
                </a:solidFill>
                <a:latin typeface="나눔스퀘어" panose="020B0600000101010101" pitchFamily="50" charset="-127"/>
              </a:rPr>
              <a:t>경험원칙은</a:t>
            </a:r>
            <a:r>
              <a:rPr lang="en-US" altLang="ko-KR" sz="1100" dirty="0">
                <a:solidFill>
                  <a:schemeClr val="tx1">
                    <a:lumMod val="50000"/>
                    <a:lumOff val="50000"/>
                  </a:schemeClr>
                </a:solidFill>
                <a:latin typeface="나눔스퀘어" panose="020B0600000101010101" pitchFamily="50" charset="-127"/>
              </a:rPr>
              <a:t> </a:t>
            </a:r>
            <a:r>
              <a:rPr lang="ko-KR" altLang="en-US" sz="1100" dirty="0">
                <a:solidFill>
                  <a:schemeClr val="tx1">
                    <a:lumMod val="50000"/>
                    <a:lumOff val="50000"/>
                  </a:schemeClr>
                </a:solidFill>
                <a:latin typeface="나눔스퀘어" panose="020B0600000101010101" pitchFamily="50" charset="-127"/>
              </a:rPr>
              <a:t>노드로 오는 연결 노드의 개수에 루트를 씌운 다음 역수를 취해 얻은 값을 범위로 해서 가중치의 값을 초기화 하는 것 입니다</a:t>
            </a:r>
            <a:r>
              <a:rPr lang="en-US" altLang="ko-KR" sz="1100" dirty="0">
                <a:solidFill>
                  <a:schemeClr val="tx1">
                    <a:lumMod val="50000"/>
                    <a:lumOff val="50000"/>
                  </a:schemeClr>
                </a:solidFill>
                <a:latin typeface="나눔스퀘어" panose="020B0600000101010101" pitchFamily="50" charset="-127"/>
              </a:rPr>
              <a:t>.</a:t>
            </a:r>
          </a:p>
          <a:p>
            <a:pPr>
              <a:lnSpc>
                <a:spcPct val="100000"/>
              </a:lnSpc>
              <a:spcBef>
                <a:spcPts val="600"/>
              </a:spcBef>
            </a:pPr>
            <a:r>
              <a:rPr lang="en-US" altLang="ko-KR" sz="1200" spc="-5" dirty="0">
                <a:solidFill>
                  <a:srgbClr val="FF0000"/>
                </a:solidFill>
                <a:latin typeface="나눔스퀘어" panose="020B0600000101010101" pitchFamily="50" charset="-127"/>
                <a:cs typeface="Arial"/>
              </a:rPr>
              <a:t>if eac</a:t>
            </a:r>
            <a:r>
              <a:rPr lang="en-US" altLang="ko-KR" sz="1200" dirty="0">
                <a:solidFill>
                  <a:srgbClr val="FF0000"/>
                </a:solidFill>
                <a:latin typeface="나눔스퀘어" panose="020B0600000101010101" pitchFamily="50" charset="-127"/>
                <a:cs typeface="Arial"/>
              </a:rPr>
              <a:t>h</a:t>
            </a:r>
            <a:r>
              <a:rPr lang="en-US" altLang="ko-KR" sz="1200" spc="-5" dirty="0">
                <a:solidFill>
                  <a:srgbClr val="FF0000"/>
                </a:solidFill>
                <a:latin typeface="나눔스퀘어" panose="020B0600000101010101" pitchFamily="50" charset="-127"/>
                <a:cs typeface="Arial"/>
              </a:rPr>
              <a:t> nod</a:t>
            </a:r>
            <a:r>
              <a:rPr lang="en-US" altLang="ko-KR" sz="1200" dirty="0">
                <a:solidFill>
                  <a:srgbClr val="FF0000"/>
                </a:solidFill>
                <a:latin typeface="나눔스퀘어" panose="020B0600000101010101" pitchFamily="50" charset="-127"/>
                <a:cs typeface="Arial"/>
              </a:rPr>
              <a:t>e</a:t>
            </a:r>
            <a:r>
              <a:rPr lang="en-US" altLang="ko-KR" sz="1200" spc="-5" dirty="0">
                <a:solidFill>
                  <a:srgbClr val="FF0000"/>
                </a:solidFill>
                <a:latin typeface="나눔스퀘어" panose="020B0600000101010101" pitchFamily="50" charset="-127"/>
                <a:cs typeface="Arial"/>
              </a:rPr>
              <a:t> ha</a:t>
            </a:r>
            <a:r>
              <a:rPr lang="en-US" altLang="ko-KR" sz="1200" dirty="0">
                <a:solidFill>
                  <a:srgbClr val="FF0000"/>
                </a:solidFill>
                <a:latin typeface="나눔스퀘어" panose="020B0600000101010101" pitchFamily="50" charset="-127"/>
                <a:cs typeface="Arial"/>
              </a:rPr>
              <a:t>s</a:t>
            </a:r>
            <a:r>
              <a:rPr lang="en-US" altLang="ko-KR" sz="1200" spc="-5" dirty="0">
                <a:solidFill>
                  <a:srgbClr val="FF0000"/>
                </a:solidFill>
                <a:latin typeface="나눔스퀘어" panose="020B0600000101010101" pitchFamily="50" charset="-127"/>
                <a:cs typeface="Arial"/>
              </a:rPr>
              <a:t> </a:t>
            </a:r>
            <a:r>
              <a:rPr lang="en-US" altLang="ko-KR" sz="1200" dirty="0">
                <a:solidFill>
                  <a:srgbClr val="FF0000"/>
                </a:solidFill>
                <a:latin typeface="나눔스퀘어" panose="020B0600000101010101" pitchFamily="50" charset="-127"/>
                <a:cs typeface="Arial"/>
              </a:rPr>
              <a:t>3</a:t>
            </a:r>
            <a:r>
              <a:rPr lang="en-US" altLang="ko-KR" sz="1200" spc="-5" dirty="0">
                <a:solidFill>
                  <a:srgbClr val="FF0000"/>
                </a:solidFill>
                <a:latin typeface="나눔스퀘어" panose="020B0600000101010101" pitchFamily="50" charset="-127"/>
                <a:cs typeface="Arial"/>
              </a:rPr>
              <a:t> link</a:t>
            </a:r>
            <a:r>
              <a:rPr lang="en-US" altLang="ko-KR" sz="1200" dirty="0">
                <a:solidFill>
                  <a:srgbClr val="FF0000"/>
                </a:solidFill>
                <a:latin typeface="나눔스퀘어" panose="020B0600000101010101" pitchFamily="50" charset="-127"/>
                <a:cs typeface="Arial"/>
              </a:rPr>
              <a:t>s</a:t>
            </a:r>
            <a:r>
              <a:rPr lang="en-US" altLang="ko-KR" sz="1200" spc="-5" dirty="0">
                <a:solidFill>
                  <a:srgbClr val="FF0000"/>
                </a:solidFill>
                <a:latin typeface="나눔스퀘어" panose="020B0600000101010101" pitchFamily="50" charset="-127"/>
                <a:cs typeface="Arial"/>
              </a:rPr>
              <a:t>, </a:t>
            </a:r>
            <a:r>
              <a:rPr lang="en-US" altLang="ko-KR" sz="1200" spc="-10" dirty="0">
                <a:solidFill>
                  <a:srgbClr val="FF0000"/>
                </a:solidFill>
                <a:latin typeface="나눔스퀘어" panose="020B0600000101010101" pitchFamily="50" charset="-127"/>
                <a:cs typeface="Arial"/>
              </a:rPr>
              <a:t>t</a:t>
            </a:r>
            <a:r>
              <a:rPr lang="en-US" altLang="ko-KR" sz="1200" spc="-5" dirty="0">
                <a:solidFill>
                  <a:srgbClr val="FF0000"/>
                </a:solidFill>
                <a:latin typeface="나눔스퀘어" panose="020B0600000101010101" pitchFamily="50" charset="-127"/>
                <a:cs typeface="Arial"/>
              </a:rPr>
              <a:t>h</a:t>
            </a:r>
            <a:r>
              <a:rPr lang="en-US" altLang="ko-KR" sz="1200" dirty="0">
                <a:solidFill>
                  <a:srgbClr val="FF0000"/>
                </a:solidFill>
                <a:latin typeface="나눔스퀘어" panose="020B0600000101010101" pitchFamily="50" charset="-127"/>
                <a:cs typeface="Arial"/>
              </a:rPr>
              <a:t>e</a:t>
            </a:r>
            <a:r>
              <a:rPr lang="en-US" altLang="ko-KR" sz="1200" spc="-5" dirty="0">
                <a:solidFill>
                  <a:srgbClr val="FF0000"/>
                </a:solidFill>
                <a:latin typeface="나눔스퀘어" panose="020B0600000101010101" pitchFamily="50" charset="-127"/>
                <a:cs typeface="Arial"/>
              </a:rPr>
              <a:t> ini</a:t>
            </a:r>
            <a:r>
              <a:rPr lang="en-US" altLang="ko-KR" sz="1200" spc="-10" dirty="0">
                <a:solidFill>
                  <a:srgbClr val="FF0000"/>
                </a:solidFill>
                <a:latin typeface="나눔스퀘어" panose="020B0600000101010101" pitchFamily="50" charset="-127"/>
                <a:cs typeface="Arial"/>
              </a:rPr>
              <a:t>t</a:t>
            </a:r>
            <a:r>
              <a:rPr lang="en-US" altLang="ko-KR" sz="1200" spc="-5" dirty="0">
                <a:solidFill>
                  <a:srgbClr val="FF0000"/>
                </a:solidFill>
                <a:latin typeface="나눔스퀘어" panose="020B0600000101010101" pitchFamily="50" charset="-127"/>
                <a:cs typeface="Arial"/>
              </a:rPr>
              <a:t>ia</a:t>
            </a:r>
            <a:r>
              <a:rPr lang="en-US" altLang="ko-KR" sz="1200" dirty="0">
                <a:solidFill>
                  <a:srgbClr val="FF0000"/>
                </a:solidFill>
                <a:latin typeface="나눔스퀘어" panose="020B0600000101010101" pitchFamily="50" charset="-127"/>
                <a:cs typeface="Arial"/>
              </a:rPr>
              <a:t>l</a:t>
            </a:r>
            <a:r>
              <a:rPr lang="en-US" altLang="ko-KR" sz="1200" spc="-5" dirty="0">
                <a:solidFill>
                  <a:srgbClr val="FF0000"/>
                </a:solidFill>
                <a:latin typeface="나눔스퀘어" panose="020B0600000101010101" pitchFamily="50" charset="-127"/>
                <a:cs typeface="Arial"/>
              </a:rPr>
              <a:t> weigh</a:t>
            </a:r>
            <a:r>
              <a:rPr lang="en-US" altLang="ko-KR" sz="1200" spc="-10" dirty="0">
                <a:solidFill>
                  <a:srgbClr val="FF0000"/>
                </a:solidFill>
                <a:latin typeface="나눔스퀘어" panose="020B0600000101010101" pitchFamily="50" charset="-127"/>
                <a:cs typeface="Arial"/>
              </a:rPr>
              <a:t>t</a:t>
            </a:r>
            <a:r>
              <a:rPr lang="en-US" altLang="ko-KR" sz="1200" dirty="0">
                <a:solidFill>
                  <a:srgbClr val="FF0000"/>
                </a:solidFill>
                <a:latin typeface="나눔스퀘어" panose="020B0600000101010101" pitchFamily="50" charset="-127"/>
                <a:cs typeface="Arial"/>
              </a:rPr>
              <a:t>s</a:t>
            </a:r>
            <a:r>
              <a:rPr lang="en-US" altLang="ko-KR" sz="1200" spc="-5" dirty="0">
                <a:solidFill>
                  <a:srgbClr val="FF0000"/>
                </a:solidFill>
                <a:latin typeface="나눔스퀘어" panose="020B0600000101010101" pitchFamily="50" charset="-127"/>
                <a:cs typeface="Arial"/>
              </a:rPr>
              <a:t> shoul</a:t>
            </a:r>
            <a:r>
              <a:rPr lang="en-US" altLang="ko-KR" sz="1200" dirty="0">
                <a:solidFill>
                  <a:srgbClr val="FF0000"/>
                </a:solidFill>
                <a:latin typeface="나눔스퀘어" panose="020B0600000101010101" pitchFamily="50" charset="-127"/>
                <a:cs typeface="Arial"/>
              </a:rPr>
              <a:t>d</a:t>
            </a:r>
            <a:r>
              <a:rPr lang="en-US" altLang="ko-KR" sz="1200" spc="-5" dirty="0">
                <a:solidFill>
                  <a:srgbClr val="FF0000"/>
                </a:solidFill>
                <a:latin typeface="나눔스퀘어" panose="020B0600000101010101" pitchFamily="50" charset="-127"/>
                <a:cs typeface="Arial"/>
              </a:rPr>
              <a:t> b</a:t>
            </a:r>
            <a:r>
              <a:rPr lang="en-US" altLang="ko-KR" sz="1200" dirty="0">
                <a:solidFill>
                  <a:srgbClr val="FF0000"/>
                </a:solidFill>
                <a:latin typeface="나눔스퀘어" panose="020B0600000101010101" pitchFamily="50" charset="-127"/>
                <a:cs typeface="Arial"/>
              </a:rPr>
              <a:t>e</a:t>
            </a:r>
            <a:r>
              <a:rPr lang="en-US" altLang="ko-KR" sz="1200" spc="-5" dirty="0">
                <a:solidFill>
                  <a:srgbClr val="FF0000"/>
                </a:solidFill>
                <a:latin typeface="나눔스퀘어" panose="020B0600000101010101" pitchFamily="50" charset="-127"/>
                <a:cs typeface="Arial"/>
              </a:rPr>
              <a:t> i</a:t>
            </a:r>
            <a:r>
              <a:rPr lang="en-US" altLang="ko-KR" sz="1200" dirty="0">
                <a:solidFill>
                  <a:srgbClr val="FF0000"/>
                </a:solidFill>
                <a:latin typeface="나눔스퀘어" panose="020B0600000101010101" pitchFamily="50" charset="-127"/>
                <a:cs typeface="Arial"/>
              </a:rPr>
              <a:t>n</a:t>
            </a:r>
            <a:r>
              <a:rPr lang="en-US" altLang="ko-KR" sz="1200" spc="-5" dirty="0">
                <a:solidFill>
                  <a:srgbClr val="FF0000"/>
                </a:solidFill>
                <a:latin typeface="나눔스퀘어" panose="020B0600000101010101" pitchFamily="50" charset="-127"/>
                <a:cs typeface="Arial"/>
              </a:rPr>
              <a:t> </a:t>
            </a:r>
            <a:r>
              <a:rPr lang="en-US" altLang="ko-KR" sz="1200" spc="-10" dirty="0">
                <a:solidFill>
                  <a:srgbClr val="FF0000"/>
                </a:solidFill>
                <a:latin typeface="나눔스퀘어" panose="020B0600000101010101" pitchFamily="50" charset="-127"/>
                <a:cs typeface="Arial"/>
              </a:rPr>
              <a:t>t</a:t>
            </a:r>
            <a:r>
              <a:rPr lang="en-US" altLang="ko-KR" sz="1200" spc="-5" dirty="0">
                <a:solidFill>
                  <a:srgbClr val="FF0000"/>
                </a:solidFill>
                <a:latin typeface="나눔스퀘어" panose="020B0600000101010101" pitchFamily="50" charset="-127"/>
                <a:cs typeface="Arial"/>
              </a:rPr>
              <a:t>h</a:t>
            </a:r>
            <a:r>
              <a:rPr lang="en-US" altLang="ko-KR" sz="1200" dirty="0">
                <a:solidFill>
                  <a:srgbClr val="FF0000"/>
                </a:solidFill>
                <a:latin typeface="나눔스퀘어" panose="020B0600000101010101" pitchFamily="50" charset="-127"/>
                <a:cs typeface="Arial"/>
              </a:rPr>
              <a:t>e</a:t>
            </a:r>
            <a:r>
              <a:rPr lang="en-US" altLang="ko-KR" sz="1200" spc="-5" dirty="0">
                <a:solidFill>
                  <a:srgbClr val="FF0000"/>
                </a:solidFill>
                <a:latin typeface="나눔스퀘어" panose="020B0600000101010101" pitchFamily="50" charset="-127"/>
                <a:cs typeface="Arial"/>
              </a:rPr>
              <a:t> rang</a:t>
            </a:r>
            <a:r>
              <a:rPr lang="en-US" altLang="ko-KR" sz="1200" dirty="0">
                <a:solidFill>
                  <a:srgbClr val="FF0000"/>
                </a:solidFill>
                <a:latin typeface="나눔스퀘어" panose="020B0600000101010101" pitchFamily="50" charset="-127"/>
                <a:cs typeface="Arial"/>
              </a:rPr>
              <a:t>e</a:t>
            </a:r>
            <a:r>
              <a:rPr lang="en-US" altLang="ko-KR" sz="1200" spc="-5" dirty="0">
                <a:solidFill>
                  <a:srgbClr val="FF0000"/>
                </a:solidFill>
                <a:latin typeface="나눔스퀘어" panose="020B0600000101010101" pitchFamily="50" charset="-127"/>
                <a:cs typeface="Arial"/>
              </a:rPr>
              <a:t> 1</a:t>
            </a:r>
            <a:r>
              <a:rPr lang="en-US" altLang="ko-KR" sz="1200" spc="-10" dirty="0">
                <a:solidFill>
                  <a:srgbClr val="FF0000"/>
                </a:solidFill>
                <a:latin typeface="나눔스퀘어" panose="020B0600000101010101" pitchFamily="50" charset="-127"/>
                <a:cs typeface="Arial"/>
              </a:rPr>
              <a:t>/</a:t>
            </a:r>
            <a:r>
              <a:rPr lang="en-US" altLang="ko-KR" sz="1200" spc="-5" dirty="0">
                <a:solidFill>
                  <a:srgbClr val="FF0000"/>
                </a:solidFill>
                <a:latin typeface="나눔스퀘어" panose="020B0600000101010101" pitchFamily="50" charset="-127"/>
                <a:cs typeface="Arial"/>
              </a:rPr>
              <a:t>(</a:t>
            </a:r>
            <a:r>
              <a:rPr lang="en-US" altLang="ko-KR" sz="1200" spc="-15" dirty="0">
                <a:solidFill>
                  <a:srgbClr val="FF0000"/>
                </a:solidFill>
                <a:latin typeface="나눔스퀘어" panose="020B0600000101010101" pitchFamily="50" charset="-127"/>
                <a:cs typeface="Arial"/>
              </a:rPr>
              <a:t>√</a:t>
            </a:r>
            <a:r>
              <a:rPr lang="en-US" altLang="ko-KR" sz="1200" spc="-5" dirty="0">
                <a:solidFill>
                  <a:srgbClr val="FF0000"/>
                </a:solidFill>
                <a:latin typeface="나눔스퀘어" panose="020B0600000101010101" pitchFamily="50" charset="-127"/>
                <a:cs typeface="Arial"/>
              </a:rPr>
              <a:t>3</a:t>
            </a:r>
            <a:r>
              <a:rPr lang="en-US" altLang="ko-KR" sz="1200" dirty="0">
                <a:solidFill>
                  <a:srgbClr val="FF0000"/>
                </a:solidFill>
                <a:latin typeface="나눔스퀘어" panose="020B0600000101010101" pitchFamily="50" charset="-127"/>
                <a:cs typeface="Arial"/>
              </a:rPr>
              <a:t>)</a:t>
            </a:r>
            <a:r>
              <a:rPr lang="en-US" altLang="ko-KR" sz="1200" spc="-5" dirty="0">
                <a:solidFill>
                  <a:srgbClr val="FF0000"/>
                </a:solidFill>
                <a:latin typeface="나눔스퀘어" panose="020B0600000101010101" pitchFamily="50" charset="-127"/>
                <a:cs typeface="Arial"/>
              </a:rPr>
              <a:t> </a:t>
            </a:r>
            <a:r>
              <a:rPr lang="en-US" altLang="ko-KR" sz="1200" spc="-10" dirty="0">
                <a:solidFill>
                  <a:srgbClr val="FF0000"/>
                </a:solidFill>
                <a:latin typeface="나눔스퀘어" panose="020B0600000101010101" pitchFamily="50" charset="-127"/>
                <a:cs typeface="Arial"/>
              </a:rPr>
              <a:t>=</a:t>
            </a:r>
            <a:r>
              <a:rPr lang="en-US" altLang="ko-KR" sz="1200" spc="-5" dirty="0">
                <a:solidFill>
                  <a:srgbClr val="FF0000"/>
                </a:solidFill>
                <a:latin typeface="나눔스퀘어" panose="020B0600000101010101" pitchFamily="50" charset="-127"/>
                <a:cs typeface="Arial"/>
              </a:rPr>
              <a:t> 0</a:t>
            </a:r>
            <a:r>
              <a:rPr lang="en-US" altLang="ko-KR" sz="1200" spc="-10" dirty="0">
                <a:solidFill>
                  <a:srgbClr val="FF0000"/>
                </a:solidFill>
                <a:latin typeface="나눔스퀘어" panose="020B0600000101010101" pitchFamily="50" charset="-127"/>
                <a:cs typeface="Arial"/>
              </a:rPr>
              <a:t>.</a:t>
            </a:r>
            <a:r>
              <a:rPr lang="en-US" altLang="ko-KR" sz="1200" spc="-5" dirty="0">
                <a:solidFill>
                  <a:srgbClr val="FF0000"/>
                </a:solidFill>
                <a:latin typeface="나눔스퀘어" panose="020B0600000101010101" pitchFamily="50" charset="-127"/>
                <a:cs typeface="Arial"/>
              </a:rPr>
              <a:t>577. </a:t>
            </a:r>
          </a:p>
          <a:p>
            <a:pPr>
              <a:lnSpc>
                <a:spcPct val="100000"/>
              </a:lnSpc>
              <a:spcBef>
                <a:spcPts val="600"/>
              </a:spcBef>
            </a:pPr>
            <a:r>
              <a:rPr lang="en-US" altLang="ko-KR" sz="1200" spc="-10" dirty="0">
                <a:solidFill>
                  <a:srgbClr val="FF0000"/>
                </a:solidFill>
                <a:latin typeface="나눔스퀘어" panose="020B0600000101010101" pitchFamily="50" charset="-127"/>
                <a:cs typeface="Arial"/>
              </a:rPr>
              <a:t>I</a:t>
            </a:r>
            <a:r>
              <a:rPr lang="en-US" altLang="ko-KR" sz="1200" spc="-5" dirty="0">
                <a:solidFill>
                  <a:srgbClr val="FF0000"/>
                </a:solidFill>
                <a:latin typeface="나눔스퀘어" panose="020B0600000101010101" pitchFamily="50" charset="-127"/>
                <a:cs typeface="Arial"/>
              </a:rPr>
              <a:t>f eac</a:t>
            </a:r>
            <a:r>
              <a:rPr lang="en-US" altLang="ko-KR" sz="1200" dirty="0">
                <a:solidFill>
                  <a:srgbClr val="FF0000"/>
                </a:solidFill>
                <a:latin typeface="나눔스퀘어" panose="020B0600000101010101" pitchFamily="50" charset="-127"/>
                <a:cs typeface="Arial"/>
              </a:rPr>
              <a:t>h </a:t>
            </a:r>
            <a:r>
              <a:rPr lang="en-US" altLang="ko-KR" sz="1200" spc="-5" dirty="0">
                <a:solidFill>
                  <a:srgbClr val="FF0000"/>
                </a:solidFill>
                <a:latin typeface="나눔스퀘어" panose="020B0600000101010101" pitchFamily="50" charset="-127"/>
                <a:cs typeface="Arial"/>
              </a:rPr>
              <a:t>nod</a:t>
            </a:r>
            <a:r>
              <a:rPr lang="en-US" altLang="ko-KR" sz="1200" dirty="0">
                <a:solidFill>
                  <a:srgbClr val="FF0000"/>
                </a:solidFill>
                <a:latin typeface="나눔스퀘어" panose="020B0600000101010101" pitchFamily="50" charset="-127"/>
                <a:cs typeface="Arial"/>
              </a:rPr>
              <a:t>e</a:t>
            </a:r>
            <a:r>
              <a:rPr lang="en-US" altLang="ko-KR" sz="1200" spc="-5" dirty="0">
                <a:solidFill>
                  <a:srgbClr val="FF0000"/>
                </a:solidFill>
                <a:latin typeface="나눔스퀘어" panose="020B0600000101010101" pitchFamily="50" charset="-127"/>
                <a:cs typeface="Arial"/>
              </a:rPr>
              <a:t> ha</a:t>
            </a:r>
            <a:r>
              <a:rPr lang="en-US" altLang="ko-KR" sz="1200" dirty="0">
                <a:solidFill>
                  <a:srgbClr val="FF0000"/>
                </a:solidFill>
                <a:latin typeface="나눔스퀘어" panose="020B0600000101010101" pitchFamily="50" charset="-127"/>
                <a:cs typeface="Arial"/>
              </a:rPr>
              <a:t>s</a:t>
            </a:r>
            <a:r>
              <a:rPr lang="en-US" altLang="ko-KR" sz="1200" spc="-5" dirty="0">
                <a:solidFill>
                  <a:srgbClr val="FF0000"/>
                </a:solidFill>
                <a:latin typeface="나눔스퀘어" panose="020B0600000101010101" pitchFamily="50" charset="-127"/>
                <a:cs typeface="Arial"/>
              </a:rPr>
              <a:t> 10</a:t>
            </a:r>
            <a:r>
              <a:rPr lang="en-US" altLang="ko-KR" sz="1200" dirty="0">
                <a:solidFill>
                  <a:srgbClr val="FF0000"/>
                </a:solidFill>
                <a:latin typeface="나눔스퀘어" panose="020B0600000101010101" pitchFamily="50" charset="-127"/>
                <a:cs typeface="Arial"/>
              </a:rPr>
              <a:t>0</a:t>
            </a:r>
            <a:r>
              <a:rPr lang="en-US" altLang="ko-KR" sz="1200" spc="-5" dirty="0">
                <a:solidFill>
                  <a:srgbClr val="FF0000"/>
                </a:solidFill>
                <a:latin typeface="나눔스퀘어" panose="020B0600000101010101" pitchFamily="50" charset="-127"/>
                <a:cs typeface="Arial"/>
              </a:rPr>
              <a:t> incomin</a:t>
            </a:r>
            <a:r>
              <a:rPr lang="en-US" altLang="ko-KR" sz="1200" dirty="0">
                <a:solidFill>
                  <a:srgbClr val="FF0000"/>
                </a:solidFill>
                <a:latin typeface="나눔스퀘어" panose="020B0600000101010101" pitchFamily="50" charset="-127"/>
                <a:cs typeface="Arial"/>
              </a:rPr>
              <a:t>g</a:t>
            </a:r>
            <a:r>
              <a:rPr lang="en-US" altLang="ko-KR" sz="1200" spc="-5" dirty="0">
                <a:solidFill>
                  <a:srgbClr val="FF0000"/>
                </a:solidFill>
                <a:latin typeface="나눔스퀘어" panose="020B0600000101010101" pitchFamily="50" charset="-127"/>
                <a:cs typeface="Arial"/>
              </a:rPr>
              <a:t> links, </a:t>
            </a:r>
            <a:r>
              <a:rPr lang="en-US" altLang="ko-KR" sz="1200" spc="-10" dirty="0">
                <a:solidFill>
                  <a:srgbClr val="FF0000"/>
                </a:solidFill>
                <a:latin typeface="나눔스퀘어" panose="020B0600000101010101" pitchFamily="50" charset="-127"/>
                <a:cs typeface="Arial"/>
              </a:rPr>
              <a:t>t</a:t>
            </a:r>
            <a:r>
              <a:rPr lang="en-US" altLang="ko-KR" sz="1200" spc="-5" dirty="0">
                <a:solidFill>
                  <a:srgbClr val="FF0000"/>
                </a:solidFill>
                <a:latin typeface="나눔스퀘어" panose="020B0600000101010101" pitchFamily="50" charset="-127"/>
                <a:cs typeface="Arial"/>
              </a:rPr>
              <a:t>h</a:t>
            </a:r>
            <a:r>
              <a:rPr lang="en-US" altLang="ko-KR" sz="1200" dirty="0">
                <a:solidFill>
                  <a:srgbClr val="FF0000"/>
                </a:solidFill>
                <a:latin typeface="나눔스퀘어" panose="020B0600000101010101" pitchFamily="50" charset="-127"/>
                <a:cs typeface="Arial"/>
              </a:rPr>
              <a:t>e</a:t>
            </a:r>
            <a:r>
              <a:rPr lang="en-US" altLang="ko-KR" sz="1200" spc="-5" dirty="0">
                <a:solidFill>
                  <a:srgbClr val="FF0000"/>
                </a:solidFill>
                <a:latin typeface="나눔스퀘어" panose="020B0600000101010101" pitchFamily="50" charset="-127"/>
                <a:cs typeface="Arial"/>
              </a:rPr>
              <a:t> weigh</a:t>
            </a:r>
            <a:r>
              <a:rPr lang="en-US" altLang="ko-KR" sz="1200" spc="-10" dirty="0">
                <a:solidFill>
                  <a:srgbClr val="FF0000"/>
                </a:solidFill>
                <a:latin typeface="나눔스퀘어" panose="020B0600000101010101" pitchFamily="50" charset="-127"/>
                <a:cs typeface="Arial"/>
              </a:rPr>
              <a:t>t</a:t>
            </a:r>
            <a:r>
              <a:rPr lang="en-US" altLang="ko-KR" sz="1200" dirty="0">
                <a:solidFill>
                  <a:srgbClr val="FF0000"/>
                </a:solidFill>
                <a:latin typeface="나눔스퀘어" panose="020B0600000101010101" pitchFamily="50" charset="-127"/>
                <a:cs typeface="Arial"/>
              </a:rPr>
              <a:t>s</a:t>
            </a:r>
            <a:r>
              <a:rPr lang="en-US" altLang="ko-KR" sz="1200" spc="-5" dirty="0">
                <a:solidFill>
                  <a:srgbClr val="FF0000"/>
                </a:solidFill>
                <a:latin typeface="나눔스퀘어" panose="020B0600000101010101" pitchFamily="50" charset="-127"/>
                <a:cs typeface="Arial"/>
              </a:rPr>
              <a:t> shoul</a:t>
            </a:r>
            <a:r>
              <a:rPr lang="en-US" altLang="ko-KR" sz="1200" dirty="0">
                <a:solidFill>
                  <a:srgbClr val="FF0000"/>
                </a:solidFill>
                <a:latin typeface="나눔스퀘어" panose="020B0600000101010101" pitchFamily="50" charset="-127"/>
                <a:cs typeface="Arial"/>
              </a:rPr>
              <a:t>d</a:t>
            </a:r>
            <a:r>
              <a:rPr lang="en-US" altLang="ko-KR" sz="1200" spc="-5" dirty="0">
                <a:solidFill>
                  <a:srgbClr val="FF0000"/>
                </a:solidFill>
                <a:latin typeface="나눔스퀘어" panose="020B0600000101010101" pitchFamily="50" charset="-127"/>
                <a:cs typeface="Arial"/>
              </a:rPr>
              <a:t> b</a:t>
            </a:r>
            <a:r>
              <a:rPr lang="en-US" altLang="ko-KR" sz="1200" dirty="0">
                <a:solidFill>
                  <a:srgbClr val="FF0000"/>
                </a:solidFill>
                <a:latin typeface="나눔스퀘어" panose="020B0600000101010101" pitchFamily="50" charset="-127"/>
                <a:cs typeface="Arial"/>
              </a:rPr>
              <a:t>e</a:t>
            </a:r>
            <a:r>
              <a:rPr lang="en-US" altLang="ko-KR" sz="1200" spc="-5" dirty="0">
                <a:solidFill>
                  <a:srgbClr val="FF0000"/>
                </a:solidFill>
                <a:latin typeface="나눔스퀘어" panose="020B0600000101010101" pitchFamily="50" charset="-127"/>
                <a:cs typeface="Arial"/>
              </a:rPr>
              <a:t> i</a:t>
            </a:r>
            <a:r>
              <a:rPr lang="en-US" altLang="ko-KR" sz="1200" dirty="0">
                <a:solidFill>
                  <a:srgbClr val="FF0000"/>
                </a:solidFill>
                <a:latin typeface="나눔스퀘어" panose="020B0600000101010101" pitchFamily="50" charset="-127"/>
                <a:cs typeface="Arial"/>
              </a:rPr>
              <a:t>n</a:t>
            </a:r>
            <a:r>
              <a:rPr lang="en-US" altLang="ko-KR" sz="1200" spc="-5" dirty="0">
                <a:solidFill>
                  <a:srgbClr val="FF0000"/>
                </a:solidFill>
                <a:latin typeface="나눔스퀘어" panose="020B0600000101010101" pitchFamily="50" charset="-127"/>
                <a:cs typeface="Arial"/>
              </a:rPr>
              <a:t> </a:t>
            </a:r>
            <a:r>
              <a:rPr lang="en-US" altLang="ko-KR" sz="1200" spc="-10" dirty="0">
                <a:solidFill>
                  <a:srgbClr val="FF0000"/>
                </a:solidFill>
                <a:latin typeface="나눔스퀘어" panose="020B0600000101010101" pitchFamily="50" charset="-127"/>
                <a:cs typeface="Arial"/>
              </a:rPr>
              <a:t>t</a:t>
            </a:r>
            <a:r>
              <a:rPr lang="en-US" altLang="ko-KR" sz="1200" spc="-5" dirty="0">
                <a:solidFill>
                  <a:srgbClr val="FF0000"/>
                </a:solidFill>
                <a:latin typeface="나눔스퀘어" panose="020B0600000101010101" pitchFamily="50" charset="-127"/>
                <a:cs typeface="Arial"/>
              </a:rPr>
              <a:t>h</a:t>
            </a:r>
            <a:r>
              <a:rPr lang="en-US" altLang="ko-KR" sz="1200" dirty="0">
                <a:solidFill>
                  <a:srgbClr val="FF0000"/>
                </a:solidFill>
                <a:latin typeface="나눔스퀘어" panose="020B0600000101010101" pitchFamily="50" charset="-127"/>
                <a:cs typeface="Arial"/>
              </a:rPr>
              <a:t>e</a:t>
            </a:r>
            <a:r>
              <a:rPr lang="en-US" altLang="ko-KR" sz="1200" spc="-5" dirty="0">
                <a:solidFill>
                  <a:srgbClr val="FF0000"/>
                </a:solidFill>
                <a:latin typeface="나눔스퀘어" panose="020B0600000101010101" pitchFamily="50" charset="-127"/>
                <a:cs typeface="Arial"/>
              </a:rPr>
              <a:t> rang</a:t>
            </a:r>
            <a:r>
              <a:rPr lang="en-US" altLang="ko-KR" sz="1200" dirty="0">
                <a:solidFill>
                  <a:srgbClr val="FF0000"/>
                </a:solidFill>
                <a:latin typeface="나눔스퀘어" panose="020B0600000101010101" pitchFamily="50" charset="-127"/>
                <a:cs typeface="Arial"/>
              </a:rPr>
              <a:t>e</a:t>
            </a:r>
            <a:r>
              <a:rPr lang="en-US" altLang="ko-KR" sz="1200" spc="-5" dirty="0">
                <a:solidFill>
                  <a:srgbClr val="FF0000"/>
                </a:solidFill>
                <a:latin typeface="나눔스퀘어" panose="020B0600000101010101" pitchFamily="50" charset="-127"/>
                <a:cs typeface="Arial"/>
              </a:rPr>
              <a:t> 1</a:t>
            </a:r>
            <a:r>
              <a:rPr lang="en-US" altLang="ko-KR" sz="1200" spc="-10" dirty="0">
                <a:solidFill>
                  <a:srgbClr val="FF0000"/>
                </a:solidFill>
                <a:latin typeface="나눔스퀘어" panose="020B0600000101010101" pitchFamily="50" charset="-127"/>
                <a:cs typeface="Arial"/>
              </a:rPr>
              <a:t>/</a:t>
            </a:r>
            <a:r>
              <a:rPr lang="en-US" altLang="ko-KR" sz="1200" spc="-5" dirty="0">
                <a:solidFill>
                  <a:srgbClr val="FF0000"/>
                </a:solidFill>
                <a:latin typeface="나눔스퀘어" panose="020B0600000101010101" pitchFamily="50" charset="-127"/>
                <a:cs typeface="Arial"/>
              </a:rPr>
              <a:t>(</a:t>
            </a:r>
            <a:r>
              <a:rPr lang="en-US" altLang="ko-KR" sz="1200" spc="-15" dirty="0">
                <a:solidFill>
                  <a:srgbClr val="FF0000"/>
                </a:solidFill>
                <a:latin typeface="나눔스퀘어" panose="020B0600000101010101" pitchFamily="50" charset="-127"/>
                <a:cs typeface="Arial"/>
              </a:rPr>
              <a:t>√</a:t>
            </a:r>
            <a:r>
              <a:rPr lang="en-US" altLang="ko-KR" sz="1200" spc="-5" dirty="0">
                <a:solidFill>
                  <a:srgbClr val="FF0000"/>
                </a:solidFill>
                <a:latin typeface="나눔스퀘어" panose="020B0600000101010101" pitchFamily="50" charset="-127"/>
                <a:cs typeface="Arial"/>
              </a:rPr>
              <a:t>100</a:t>
            </a:r>
            <a:r>
              <a:rPr lang="en-US" altLang="ko-KR" sz="1200" dirty="0">
                <a:solidFill>
                  <a:srgbClr val="FF0000"/>
                </a:solidFill>
                <a:latin typeface="나눔스퀘어" panose="020B0600000101010101" pitchFamily="50" charset="-127"/>
                <a:cs typeface="Arial"/>
              </a:rPr>
              <a:t>)</a:t>
            </a:r>
            <a:r>
              <a:rPr lang="en-US" altLang="ko-KR" sz="1200" spc="-5" dirty="0">
                <a:solidFill>
                  <a:srgbClr val="FF0000"/>
                </a:solidFill>
                <a:latin typeface="나눔스퀘어" panose="020B0600000101010101" pitchFamily="50" charset="-127"/>
                <a:cs typeface="Arial"/>
              </a:rPr>
              <a:t> </a:t>
            </a:r>
            <a:r>
              <a:rPr lang="en-US" altLang="ko-KR" sz="1200" spc="-10" dirty="0">
                <a:solidFill>
                  <a:srgbClr val="FF0000"/>
                </a:solidFill>
                <a:latin typeface="나눔스퀘어" panose="020B0600000101010101" pitchFamily="50" charset="-127"/>
                <a:cs typeface="Arial"/>
              </a:rPr>
              <a:t>=</a:t>
            </a:r>
            <a:r>
              <a:rPr lang="en-US" altLang="ko-KR" sz="1200" spc="-5" dirty="0">
                <a:solidFill>
                  <a:srgbClr val="FF0000"/>
                </a:solidFill>
                <a:latin typeface="나눔스퀘어" panose="020B0600000101010101" pitchFamily="50" charset="-127"/>
                <a:cs typeface="Arial"/>
              </a:rPr>
              <a:t> 0</a:t>
            </a:r>
            <a:r>
              <a:rPr lang="en-US" altLang="ko-KR" sz="1200" spc="-10" dirty="0">
                <a:solidFill>
                  <a:srgbClr val="FF0000"/>
                </a:solidFill>
                <a:latin typeface="나눔스퀘어" panose="020B0600000101010101" pitchFamily="50" charset="-127"/>
                <a:cs typeface="Arial"/>
              </a:rPr>
              <a:t>.</a:t>
            </a:r>
            <a:r>
              <a:rPr lang="en-US" altLang="ko-KR" sz="1200" spc="-5" dirty="0">
                <a:solidFill>
                  <a:srgbClr val="FF0000"/>
                </a:solidFill>
                <a:latin typeface="나눔스퀘어" panose="020B0600000101010101" pitchFamily="50" charset="-127"/>
                <a:cs typeface="Arial"/>
              </a:rPr>
              <a:t>1.</a:t>
            </a:r>
            <a:endParaRPr lang="ko-KR" altLang="en-US" sz="1200" dirty="0">
              <a:solidFill>
                <a:srgbClr val="FF0000"/>
              </a:solidFill>
              <a:latin typeface="나눔스퀘어" panose="020B0600000101010101" pitchFamily="50" charset="-127"/>
            </a:endParaRPr>
          </a:p>
        </p:txBody>
      </p:sp>
      <p:pic>
        <p:nvPicPr>
          <p:cNvPr id="1030" name="Picture 6" descr="https://cdn-images-1.medium.com/max/800/1*oADR40XKsqUz3MdGOvaZk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329" y="5424316"/>
            <a:ext cx="4457700" cy="60579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8" name="오디오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38698983"/>
      </p:ext>
    </p:extLst>
  </p:cSld>
  <p:clrMapOvr>
    <a:masterClrMapping/>
  </p:clrMapOvr>
  <mc:AlternateContent xmlns:mc="http://schemas.openxmlformats.org/markup-compatibility/2006" xmlns:p14="http://schemas.microsoft.com/office/powerpoint/2010/main">
    <mc:Choice Requires="p14">
      <p:transition spd="slow" p14:dur="2000" advTm="163374"/>
    </mc:Choice>
    <mc:Fallback xmlns="">
      <p:transition spd="slow" advTm="163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Key Points</a:t>
            </a:r>
            <a:br>
              <a:rPr lang="en-US" altLang="ko-KR" dirty="0"/>
            </a:br>
            <a:r>
              <a:rPr lang="ko-KR" altLang="en-US" sz="2800" dirty="0">
                <a:solidFill>
                  <a:schemeClr val="tx1">
                    <a:lumMod val="50000"/>
                    <a:lumOff val="50000"/>
                  </a:schemeClr>
                </a:solidFill>
              </a:rPr>
              <a:t>핵심 정리</a:t>
            </a:r>
          </a:p>
        </p:txBody>
      </p:sp>
      <p:sp>
        <p:nvSpPr>
          <p:cNvPr id="3" name="내용 개체 틀 2"/>
          <p:cNvSpPr>
            <a:spLocks noGrp="1"/>
          </p:cNvSpPr>
          <p:nvPr>
            <p:ph idx="1"/>
          </p:nvPr>
        </p:nvSpPr>
        <p:spPr>
          <a:xfrm>
            <a:off x="2209800" y="1825624"/>
            <a:ext cx="9144000" cy="4651376"/>
          </a:xfrm>
        </p:spPr>
        <p:txBody>
          <a:bodyPr>
            <a:noAutofit/>
          </a:bodyPr>
          <a:lstStyle/>
          <a:p>
            <a:pPr>
              <a:lnSpc>
                <a:spcPct val="100000"/>
              </a:lnSpc>
              <a:spcBef>
                <a:spcPts val="0"/>
              </a:spcBef>
            </a:pPr>
            <a:r>
              <a:rPr lang="en-US" altLang="ko-KR" sz="1400" dirty="0">
                <a:latin typeface="나눔스퀘어" panose="020B0600000101010101" pitchFamily="50" charset="-127"/>
                <a:ea typeface="나눔스퀘어" panose="020B0600000101010101" pitchFamily="50" charset="-127"/>
              </a:rPr>
              <a:t>Neural networks don’t work well if </a:t>
            </a:r>
            <a:r>
              <a:rPr lang="en-US" altLang="ko-KR" sz="1200" dirty="0">
                <a:latin typeface="나눔스퀘어" panose="020B0600000101010101" pitchFamily="50" charset="-127"/>
                <a:ea typeface="나눔스퀘어" panose="020B0600000101010101" pitchFamily="50" charset="-127"/>
              </a:rPr>
              <a:t>the</a:t>
            </a:r>
            <a:r>
              <a:rPr lang="en-US" altLang="ko-KR" sz="1400" dirty="0">
                <a:latin typeface="나눔스퀘어" panose="020B0600000101010101" pitchFamily="50" charset="-127"/>
                <a:ea typeface="나눔스퀘어" panose="020B0600000101010101" pitchFamily="50" charset="-127"/>
              </a:rPr>
              <a:t> input, output and initial weight data is not prepared to match the network design and the actual problem being solved.</a:t>
            </a:r>
          </a:p>
          <a:p>
            <a:pPr>
              <a:lnSpc>
                <a:spcPct val="100000"/>
              </a:lnSpc>
              <a:spcBef>
                <a:spcPts val="0"/>
              </a:spcBef>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신경망의 디자인과 실제 풀고자 하는 문제에 적합하게 입력 값</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출력 값</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가중치의 초기 값을 설정해야 신경망이 잘 동작하게 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en-US" altLang="ko-KR" sz="1400" dirty="0">
                <a:latin typeface="나눔스퀘어" panose="020B0600000101010101" pitchFamily="50" charset="-127"/>
                <a:ea typeface="나눔스퀘어" panose="020B0600000101010101" pitchFamily="50" charset="-127"/>
              </a:rPr>
              <a:t>A common problem is </a:t>
            </a:r>
            <a:r>
              <a:rPr lang="en-US" altLang="ko-KR" sz="1400" b="1" dirty="0">
                <a:solidFill>
                  <a:srgbClr val="00B050"/>
                </a:solidFill>
                <a:latin typeface="나눔스퀘어" panose="020B0600000101010101" pitchFamily="50" charset="-127"/>
                <a:ea typeface="나눔스퀘어" panose="020B0600000101010101" pitchFamily="50" charset="-127"/>
              </a:rPr>
              <a:t>saturation </a:t>
            </a:r>
            <a:r>
              <a:rPr lang="en-US" altLang="ko-KR" sz="1400" dirty="0">
                <a:latin typeface="나눔스퀘어" panose="020B0600000101010101" pitchFamily="50" charset="-127"/>
                <a:ea typeface="나눔스퀘어" panose="020B0600000101010101" pitchFamily="50" charset="-127"/>
              </a:rPr>
              <a:t>where large signals, sometimes driven by large weights, lead to signals that are at the very shallow slopes of the activation function. This reduces the ability to learn better weights.</a:t>
            </a:r>
          </a:p>
          <a:p>
            <a:pPr>
              <a:lnSpc>
                <a:spcPct val="100000"/>
              </a:lnSpc>
              <a:spcBef>
                <a:spcPts val="0"/>
              </a:spcBef>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흔히 발생하는 문제로는 </a:t>
            </a:r>
            <a:r>
              <a:rPr lang="ko-KR" altLang="en-US" sz="1200" b="1" dirty="0">
                <a:solidFill>
                  <a:schemeClr val="tx1">
                    <a:lumMod val="50000"/>
                    <a:lumOff val="50000"/>
                  </a:schemeClr>
                </a:solidFill>
                <a:latin typeface="나눔스퀘어" panose="020B0600000101010101" pitchFamily="50" charset="-127"/>
                <a:ea typeface="나눔스퀘어" panose="020B0600000101010101" pitchFamily="50" charset="-127"/>
              </a:rPr>
              <a:t>포화</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가 있습니다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err="1">
                <a:solidFill>
                  <a:schemeClr val="tx1">
                    <a:lumMod val="50000"/>
                    <a:lumOff val="50000"/>
                  </a:schemeClr>
                </a:solidFill>
                <a:latin typeface="나눔스퀘어" panose="020B0600000101010101" pitchFamily="50" charset="-127"/>
                <a:ea typeface="나눔스퀘어" panose="020B0600000101010101" pitchFamily="50" charset="-127"/>
              </a:rPr>
              <a:t>포화란</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 보통 큰 가중치에 의해 커진 신호 때문에 활성화 함수의 기울기가 매우 얕은 곳에 존재하게 되는 현상을 의미합니다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이렇게 되면 더 나은 가중치로 업데이트해가는 학습 능력이 저하됩니다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en-US" altLang="ko-KR" sz="1400" dirty="0">
                <a:latin typeface="나눔스퀘어" panose="020B0600000101010101" pitchFamily="50" charset="-127"/>
                <a:ea typeface="나눔스퀘어" panose="020B0600000101010101" pitchFamily="50" charset="-127"/>
              </a:rPr>
              <a:t>Another problem is </a:t>
            </a:r>
            <a:r>
              <a:rPr lang="en-US" altLang="ko-KR" sz="1400" b="1" dirty="0">
                <a:solidFill>
                  <a:srgbClr val="00B050"/>
                </a:solidFill>
                <a:latin typeface="나눔스퀘어" panose="020B0600000101010101" pitchFamily="50" charset="-127"/>
                <a:ea typeface="나눔스퀘어" panose="020B0600000101010101" pitchFamily="50" charset="-127"/>
              </a:rPr>
              <a:t>zero</a:t>
            </a:r>
            <a:r>
              <a:rPr lang="en-US" altLang="ko-KR" sz="1400" b="1"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value signals or weights. These also kill the ability to learn better weights.</a:t>
            </a:r>
          </a:p>
          <a:p>
            <a:pPr>
              <a:lnSpc>
                <a:spcPct val="100000"/>
              </a:lnSpc>
              <a:spcBef>
                <a:spcPts val="0"/>
              </a:spcBef>
            </a:pPr>
            <a:r>
              <a:rPr lang="ko-KR" altLang="en-US" sz="1400" dirty="0">
                <a:solidFill>
                  <a:schemeClr val="tx1">
                    <a:lumMod val="50000"/>
                    <a:lumOff val="50000"/>
                  </a:schemeClr>
                </a:solidFill>
                <a:latin typeface="나눔스퀘어" panose="020B0600000101010101" pitchFamily="50" charset="-127"/>
                <a:ea typeface="나눔스퀘어" panose="020B0600000101010101" pitchFamily="50" charset="-127"/>
              </a:rPr>
              <a:t>또 다른 문제로 신호 또는 가중치가 </a:t>
            </a:r>
            <a:r>
              <a:rPr lang="en-US" altLang="ko-KR" sz="1400" b="1" dirty="0">
                <a:solidFill>
                  <a:schemeClr val="tx1">
                    <a:lumMod val="50000"/>
                    <a:lumOff val="50000"/>
                  </a:schemeClr>
                </a:solidFill>
                <a:latin typeface="나눔스퀘어" panose="020B0600000101010101" pitchFamily="50" charset="-127"/>
                <a:ea typeface="나눔스퀘어" panose="020B0600000101010101" pitchFamily="50" charset="-127"/>
              </a:rPr>
              <a:t>0</a:t>
            </a:r>
            <a:r>
              <a:rPr lang="ko-KR" altLang="en-US" sz="1400" dirty="0">
                <a:solidFill>
                  <a:schemeClr val="tx1">
                    <a:lumMod val="50000"/>
                    <a:lumOff val="50000"/>
                  </a:schemeClr>
                </a:solidFill>
                <a:latin typeface="나눔스퀘어" panose="020B0600000101010101" pitchFamily="50" charset="-127"/>
                <a:ea typeface="나눔스퀘어" panose="020B0600000101010101" pitchFamily="50" charset="-127"/>
              </a:rPr>
              <a:t>의</a:t>
            </a:r>
            <a:r>
              <a:rPr lang="en-US" altLang="ko-KR" sz="14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400" dirty="0">
                <a:solidFill>
                  <a:schemeClr val="tx1">
                    <a:lumMod val="50000"/>
                    <a:lumOff val="50000"/>
                  </a:schemeClr>
                </a:solidFill>
                <a:latin typeface="나눔스퀘어" panose="020B0600000101010101" pitchFamily="50" charset="-127"/>
                <a:ea typeface="나눔스퀘어" panose="020B0600000101010101" pitchFamily="50" charset="-127"/>
              </a:rPr>
              <a:t>값을</a:t>
            </a:r>
            <a:r>
              <a:rPr lang="en-US" altLang="ko-KR" sz="14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400" dirty="0">
                <a:solidFill>
                  <a:schemeClr val="tx1">
                    <a:lumMod val="50000"/>
                    <a:lumOff val="50000"/>
                  </a:schemeClr>
                </a:solidFill>
                <a:latin typeface="나눔스퀘어" panose="020B0600000101010101" pitchFamily="50" charset="-127"/>
                <a:ea typeface="나눔스퀘어" panose="020B0600000101010101" pitchFamily="50" charset="-127"/>
              </a:rPr>
              <a:t>가지는 문제가 있습니다</a:t>
            </a:r>
            <a:r>
              <a:rPr lang="en-US" altLang="ko-KR" sz="14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400" dirty="0">
                <a:solidFill>
                  <a:schemeClr val="tx1">
                    <a:lumMod val="50000"/>
                    <a:lumOff val="50000"/>
                  </a:schemeClr>
                </a:solidFill>
                <a:latin typeface="나눔스퀘어" panose="020B0600000101010101" pitchFamily="50" charset="-127"/>
                <a:ea typeface="나눔스퀘어" panose="020B0600000101010101" pitchFamily="50" charset="-127"/>
              </a:rPr>
              <a:t>이 또한 가중치 학습 능력을 죽이게 됩니다</a:t>
            </a:r>
            <a:r>
              <a:rPr lang="en-US" altLang="ko-KR" sz="14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en-US" altLang="ko-KR" sz="1400" dirty="0">
                <a:latin typeface="나눔스퀘어" panose="020B0600000101010101" pitchFamily="50" charset="-127"/>
                <a:ea typeface="나눔스퀘어" panose="020B0600000101010101" pitchFamily="50" charset="-127"/>
              </a:rPr>
              <a:t>The internal link weights should be </a:t>
            </a:r>
            <a:r>
              <a:rPr lang="en-US" altLang="ko-KR" sz="1400" b="1" dirty="0">
                <a:solidFill>
                  <a:srgbClr val="00B050"/>
                </a:solidFill>
                <a:latin typeface="나눔스퀘어" panose="020B0600000101010101" pitchFamily="50" charset="-127"/>
                <a:ea typeface="나눔스퀘어" panose="020B0600000101010101" pitchFamily="50" charset="-127"/>
              </a:rPr>
              <a:t>random</a:t>
            </a:r>
            <a:r>
              <a:rPr lang="en-US" altLang="ko-KR" sz="1400" b="1"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and </a:t>
            </a:r>
            <a:r>
              <a:rPr lang="en-US" altLang="ko-KR" sz="1400" b="1" dirty="0">
                <a:solidFill>
                  <a:srgbClr val="00B050"/>
                </a:solidFill>
                <a:latin typeface="나눔스퀘어" panose="020B0600000101010101" pitchFamily="50" charset="-127"/>
                <a:ea typeface="나눔스퀘어" panose="020B0600000101010101" pitchFamily="50" charset="-127"/>
              </a:rPr>
              <a:t>small</a:t>
            </a:r>
            <a:r>
              <a:rPr lang="en-US" altLang="ko-KR" sz="1400" b="1"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 avoiding zero. Some will use more sophisticated rules, for example, reducing the size of these weights if there are more links into a node.</a:t>
            </a:r>
          </a:p>
          <a:p>
            <a:pPr>
              <a:lnSpc>
                <a:spcPct val="100000"/>
              </a:lnSpc>
              <a:spcBef>
                <a:spcPts val="0"/>
              </a:spcBef>
            </a:pP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가중치는 </a:t>
            </a:r>
            <a:r>
              <a:rPr lang="ko-KR" altLang="en-US" sz="1200" b="1" dirty="0">
                <a:solidFill>
                  <a:srgbClr val="00B050"/>
                </a:solidFill>
                <a:latin typeface="나눔스퀘어" panose="020B0600000101010101" pitchFamily="50" charset="-127"/>
                <a:ea typeface="나눔스퀘어" panose="020B0600000101010101" pitchFamily="50" charset="-127"/>
              </a:rPr>
              <a:t>임의의 작은 값</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으로 설정되어야 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0</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은 반드시 피해야 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노드로의 연결 노드가 많을수록 가중치의 크기를 줄이는 등의 정교화 방법을 이용하기도 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en-US" altLang="ko-KR" sz="1400" b="1" dirty="0">
                <a:solidFill>
                  <a:srgbClr val="00B050"/>
                </a:solidFill>
                <a:latin typeface="나눔스퀘어" panose="020B0600000101010101" pitchFamily="50" charset="-127"/>
                <a:ea typeface="나눔스퀘어" panose="020B0600000101010101" pitchFamily="50" charset="-127"/>
              </a:rPr>
              <a:t>Inputs</a:t>
            </a:r>
            <a:r>
              <a:rPr lang="en-US" altLang="ko-KR" sz="1400" b="1"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should be scaled to be small, but not zero. A common range is 0.01 to 0.99, or 1.0 to +1.0, depending on which better matches the problem.</a:t>
            </a:r>
          </a:p>
          <a:p>
            <a:pPr>
              <a:lnSpc>
                <a:spcPct val="100000"/>
              </a:lnSpc>
              <a:spcBef>
                <a:spcPts val="0"/>
              </a:spcBef>
            </a:pPr>
            <a:r>
              <a:rPr lang="ko-KR" altLang="en-US" sz="1200" b="1" dirty="0">
                <a:solidFill>
                  <a:srgbClr val="00B050"/>
                </a:solidFill>
                <a:latin typeface="나눔스퀘어" panose="020B0600000101010101" pitchFamily="50" charset="-127"/>
                <a:ea typeface="나눔스퀘어" panose="020B0600000101010101" pitchFamily="50" charset="-127"/>
              </a:rPr>
              <a:t>입력 값</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은</a:t>
            </a:r>
            <a:r>
              <a:rPr lang="ko-KR" altLang="en-US" sz="1200" dirty="0">
                <a:solidFill>
                  <a:srgbClr val="00B050"/>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작은 값을 조정되어야 하되</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0</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으로 설정되어서는 안 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일반적인 범위는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0.01~0.99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또는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-1~1</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입니다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문제에 따라 적합한 범위를 선택하면 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p>
          <a:p>
            <a:pPr>
              <a:lnSpc>
                <a:spcPct val="100000"/>
              </a:lnSpc>
              <a:spcBef>
                <a:spcPts val="0"/>
              </a:spcBef>
            </a:pPr>
            <a:r>
              <a:rPr lang="en-US" altLang="ko-KR" sz="1400" b="1" dirty="0">
                <a:solidFill>
                  <a:srgbClr val="00B050"/>
                </a:solidFill>
                <a:latin typeface="나눔스퀘어" panose="020B0600000101010101" pitchFamily="50" charset="-127"/>
                <a:ea typeface="나눔스퀘어" panose="020B0600000101010101" pitchFamily="50" charset="-127"/>
              </a:rPr>
              <a:t>Outputs</a:t>
            </a:r>
            <a:r>
              <a:rPr lang="en-US" altLang="ko-KR" sz="1400" b="1"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should be within the range of what the activation function can produce. Values below 0 or above 1, inclusive, are impossible for the logistic sigmoid. Setting training targets outside the valid range will drive </a:t>
            </a:r>
            <a:r>
              <a:rPr lang="en-US" altLang="ko-KR" sz="1400" dirty="0">
                <a:solidFill>
                  <a:srgbClr val="00B050"/>
                </a:solidFill>
                <a:latin typeface="나눔스퀘어" panose="020B0600000101010101" pitchFamily="50" charset="-127"/>
                <a:ea typeface="나눔스퀘어" panose="020B0600000101010101" pitchFamily="50" charset="-127"/>
              </a:rPr>
              <a:t>ever larger weights, leading to saturation. A good range is 0.01 to 0.99.</a:t>
            </a:r>
          </a:p>
          <a:p>
            <a:pPr>
              <a:lnSpc>
                <a:spcPct val="100000"/>
              </a:lnSpc>
              <a:spcBef>
                <a:spcPts val="0"/>
              </a:spcBef>
            </a:pPr>
            <a:r>
              <a:rPr lang="ko-KR" altLang="en-US" sz="1200" b="1" dirty="0">
                <a:solidFill>
                  <a:srgbClr val="00B050"/>
                </a:solidFill>
                <a:latin typeface="나눔스퀘어" panose="020B0600000101010101" pitchFamily="50" charset="-127"/>
                <a:ea typeface="나눔스퀘어" panose="020B0600000101010101" pitchFamily="50" charset="-127"/>
              </a:rPr>
              <a:t>출력 값</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은</a:t>
            </a:r>
            <a:r>
              <a:rPr lang="ko-KR" altLang="en-US" sz="1200" dirty="0">
                <a:solidFill>
                  <a:srgbClr val="00B050"/>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활성화 함수가 생성할 수 있는 범위 내에 있어야 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err="1">
                <a:solidFill>
                  <a:schemeClr val="tx1">
                    <a:lumMod val="50000"/>
                    <a:lumOff val="50000"/>
                  </a:schemeClr>
                </a:solidFill>
                <a:latin typeface="나눔스퀘어" panose="020B0600000101010101" pitchFamily="50" charset="-127"/>
                <a:ea typeface="나눔스퀘어" panose="020B0600000101010101" pitchFamily="50" charset="-127"/>
              </a:rPr>
              <a:t>로지스틱</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err="1">
                <a:solidFill>
                  <a:schemeClr val="tx1">
                    <a:lumMod val="50000"/>
                    <a:lumOff val="50000"/>
                  </a:schemeClr>
                </a:solidFill>
                <a:latin typeface="나눔스퀘어" panose="020B0600000101010101" pitchFamily="50" charset="-127"/>
                <a:ea typeface="나눔스퀘어" panose="020B0600000101010101" pitchFamily="50" charset="-127"/>
              </a:rPr>
              <a:t>시그모이드</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 함수에서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0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이하 또는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1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이상의 값은 불가능 합니다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학습의 목표 값을 이 범위 외의 값으로 설정하면 이는 더 큰 가중치를 만들어 내게 될 것이며 그</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결과는</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포화로 이어질 것입니다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적당한 범위는 </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0.01~099 </a:t>
            </a:r>
            <a:r>
              <a:rPr lang="ko-KR" altLang="en-US" sz="1200" dirty="0">
                <a:solidFill>
                  <a:schemeClr val="tx1">
                    <a:lumMod val="50000"/>
                    <a:lumOff val="50000"/>
                  </a:schemeClr>
                </a:solidFill>
                <a:latin typeface="나눔스퀘어" panose="020B0600000101010101" pitchFamily="50" charset="-127"/>
                <a:ea typeface="나눔스퀘어" panose="020B0600000101010101" pitchFamily="50" charset="-127"/>
              </a:rPr>
              <a:t>입니다</a:t>
            </a:r>
            <a:r>
              <a:rPr lang="en-US" altLang="ko-KR" sz="1200" dirty="0">
                <a:solidFill>
                  <a:schemeClr val="tx1">
                    <a:lumMod val="50000"/>
                    <a:lumOff val="50000"/>
                  </a:schemeClr>
                </a:solidFill>
                <a:latin typeface="나눔스퀘어" panose="020B0600000101010101" pitchFamily="50" charset="-127"/>
                <a:ea typeface="나눔스퀘어" panose="020B0600000101010101" pitchFamily="50" charset="-127"/>
              </a:rPr>
              <a:t>.</a:t>
            </a:r>
            <a:endParaRPr lang="ko-KR" altLang="en-US" sz="1400" dirty="0">
              <a:latin typeface="나눔스퀘어" panose="020B0600000101010101" pitchFamily="50" charset="-127"/>
              <a:ea typeface="나눔스퀘어" panose="020B0600000101010101" pitchFamily="50" charset="-127"/>
            </a:endParaRPr>
          </a:p>
        </p:txBody>
      </p:sp>
      <p:sp>
        <p:nvSpPr>
          <p:cNvPr id="4" name="슬라이드 번호 개체 틀 3"/>
          <p:cNvSpPr>
            <a:spLocks noGrp="1"/>
          </p:cNvSpPr>
          <p:nvPr>
            <p:ph type="sldNum" sz="quarter" idx="4"/>
          </p:nvPr>
        </p:nvSpPr>
        <p:spPr/>
        <p:txBody>
          <a:bodyPr/>
          <a:lstStyle/>
          <a:p>
            <a:fld id="{B9154E3B-2790-45AB-9A85-320C4C8F03EA}" type="slidenum">
              <a:rPr lang="ko-KR" altLang="en-US" smtClean="0"/>
              <a:t>54</a:t>
            </a:fld>
            <a:endParaRPr lang="ko-KR" altLang="en-US" dirty="0"/>
          </a:p>
        </p:txBody>
      </p:sp>
    </p:spTree>
    <p:extLst>
      <p:ext uri="{BB962C8B-B14F-4D97-AF65-F5344CB8AC3E}">
        <p14:creationId xmlns:p14="http://schemas.microsoft.com/office/powerpoint/2010/main" val="771499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chor="ctr">
            <a:normAutofit fontScale="90000"/>
          </a:bodyPr>
          <a:lstStyle/>
          <a:p>
            <a:r>
              <a:rPr lang="en-US" altLang="ko-KR" dirty="0"/>
              <a:t>Great</a:t>
            </a:r>
            <a:r>
              <a:rPr lang="ko-KR" altLang="en-US" dirty="0"/>
              <a:t> </a:t>
            </a:r>
            <a:r>
              <a:rPr lang="en-US" altLang="ko-KR" dirty="0"/>
              <a:t>Job!</a:t>
            </a:r>
            <a:br>
              <a:rPr lang="en-US" altLang="ko-KR" dirty="0"/>
            </a:br>
            <a:r>
              <a:rPr lang="ko-KR" altLang="en-US" sz="4900" dirty="0">
                <a:solidFill>
                  <a:schemeClr val="tx1">
                    <a:lumMod val="50000"/>
                    <a:lumOff val="50000"/>
                  </a:schemeClr>
                </a:solidFill>
              </a:rPr>
              <a:t>수고 많으셨습니다</a:t>
            </a:r>
            <a:r>
              <a:rPr lang="en-US" altLang="ko-KR" sz="4900" dirty="0">
                <a:solidFill>
                  <a:schemeClr val="tx1">
                    <a:lumMod val="50000"/>
                    <a:lumOff val="50000"/>
                  </a:schemeClr>
                </a:solidFill>
              </a:rPr>
              <a:t>!</a:t>
            </a:r>
            <a:endParaRPr lang="ko-KR" altLang="en-US" sz="4900" dirty="0">
              <a:solidFill>
                <a:schemeClr val="tx1">
                  <a:lumMod val="50000"/>
                  <a:lumOff val="50000"/>
                </a:schemeClr>
              </a:solidFill>
            </a:endParaRPr>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55</a:t>
            </a:fld>
            <a:endParaRPr lang="ko-KR" altLang="en-US"/>
          </a:p>
        </p:txBody>
      </p:sp>
      <p:pic>
        <p:nvPicPr>
          <p:cNvPr id="13" name="오디오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69159461"/>
      </p:ext>
    </p:extLst>
  </p:cSld>
  <p:clrMapOvr>
    <a:masterClrMapping/>
  </p:clrMapOvr>
  <mc:AlternateContent xmlns:mc="http://schemas.openxmlformats.org/markup-compatibility/2006" xmlns:p14="http://schemas.microsoft.com/office/powerpoint/2010/main">
    <mc:Choice Requires="p14">
      <p:transition spd="slow" p14:dur="2000" advTm="8665"/>
    </mc:Choice>
    <mc:Fallback xmlns="">
      <p:transition spd="slow" advTm="8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009776" y="152400"/>
            <a:ext cx="9242425" cy="2011486"/>
          </a:xfrm>
        </p:spPr>
        <p:txBody>
          <a:bodyPr anchor="ctr">
            <a:noAutofit/>
          </a:bodyPr>
          <a:lstStyle/>
          <a:p>
            <a:pPr algn="ctr">
              <a:lnSpc>
                <a:spcPct val="100000"/>
              </a:lnSpc>
            </a:pPr>
            <a:r>
              <a:rPr lang="en-US" altLang="ko-KR" sz="3600" dirty="0">
                <a:solidFill>
                  <a:srgbClr val="C00000"/>
                </a:solidFill>
              </a:rPr>
              <a:t>NNLab1</a:t>
            </a:r>
            <a:br>
              <a:rPr lang="en-US" altLang="ko-KR" sz="3600" dirty="0"/>
            </a:br>
            <a:r>
              <a:rPr lang="en-US" altLang="ko-KR" sz="3600" dirty="0"/>
              <a:t>Chapter</a:t>
            </a:r>
            <a:r>
              <a:rPr lang="ko-KR" altLang="en-US" sz="3600" dirty="0"/>
              <a:t> </a:t>
            </a:r>
            <a:r>
              <a:rPr lang="en-US" altLang="ko-KR" sz="3600" dirty="0"/>
              <a:t>9 (forward) </a:t>
            </a:r>
            <a:br>
              <a:rPr lang="en-US" altLang="ko-KR" sz="3600" dirty="0"/>
            </a:br>
            <a:r>
              <a:rPr lang="en-US" altLang="ko-KR" sz="3600" dirty="0"/>
              <a:t>Chapter 12 (backward)</a:t>
            </a:r>
            <a:br>
              <a:rPr lang="en-US" altLang="ko-KR" sz="3600" dirty="0"/>
            </a:br>
            <a:r>
              <a:rPr lang="en-US" altLang="ko-KR" sz="3600" dirty="0"/>
              <a:t>Chapter 15 (update) </a:t>
            </a:r>
            <a:endParaRPr lang="ko-KR" altLang="en-US" sz="3600" dirty="0"/>
          </a:p>
        </p:txBody>
      </p:sp>
      <p:sp>
        <p:nvSpPr>
          <p:cNvPr id="3" name="텍스트 개체 틀 2"/>
          <p:cNvSpPr>
            <a:spLocks noGrp="1"/>
          </p:cNvSpPr>
          <p:nvPr>
            <p:ph type="body" idx="1"/>
          </p:nvPr>
        </p:nvSpPr>
        <p:spPr>
          <a:xfrm>
            <a:off x="2009776" y="2336800"/>
            <a:ext cx="10182224" cy="4276968"/>
          </a:xfrm>
        </p:spPr>
        <p:txBody>
          <a:bodyPr>
            <a:noAutofit/>
          </a:bodyPr>
          <a:lstStyle/>
          <a:p>
            <a:pPr marL="342900" indent="-342900" fontAlgn="t">
              <a:lnSpc>
                <a:spcPct val="100000"/>
              </a:lnSpc>
              <a:spcBef>
                <a:spcPts val="0"/>
              </a:spcBef>
              <a:buClr>
                <a:srgbClr val="C00000"/>
              </a:buClr>
              <a:buFont typeface="나눔스퀘어" panose="020B0600000101010101" pitchFamily="50" charset="-127"/>
              <a:buChar char="※"/>
            </a:pPr>
            <a:r>
              <a:rPr lang="ko-KR" altLang="en-US" sz="1600" dirty="0">
                <a:solidFill>
                  <a:schemeClr val="tx1"/>
                </a:solidFill>
              </a:rPr>
              <a:t>기본 사항</a:t>
            </a:r>
            <a:endParaRPr lang="en-US" altLang="ko-KR" sz="1600" dirty="0">
              <a:solidFill>
                <a:schemeClr val="tx1"/>
              </a:solidFill>
            </a:endParaRPr>
          </a:p>
          <a:p>
            <a:pPr marL="800100" lvl="1" indent="-342900" fontAlgn="t">
              <a:lnSpc>
                <a:spcPct val="100000"/>
              </a:lnSpc>
              <a:spcBef>
                <a:spcPts val="0"/>
              </a:spcBef>
              <a:buClr>
                <a:srgbClr val="C00000"/>
              </a:buClr>
              <a:buFont typeface="Arial" panose="020B0604020202020204" pitchFamily="34" charset="0"/>
              <a:buChar char="•"/>
            </a:pPr>
            <a:r>
              <a:rPr lang="ko-KR" altLang="en-US" sz="1400" dirty="0" err="1">
                <a:solidFill>
                  <a:schemeClr val="tx1"/>
                </a:solidFill>
              </a:rPr>
              <a:t>학습률은</a:t>
            </a:r>
            <a:r>
              <a:rPr lang="ko-KR" altLang="en-US" sz="1400" dirty="0">
                <a:solidFill>
                  <a:schemeClr val="tx1"/>
                </a:solidFill>
              </a:rPr>
              <a:t> </a:t>
            </a:r>
            <a:r>
              <a:rPr lang="en-US" altLang="ko-KR" sz="1400" dirty="0">
                <a:solidFill>
                  <a:srgbClr val="FF0000"/>
                </a:solidFill>
              </a:rPr>
              <a:t>0.1</a:t>
            </a:r>
            <a:r>
              <a:rPr lang="ko-KR" altLang="en-US" sz="1400" dirty="0">
                <a:solidFill>
                  <a:schemeClr val="tx1"/>
                </a:solidFill>
              </a:rPr>
              <a:t>로 합니다</a:t>
            </a:r>
            <a:endParaRPr lang="en-US" altLang="ko-KR" sz="1400" dirty="0">
              <a:solidFill>
                <a:schemeClr val="tx1"/>
              </a:solidFill>
            </a:endParaRPr>
          </a:p>
          <a:p>
            <a:pPr marL="800100" lvl="1" indent="-342900" fontAlgn="t">
              <a:lnSpc>
                <a:spcPct val="100000"/>
              </a:lnSpc>
              <a:spcBef>
                <a:spcPts val="0"/>
              </a:spcBef>
              <a:buClr>
                <a:srgbClr val="C00000"/>
              </a:buClr>
              <a:buFont typeface="Arial" panose="020B0604020202020204" pitchFamily="34" charset="0"/>
              <a:buChar char="•"/>
            </a:pPr>
            <a:r>
              <a:rPr lang="ko-KR" altLang="en-US" sz="1400" dirty="0" err="1">
                <a:solidFill>
                  <a:schemeClr val="tx1"/>
                </a:solidFill>
              </a:rPr>
              <a:t>오차값</a:t>
            </a:r>
            <a:r>
              <a:rPr lang="ko-KR" altLang="en-US" sz="1400" dirty="0">
                <a:solidFill>
                  <a:schemeClr val="tx1"/>
                </a:solidFill>
              </a:rPr>
              <a:t> 계산은 </a:t>
            </a:r>
            <a:r>
              <a:rPr lang="ko-KR" altLang="en-US" sz="1400" dirty="0">
                <a:solidFill>
                  <a:srgbClr val="FF0000"/>
                </a:solidFill>
              </a:rPr>
              <a:t>목표 값</a:t>
            </a:r>
            <a:r>
              <a:rPr lang="en-US" altLang="ko-KR" sz="1400" dirty="0">
                <a:solidFill>
                  <a:srgbClr val="FF0000"/>
                </a:solidFill>
              </a:rPr>
              <a:t>(target) – </a:t>
            </a:r>
            <a:r>
              <a:rPr lang="ko-KR" altLang="en-US" sz="1400" dirty="0">
                <a:solidFill>
                  <a:srgbClr val="FF0000"/>
                </a:solidFill>
              </a:rPr>
              <a:t>실제 값</a:t>
            </a:r>
            <a:r>
              <a:rPr lang="en-US" altLang="ko-KR" sz="1400" dirty="0">
                <a:solidFill>
                  <a:srgbClr val="FF0000"/>
                </a:solidFill>
              </a:rPr>
              <a:t>(actual)</a:t>
            </a:r>
            <a:r>
              <a:rPr lang="ko-KR" altLang="en-US" sz="1400" dirty="0">
                <a:solidFill>
                  <a:schemeClr val="tx1"/>
                </a:solidFill>
              </a:rPr>
              <a:t>으로 합니다</a:t>
            </a:r>
            <a:endParaRPr lang="en-US" altLang="ko-KR" sz="1400" dirty="0">
              <a:solidFill>
                <a:schemeClr val="tx1"/>
              </a:solidFill>
            </a:endParaRPr>
          </a:p>
          <a:p>
            <a:pPr marL="800100" lvl="1" indent="-342900" fontAlgn="t">
              <a:lnSpc>
                <a:spcPct val="100000"/>
              </a:lnSpc>
              <a:spcBef>
                <a:spcPts val="0"/>
              </a:spcBef>
              <a:buClr>
                <a:srgbClr val="C00000"/>
              </a:buClr>
              <a:buFont typeface="Arial" panose="020B0604020202020204" pitchFamily="34" charset="0"/>
              <a:buChar char="•"/>
            </a:pPr>
            <a:r>
              <a:rPr lang="ko-KR" altLang="en-US" sz="1400" dirty="0" err="1">
                <a:solidFill>
                  <a:schemeClr val="tx1"/>
                </a:solidFill>
              </a:rPr>
              <a:t>역전파</a:t>
            </a:r>
            <a:r>
              <a:rPr lang="ko-KR" altLang="en-US" sz="1400" dirty="0">
                <a:solidFill>
                  <a:schemeClr val="tx1"/>
                </a:solidFill>
              </a:rPr>
              <a:t> 가중치는 </a:t>
            </a:r>
            <a:r>
              <a:rPr lang="ko-KR" altLang="en-US" sz="1400" dirty="0">
                <a:solidFill>
                  <a:srgbClr val="FF0000"/>
                </a:solidFill>
              </a:rPr>
              <a:t>정규화</a:t>
            </a:r>
            <a:r>
              <a:rPr lang="en-US" altLang="ko-KR" sz="1400" dirty="0">
                <a:solidFill>
                  <a:srgbClr val="FF0000"/>
                </a:solidFill>
              </a:rPr>
              <a:t>(normalizing)</a:t>
            </a:r>
            <a:r>
              <a:rPr lang="en-US" altLang="ko-KR" sz="1400" dirty="0">
                <a:solidFill>
                  <a:schemeClr val="tx1"/>
                </a:solidFill>
              </a:rPr>
              <a:t> </a:t>
            </a:r>
            <a:r>
              <a:rPr lang="ko-KR" altLang="en-US" sz="1400" dirty="0">
                <a:solidFill>
                  <a:schemeClr val="tx1"/>
                </a:solidFill>
              </a:rPr>
              <a:t>합니다</a:t>
            </a:r>
            <a:endParaRPr lang="en-US" altLang="ko-KR" sz="1400" dirty="0">
              <a:solidFill>
                <a:schemeClr val="tx1"/>
              </a:solidFill>
            </a:endParaRPr>
          </a:p>
          <a:p>
            <a:pPr marL="800100" lvl="1" indent="-342900" fontAlgn="t">
              <a:lnSpc>
                <a:spcPct val="100000"/>
              </a:lnSpc>
              <a:spcBef>
                <a:spcPts val="0"/>
              </a:spcBef>
              <a:buClr>
                <a:srgbClr val="C00000"/>
              </a:buClr>
              <a:buFont typeface="Arial" panose="020B0604020202020204" pitchFamily="34" charset="0"/>
              <a:buChar char="•"/>
            </a:pPr>
            <a:r>
              <a:rPr lang="ko-KR" altLang="en-US" sz="1400" dirty="0">
                <a:solidFill>
                  <a:schemeClr val="tx1"/>
                </a:solidFill>
              </a:rPr>
              <a:t>역전파는 </a:t>
            </a:r>
            <a:r>
              <a:rPr lang="ko-KR" altLang="en-US" sz="1400" dirty="0">
                <a:solidFill>
                  <a:srgbClr val="FF0000"/>
                </a:solidFill>
              </a:rPr>
              <a:t>은닉 계층 </a:t>
            </a:r>
            <a:r>
              <a:rPr lang="ko-KR" altLang="en-US" sz="1400" dirty="0">
                <a:solidFill>
                  <a:schemeClr val="tx1"/>
                </a:solidFill>
              </a:rPr>
              <a:t>까지만 계산해도 됩니다</a:t>
            </a:r>
            <a:endParaRPr lang="en-US" altLang="ko-KR" sz="1400" dirty="0">
              <a:solidFill>
                <a:schemeClr val="tx1"/>
              </a:solidFill>
            </a:endParaRPr>
          </a:p>
          <a:p>
            <a:pPr marL="342900" indent="-342900" fontAlgn="t">
              <a:lnSpc>
                <a:spcPct val="100000"/>
              </a:lnSpc>
              <a:spcBef>
                <a:spcPts val="0"/>
              </a:spcBef>
              <a:buClr>
                <a:srgbClr val="C00000"/>
              </a:buClr>
              <a:buFont typeface="+mj-lt"/>
              <a:buAutoNum type="arabicPeriod"/>
            </a:pPr>
            <a:endParaRPr lang="en-US" altLang="ko-KR" sz="1600" u="sng" dirty="0">
              <a:solidFill>
                <a:schemeClr val="tx1"/>
              </a:solidFill>
            </a:endParaRPr>
          </a:p>
          <a:p>
            <a:pPr marL="342900" indent="-342900" fontAlgn="t">
              <a:lnSpc>
                <a:spcPct val="100000"/>
              </a:lnSpc>
              <a:spcBef>
                <a:spcPts val="0"/>
              </a:spcBef>
              <a:buClr>
                <a:srgbClr val="C00000"/>
              </a:buClr>
              <a:buFont typeface="+mj-lt"/>
              <a:buAutoNum type="arabicPeriod"/>
            </a:pPr>
            <a:r>
              <a:rPr lang="ko-KR" altLang="en-US" sz="1600" dirty="0">
                <a:solidFill>
                  <a:schemeClr val="tx1"/>
                </a:solidFill>
              </a:rPr>
              <a:t>교재의 해당 페이지에 표시된 것과 동일한 값을 사용하여 </a:t>
            </a:r>
            <a:r>
              <a:rPr lang="en-US" altLang="ko-KR" sz="1600" dirty="0">
                <a:solidFill>
                  <a:schemeClr val="tx1"/>
                </a:solidFill>
              </a:rPr>
              <a:t>Python </a:t>
            </a:r>
            <a:r>
              <a:rPr lang="ko-KR" altLang="en-US" sz="1600" dirty="0">
                <a:solidFill>
                  <a:schemeClr val="tx1"/>
                </a:solidFill>
              </a:rPr>
              <a:t>코드로 아래 예제들을 계산해 보세요</a:t>
            </a:r>
            <a:endParaRPr lang="en-US" altLang="ko-KR" sz="1600" dirty="0">
              <a:solidFill>
                <a:schemeClr val="tx1"/>
              </a:solidFill>
            </a:endParaRPr>
          </a:p>
          <a:p>
            <a:pPr marL="800100" lvl="1" indent="-342900" fontAlgn="t">
              <a:lnSpc>
                <a:spcPct val="100000"/>
              </a:lnSpc>
              <a:spcBef>
                <a:spcPts val="0"/>
              </a:spcBef>
              <a:buClr>
                <a:srgbClr val="C00000"/>
              </a:buClr>
              <a:buFont typeface="+mj-ea"/>
              <a:buAutoNum type="circleNumDbPlain"/>
            </a:pPr>
            <a:r>
              <a:rPr lang="en-US" altLang="ko-KR" sz="1400" b="1" dirty="0">
                <a:solidFill>
                  <a:schemeClr val="tx1"/>
                </a:solidFill>
              </a:rPr>
              <a:t>333 </a:t>
            </a:r>
            <a:r>
              <a:rPr lang="ko-KR" altLang="en-US" sz="1400" b="1" dirty="0">
                <a:solidFill>
                  <a:schemeClr val="tx1"/>
                </a:solidFill>
              </a:rPr>
              <a:t>신경망</a:t>
            </a:r>
            <a:r>
              <a:rPr lang="en-US" altLang="ko-KR" sz="1400" b="1" dirty="0">
                <a:solidFill>
                  <a:schemeClr val="tx1"/>
                </a:solidFill>
              </a:rPr>
              <a:t> </a:t>
            </a:r>
            <a:r>
              <a:rPr lang="en-US" altLang="ko-KR" sz="1400" dirty="0">
                <a:solidFill>
                  <a:schemeClr val="tx1"/>
                </a:solidFill>
              </a:rPr>
              <a:t>Forward propagation (Chapter</a:t>
            </a:r>
            <a:r>
              <a:rPr lang="ko-KR" altLang="en-US" sz="1400" dirty="0">
                <a:solidFill>
                  <a:schemeClr val="tx1"/>
                </a:solidFill>
              </a:rPr>
              <a:t> </a:t>
            </a:r>
            <a:r>
              <a:rPr lang="en-US" altLang="ko-KR" sz="1400" dirty="0">
                <a:solidFill>
                  <a:schemeClr val="tx1"/>
                </a:solidFill>
              </a:rPr>
              <a:t>9 p86~p94)</a:t>
            </a:r>
          </a:p>
          <a:p>
            <a:pPr marL="800100" lvl="1" indent="-342900" fontAlgn="t">
              <a:lnSpc>
                <a:spcPct val="100000"/>
              </a:lnSpc>
              <a:spcBef>
                <a:spcPts val="0"/>
              </a:spcBef>
              <a:buClr>
                <a:srgbClr val="C00000"/>
              </a:buClr>
              <a:buFont typeface="+mj-ea"/>
              <a:buAutoNum type="circleNumDbPlain"/>
            </a:pPr>
            <a:r>
              <a:rPr lang="en-US" altLang="ko-KR" sz="1400" b="1" dirty="0">
                <a:solidFill>
                  <a:schemeClr val="tx1"/>
                </a:solidFill>
              </a:rPr>
              <a:t>222 </a:t>
            </a:r>
            <a:r>
              <a:rPr lang="ko-KR" altLang="en-US" sz="1400" b="1" dirty="0">
                <a:solidFill>
                  <a:schemeClr val="tx1"/>
                </a:solidFill>
              </a:rPr>
              <a:t>신경망</a:t>
            </a:r>
            <a:r>
              <a:rPr lang="en-US" altLang="ko-KR" sz="1400" b="1" dirty="0">
                <a:solidFill>
                  <a:schemeClr val="tx1"/>
                </a:solidFill>
              </a:rPr>
              <a:t> </a:t>
            </a:r>
            <a:r>
              <a:rPr lang="en-US" altLang="ko-KR" sz="1400" dirty="0">
                <a:solidFill>
                  <a:schemeClr val="tx1"/>
                </a:solidFill>
              </a:rPr>
              <a:t>Backward propagation (Chapter 12 p104~p105)</a:t>
            </a:r>
          </a:p>
          <a:p>
            <a:pPr marL="800100" lvl="1" indent="-342900" fontAlgn="t">
              <a:lnSpc>
                <a:spcPct val="100000"/>
              </a:lnSpc>
              <a:spcBef>
                <a:spcPts val="0"/>
              </a:spcBef>
              <a:buClr>
                <a:srgbClr val="C00000"/>
              </a:buClr>
              <a:buFont typeface="+mj-ea"/>
              <a:buAutoNum type="circleNumDbPlain"/>
            </a:pPr>
            <a:r>
              <a:rPr lang="en-US" altLang="ko-KR" sz="1400" b="1" dirty="0">
                <a:solidFill>
                  <a:schemeClr val="tx1"/>
                </a:solidFill>
              </a:rPr>
              <a:t>222 </a:t>
            </a:r>
            <a:r>
              <a:rPr lang="ko-KR" altLang="en-US" sz="1400" b="1" dirty="0">
                <a:solidFill>
                  <a:schemeClr val="tx1"/>
                </a:solidFill>
              </a:rPr>
              <a:t>신경망 </a:t>
            </a:r>
            <a:r>
              <a:rPr lang="en-US" altLang="ko-KR" sz="1400" dirty="0">
                <a:solidFill>
                  <a:schemeClr val="tx1"/>
                </a:solidFill>
              </a:rPr>
              <a:t>Weight Update (Chapter 15 p132~p133)</a:t>
            </a:r>
            <a:r>
              <a:rPr lang="en-US" altLang="ko-KR" sz="1400" dirty="0">
                <a:solidFill>
                  <a:srgbClr val="FF0000"/>
                </a:solidFill>
              </a:rPr>
              <a:t>	</a:t>
            </a:r>
          </a:p>
          <a:p>
            <a:pPr lvl="1" fontAlgn="t">
              <a:lnSpc>
                <a:spcPct val="100000"/>
              </a:lnSpc>
              <a:spcBef>
                <a:spcPts val="0"/>
              </a:spcBef>
              <a:buClr>
                <a:srgbClr val="C00000"/>
              </a:buClr>
            </a:pPr>
            <a:r>
              <a:rPr lang="en-US" altLang="ko-KR" sz="1400" dirty="0">
                <a:solidFill>
                  <a:srgbClr val="FF0000"/>
                </a:solidFill>
              </a:rPr>
              <a:t>	</a:t>
            </a:r>
            <a:r>
              <a:rPr lang="en-US" altLang="ko-KR" sz="1400" dirty="0">
                <a:solidFill>
                  <a:srgbClr val="0070C0"/>
                </a:solidFill>
              </a:rPr>
              <a:t>input=</a:t>
            </a:r>
            <a:r>
              <a:rPr lang="en-US" altLang="ko-KR" sz="1400" dirty="0" err="1">
                <a:solidFill>
                  <a:srgbClr val="0070C0"/>
                </a:solidFill>
              </a:rPr>
              <a:t>numpy.array</a:t>
            </a:r>
            <a:r>
              <a:rPr lang="en-US" altLang="ko-KR" sz="1400" dirty="0">
                <a:solidFill>
                  <a:srgbClr val="0070C0"/>
                </a:solidFill>
              </a:rPr>
              <a:t>([-0.14938188,0.02134027], </a:t>
            </a:r>
            <a:r>
              <a:rPr lang="en-US" altLang="ko-KR" sz="1400" dirty="0" err="1">
                <a:solidFill>
                  <a:srgbClr val="0070C0"/>
                </a:solidFill>
              </a:rPr>
              <a:t>ndmin</a:t>
            </a:r>
            <a:r>
              <a:rPr lang="en-US" altLang="ko-KR" sz="1400" dirty="0">
                <a:solidFill>
                  <a:srgbClr val="0070C0"/>
                </a:solidFill>
              </a:rPr>
              <a:t>=2).T (</a:t>
            </a:r>
            <a:r>
              <a:rPr lang="ko-KR" altLang="en-US" sz="1400" dirty="0">
                <a:solidFill>
                  <a:srgbClr val="0070C0"/>
                </a:solidFill>
              </a:rPr>
              <a:t>입력</a:t>
            </a:r>
            <a:r>
              <a:rPr lang="en-US" altLang="ko-KR" sz="1400" dirty="0">
                <a:solidFill>
                  <a:srgbClr val="0070C0"/>
                </a:solidFill>
              </a:rPr>
              <a:t> </a:t>
            </a:r>
            <a:r>
              <a:rPr lang="ko-KR" altLang="en-US" sz="1400" dirty="0">
                <a:solidFill>
                  <a:srgbClr val="0070C0"/>
                </a:solidFill>
              </a:rPr>
              <a:t>계층 까지 도전할 경우 사용합니다</a:t>
            </a:r>
            <a:r>
              <a:rPr lang="en-US" altLang="ko-KR" sz="1400" dirty="0">
                <a:solidFill>
                  <a:srgbClr val="0070C0"/>
                </a:solidFill>
              </a:rPr>
              <a:t>)</a:t>
            </a:r>
          </a:p>
          <a:p>
            <a:pPr marL="800100" lvl="1" indent="-342900" fontAlgn="t">
              <a:lnSpc>
                <a:spcPct val="100000"/>
              </a:lnSpc>
              <a:spcBef>
                <a:spcPts val="0"/>
              </a:spcBef>
              <a:buClr>
                <a:srgbClr val="C00000"/>
              </a:buClr>
              <a:buFont typeface="+mj-ea"/>
              <a:buAutoNum type="circleNumDbPlain" startAt="4"/>
            </a:pPr>
            <a:r>
              <a:rPr lang="en-US" altLang="ko-KR" sz="1400" b="1" dirty="0">
                <a:solidFill>
                  <a:schemeClr val="tx1"/>
                </a:solidFill>
              </a:rPr>
              <a:t>333 </a:t>
            </a:r>
            <a:r>
              <a:rPr lang="ko-KR" altLang="en-US" sz="1400" b="1" dirty="0">
                <a:solidFill>
                  <a:schemeClr val="tx1"/>
                </a:solidFill>
              </a:rPr>
              <a:t>신경망</a:t>
            </a:r>
            <a:r>
              <a:rPr lang="ko-KR" altLang="en-US" sz="1400" dirty="0">
                <a:solidFill>
                  <a:schemeClr val="tx1"/>
                </a:solidFill>
              </a:rPr>
              <a:t> </a:t>
            </a:r>
            <a:r>
              <a:rPr lang="ko-KR" altLang="en-US" sz="1400" dirty="0" err="1">
                <a:solidFill>
                  <a:schemeClr val="tx1"/>
                </a:solidFill>
              </a:rPr>
              <a:t>역전파</a:t>
            </a:r>
            <a:r>
              <a:rPr lang="ko-KR" altLang="en-US" sz="1400" dirty="0">
                <a:solidFill>
                  <a:schemeClr val="tx1"/>
                </a:solidFill>
              </a:rPr>
              <a:t> 오차 값과</a:t>
            </a:r>
            <a:r>
              <a:rPr lang="en-US" altLang="ko-KR" sz="1400" dirty="0">
                <a:solidFill>
                  <a:schemeClr val="tx1"/>
                </a:solidFill>
              </a:rPr>
              <a:t> </a:t>
            </a:r>
            <a:r>
              <a:rPr lang="ko-KR" altLang="en-US" sz="1400" dirty="0">
                <a:solidFill>
                  <a:schemeClr val="tx1"/>
                </a:solidFill>
              </a:rPr>
              <a:t>가중치 업데이트를 계산해 보세요</a:t>
            </a:r>
            <a:r>
              <a:rPr lang="en-US" altLang="ko-KR" sz="1400" dirty="0">
                <a:solidFill>
                  <a:schemeClr val="tx1"/>
                </a:solidFill>
              </a:rPr>
              <a:t>. </a:t>
            </a:r>
          </a:p>
          <a:p>
            <a:pPr lvl="1" fontAlgn="t">
              <a:lnSpc>
                <a:spcPct val="100000"/>
              </a:lnSpc>
              <a:spcBef>
                <a:spcPts val="0"/>
              </a:spcBef>
              <a:buClr>
                <a:srgbClr val="C00000"/>
              </a:buClr>
            </a:pPr>
            <a:r>
              <a:rPr lang="fr-FR" altLang="ko-KR" sz="1400" dirty="0">
                <a:solidFill>
                  <a:srgbClr val="FF0000"/>
                </a:solidFill>
              </a:rPr>
              <a:t>	</a:t>
            </a:r>
            <a:r>
              <a:rPr lang="fr-FR" altLang="ko-KR" sz="1400" dirty="0">
                <a:solidFill>
                  <a:srgbClr val="0070C0"/>
                </a:solidFill>
              </a:rPr>
              <a:t>targets = numpy.</a:t>
            </a:r>
            <a:r>
              <a:rPr lang="en-US" altLang="ko-KR" sz="1400" dirty="0">
                <a:solidFill>
                  <a:srgbClr val="0070C0"/>
                </a:solidFill>
              </a:rPr>
              <a:t>array</a:t>
            </a:r>
            <a:r>
              <a:rPr lang="fr-FR" altLang="ko-KR" sz="1400" dirty="0">
                <a:solidFill>
                  <a:srgbClr val="0070C0"/>
                </a:solidFill>
              </a:rPr>
              <a:t>([[0.01], [0.01], [0.99]]) </a:t>
            </a:r>
          </a:p>
          <a:p>
            <a:pPr lvl="1" fontAlgn="t">
              <a:lnSpc>
                <a:spcPct val="100000"/>
              </a:lnSpc>
              <a:spcBef>
                <a:spcPts val="0"/>
              </a:spcBef>
              <a:buClr>
                <a:srgbClr val="C00000"/>
              </a:buClr>
            </a:pPr>
            <a:r>
              <a:rPr lang="en-US" altLang="ko-KR" sz="1400" dirty="0">
                <a:solidFill>
                  <a:srgbClr val="00B050"/>
                </a:solidFill>
              </a:rPr>
              <a:t>	</a:t>
            </a:r>
            <a:endParaRPr lang="en-US" altLang="ko-KR" sz="1400" dirty="0">
              <a:solidFill>
                <a:srgbClr val="FF0000"/>
              </a:solidFill>
            </a:endParaRPr>
          </a:p>
          <a:p>
            <a:pPr marL="358775" indent="-358775">
              <a:lnSpc>
                <a:spcPct val="100000"/>
              </a:lnSpc>
              <a:spcBef>
                <a:spcPts val="0"/>
              </a:spcBef>
              <a:buClr>
                <a:srgbClr val="C00000"/>
              </a:buClr>
              <a:buFont typeface="Wingdings" panose="05000000000000000000" pitchFamily="2" charset="2"/>
              <a:buChar char="Ø"/>
            </a:pPr>
            <a:r>
              <a:rPr lang="ko-KR" altLang="en-US" sz="1600" dirty="0">
                <a:solidFill>
                  <a:schemeClr val="tx1"/>
                </a:solidFill>
              </a:rPr>
              <a:t>모든 코드와</a:t>
            </a:r>
            <a:r>
              <a:rPr lang="en-US" altLang="ko-KR" sz="1600" dirty="0">
                <a:solidFill>
                  <a:schemeClr val="tx1"/>
                </a:solidFill>
              </a:rPr>
              <a:t> </a:t>
            </a:r>
            <a:r>
              <a:rPr lang="ko-KR" altLang="en-US" sz="1600" dirty="0">
                <a:solidFill>
                  <a:schemeClr val="tx1"/>
                </a:solidFill>
              </a:rPr>
              <a:t>실행결과를 담은 </a:t>
            </a:r>
            <a:r>
              <a:rPr lang="ko-KR" altLang="en-US" sz="1600" dirty="0">
                <a:solidFill>
                  <a:srgbClr val="FF0000"/>
                </a:solidFill>
              </a:rPr>
              <a:t>하나의 </a:t>
            </a:r>
            <a:r>
              <a:rPr lang="en-US" altLang="ko-KR" sz="1600" dirty="0">
                <a:solidFill>
                  <a:srgbClr val="FF0000"/>
                </a:solidFill>
              </a:rPr>
              <a:t>.</a:t>
            </a:r>
            <a:r>
              <a:rPr lang="en-US" altLang="ko-KR" sz="1600" dirty="0" err="1">
                <a:solidFill>
                  <a:srgbClr val="FF0000"/>
                </a:solidFill>
              </a:rPr>
              <a:t>ipynb</a:t>
            </a:r>
            <a:r>
              <a:rPr lang="ko-KR" altLang="en-US" sz="1600" dirty="0">
                <a:solidFill>
                  <a:srgbClr val="FF0000"/>
                </a:solidFill>
              </a:rPr>
              <a:t> </a:t>
            </a:r>
            <a:r>
              <a:rPr lang="en-US" altLang="ko-KR" sz="1600" dirty="0" err="1">
                <a:solidFill>
                  <a:schemeClr val="tx1"/>
                </a:solidFill>
              </a:rPr>
              <a:t>IPython</a:t>
            </a:r>
            <a:r>
              <a:rPr lang="en-US" altLang="ko-KR" sz="1600" dirty="0">
                <a:solidFill>
                  <a:schemeClr val="tx1"/>
                </a:solidFill>
              </a:rPr>
              <a:t> </a:t>
            </a:r>
            <a:r>
              <a:rPr lang="ko-KR" altLang="en-US" sz="1600" dirty="0">
                <a:solidFill>
                  <a:schemeClr val="tx1"/>
                </a:solidFill>
              </a:rPr>
              <a:t>파일과 </a:t>
            </a:r>
            <a:r>
              <a:rPr lang="en-US" altLang="ko-KR" sz="1600" dirty="0">
                <a:solidFill>
                  <a:srgbClr val="FF0000"/>
                </a:solidFill>
              </a:rPr>
              <a:t>pdf</a:t>
            </a:r>
            <a:r>
              <a:rPr lang="ko-KR" altLang="en-US" sz="1600" dirty="0">
                <a:solidFill>
                  <a:schemeClr val="tx1"/>
                </a:solidFill>
              </a:rPr>
              <a:t> 파일로 제출하세요</a:t>
            </a:r>
            <a:endParaRPr lang="en-US" altLang="ko-KR" sz="1600" dirty="0">
              <a:solidFill>
                <a:schemeClr val="tx1"/>
              </a:solidFill>
            </a:endParaRPr>
          </a:p>
          <a:p>
            <a:pPr marL="358775" indent="-358775">
              <a:lnSpc>
                <a:spcPct val="100000"/>
              </a:lnSpc>
              <a:spcBef>
                <a:spcPts val="0"/>
              </a:spcBef>
              <a:buClr>
                <a:srgbClr val="C00000"/>
              </a:buClr>
              <a:buFont typeface="Wingdings" panose="05000000000000000000" pitchFamily="2" charset="2"/>
              <a:buChar char="Ø"/>
            </a:pPr>
            <a:r>
              <a:rPr lang="ko-KR" altLang="en-US" sz="1600" dirty="0">
                <a:solidFill>
                  <a:schemeClr val="tx1"/>
                </a:solidFill>
              </a:rPr>
              <a:t>각 문제의 풀이 앞에 </a:t>
            </a:r>
            <a:r>
              <a:rPr lang="ko-KR" altLang="en-US" sz="1600" dirty="0">
                <a:solidFill>
                  <a:srgbClr val="FF0000"/>
                </a:solidFill>
              </a:rPr>
              <a:t>문제 항목 번호</a:t>
            </a:r>
            <a:r>
              <a:rPr lang="ko-KR" altLang="en-US" sz="1600" dirty="0">
                <a:solidFill>
                  <a:schemeClr val="tx1"/>
                </a:solidFill>
              </a:rPr>
              <a:t>를 적어주세요</a:t>
            </a:r>
            <a:endParaRPr lang="en-US" altLang="ko-KR" sz="1600" dirty="0">
              <a:solidFill>
                <a:schemeClr val="tx1"/>
              </a:solidFill>
            </a:endParaRPr>
          </a:p>
          <a:p>
            <a:pPr marL="358775" indent="-358775">
              <a:lnSpc>
                <a:spcPct val="100000"/>
              </a:lnSpc>
              <a:spcBef>
                <a:spcPts val="0"/>
              </a:spcBef>
              <a:buClr>
                <a:srgbClr val="C00000"/>
              </a:buClr>
              <a:buFont typeface="Wingdings" panose="05000000000000000000" pitchFamily="2" charset="2"/>
              <a:buChar char="Ø"/>
            </a:pPr>
            <a:r>
              <a:rPr lang="ko-KR" altLang="en-US" sz="1600" dirty="0">
                <a:solidFill>
                  <a:schemeClr val="tx1"/>
                </a:solidFill>
              </a:rPr>
              <a:t>코드 마지막에 </a:t>
            </a:r>
            <a:r>
              <a:rPr lang="ko-KR" altLang="en-US" sz="1600" dirty="0">
                <a:solidFill>
                  <a:srgbClr val="FF0000"/>
                </a:solidFill>
              </a:rPr>
              <a:t>자기 이름</a:t>
            </a:r>
            <a:r>
              <a:rPr lang="ko-KR" altLang="en-US" sz="1600" dirty="0">
                <a:solidFill>
                  <a:schemeClr val="tx1"/>
                </a:solidFill>
              </a:rPr>
              <a:t>을  출력해주시고 파일 이름에 </a:t>
            </a:r>
            <a:r>
              <a:rPr lang="ko-KR" altLang="en-US" sz="1600" dirty="0">
                <a:solidFill>
                  <a:srgbClr val="FF0000"/>
                </a:solidFill>
              </a:rPr>
              <a:t>자기 이름</a:t>
            </a:r>
            <a:r>
              <a:rPr lang="ko-KR" altLang="en-US" sz="1600" dirty="0">
                <a:solidFill>
                  <a:schemeClr val="tx1"/>
                </a:solidFill>
              </a:rPr>
              <a:t>을 넣어 주세요</a:t>
            </a:r>
            <a:r>
              <a:rPr lang="en-US" altLang="ko-KR" sz="1600" dirty="0">
                <a:solidFill>
                  <a:schemeClr val="tx1"/>
                </a:solidFill>
              </a:rPr>
              <a:t> (</a:t>
            </a:r>
            <a:r>
              <a:rPr lang="ko-KR" altLang="en-US" sz="1600" dirty="0">
                <a:solidFill>
                  <a:schemeClr val="tx1"/>
                </a:solidFill>
              </a:rPr>
              <a:t>예</a:t>
            </a:r>
            <a:r>
              <a:rPr lang="en-US" altLang="ko-KR" sz="1600" dirty="0">
                <a:solidFill>
                  <a:schemeClr val="tx1"/>
                </a:solidFill>
              </a:rPr>
              <a:t>) lab10</a:t>
            </a:r>
            <a:r>
              <a:rPr lang="ko-KR" altLang="en-US" sz="1600" dirty="0">
                <a:solidFill>
                  <a:schemeClr val="tx1"/>
                </a:solidFill>
              </a:rPr>
              <a:t>성미영</a:t>
            </a:r>
            <a:endParaRPr lang="en-US" altLang="ko-KR" sz="1600" dirty="0">
              <a:solidFill>
                <a:schemeClr val="tx1"/>
              </a:solidFill>
            </a:endParaRPr>
          </a:p>
        </p:txBody>
      </p:sp>
      <p:sp>
        <p:nvSpPr>
          <p:cNvPr id="4" name="슬라이드 번호 개체 틀 3"/>
          <p:cNvSpPr>
            <a:spLocks noGrp="1"/>
          </p:cNvSpPr>
          <p:nvPr>
            <p:ph type="sldNum" sz="quarter" idx="12"/>
          </p:nvPr>
        </p:nvSpPr>
        <p:spPr/>
        <p:txBody>
          <a:bodyPr/>
          <a:lstStyle/>
          <a:p>
            <a:fld id="{B9154E3B-2790-45AB-9A85-320C4C8F03EA}" type="slidenum">
              <a:rPr lang="ko-KR" altLang="en-US" smtClean="0"/>
              <a:t>56</a:t>
            </a:fld>
            <a:endParaRPr lang="ko-KR" altLang="en-US" dirty="0"/>
          </a:p>
        </p:txBody>
      </p:sp>
    </p:spTree>
    <p:extLst>
      <p:ext uri="{BB962C8B-B14F-4D97-AF65-F5344CB8AC3E}">
        <p14:creationId xmlns:p14="http://schemas.microsoft.com/office/powerpoint/2010/main" val="2774877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idx="1"/>
          </p:nvPr>
        </p:nvSpPr>
        <p:spPr>
          <a:xfrm>
            <a:off x="2105023" y="2543907"/>
            <a:ext cx="9147178" cy="4062087"/>
          </a:xfrm>
        </p:spPr>
        <p:txBody>
          <a:bodyPr>
            <a:noAutofit/>
          </a:bodyPr>
          <a:lstStyle/>
          <a:p>
            <a:pPr marL="358775" indent="-358775">
              <a:lnSpc>
                <a:spcPct val="100000"/>
              </a:lnSpc>
              <a:spcBef>
                <a:spcPts val="0"/>
              </a:spcBef>
              <a:buClr>
                <a:srgbClr val="C00000"/>
              </a:buClr>
              <a:buFont typeface="나눔스퀘어" panose="020B0600000101010101" pitchFamily="50" charset="-127"/>
              <a:buChar char="※"/>
            </a:pPr>
            <a:r>
              <a:rPr lang="ko-KR" altLang="en-US" sz="1400" dirty="0">
                <a:solidFill>
                  <a:schemeClr val="tx1"/>
                </a:solidFill>
              </a:rPr>
              <a:t>기본 사항</a:t>
            </a:r>
            <a:endParaRPr lang="en-US" altLang="ko-KR" sz="1400" dirty="0">
              <a:solidFill>
                <a:schemeClr val="tx1"/>
              </a:solidFill>
            </a:endParaRPr>
          </a:p>
          <a:p>
            <a:pPr marL="815975" lvl="1" indent="-358775">
              <a:lnSpc>
                <a:spcPct val="100000"/>
              </a:lnSpc>
              <a:spcBef>
                <a:spcPts val="0"/>
              </a:spcBef>
              <a:buClr>
                <a:srgbClr val="C00000"/>
              </a:buClr>
              <a:buFont typeface="Arial" panose="020B0604020202020204" pitchFamily="34" charset="0"/>
              <a:buChar char="•"/>
            </a:pPr>
            <a:r>
              <a:rPr lang="en-US" altLang="ko-KR" sz="1200" dirty="0">
                <a:solidFill>
                  <a:schemeClr val="tx1"/>
                </a:solidFill>
              </a:rPr>
              <a:t>The learning rate is set</a:t>
            </a:r>
            <a:r>
              <a:rPr lang="ko-KR" altLang="en-US" sz="1200" dirty="0">
                <a:solidFill>
                  <a:schemeClr val="tx1"/>
                </a:solidFill>
              </a:rPr>
              <a:t> </a:t>
            </a:r>
            <a:r>
              <a:rPr lang="en-US" altLang="ko-KR" sz="1200" dirty="0">
                <a:solidFill>
                  <a:schemeClr val="tx1"/>
                </a:solidFill>
              </a:rPr>
              <a:t>to </a:t>
            </a:r>
            <a:r>
              <a:rPr lang="en-US" altLang="ko-KR" sz="1200" dirty="0">
                <a:solidFill>
                  <a:srgbClr val="FF0000"/>
                </a:solidFill>
              </a:rPr>
              <a:t>0.1</a:t>
            </a:r>
          </a:p>
          <a:p>
            <a:pPr marL="815975" lvl="1" indent="-358775">
              <a:lnSpc>
                <a:spcPct val="100000"/>
              </a:lnSpc>
              <a:spcBef>
                <a:spcPts val="0"/>
              </a:spcBef>
              <a:buClr>
                <a:srgbClr val="C00000"/>
              </a:buClr>
              <a:buFont typeface="Arial" panose="020B0604020202020204" pitchFamily="34" charset="0"/>
              <a:buChar char="•"/>
            </a:pPr>
            <a:r>
              <a:rPr lang="en-US" altLang="ko-KR" sz="1200" dirty="0">
                <a:solidFill>
                  <a:schemeClr val="tx1"/>
                </a:solidFill>
              </a:rPr>
              <a:t>Calculate error values as </a:t>
            </a:r>
            <a:r>
              <a:rPr lang="en-US" altLang="ko-KR" sz="1200" dirty="0">
                <a:solidFill>
                  <a:srgbClr val="FF0000"/>
                </a:solidFill>
              </a:rPr>
              <a:t>(target – actual</a:t>
            </a:r>
            <a:r>
              <a:rPr lang="en-US" altLang="ko-KR" sz="1200" dirty="0">
                <a:solidFill>
                  <a:schemeClr val="tx1"/>
                </a:solidFill>
              </a:rPr>
              <a:t>)</a:t>
            </a:r>
            <a:r>
              <a:rPr lang="ko-KR" altLang="en-US" sz="1200" dirty="0">
                <a:solidFill>
                  <a:schemeClr val="tx1"/>
                </a:solidFill>
              </a:rPr>
              <a:t> </a:t>
            </a:r>
            <a:r>
              <a:rPr lang="en-US" altLang="ko-KR" sz="1200" dirty="0">
                <a:solidFill>
                  <a:schemeClr val="tx1"/>
                </a:solidFill>
              </a:rPr>
              <a:t> values</a:t>
            </a:r>
          </a:p>
          <a:p>
            <a:pPr marL="815975" lvl="1" indent="-358775">
              <a:lnSpc>
                <a:spcPct val="100000"/>
              </a:lnSpc>
              <a:spcBef>
                <a:spcPts val="0"/>
              </a:spcBef>
              <a:buClr>
                <a:srgbClr val="C00000"/>
              </a:buClr>
              <a:buFont typeface="Arial" panose="020B0604020202020204" pitchFamily="34" charset="0"/>
              <a:buChar char="•"/>
            </a:pPr>
            <a:r>
              <a:rPr lang="en-US" altLang="ko-KR" sz="1200" dirty="0">
                <a:solidFill>
                  <a:schemeClr val="tx1"/>
                </a:solidFill>
              </a:rPr>
              <a:t>The back propagation weights should be </a:t>
            </a:r>
            <a:r>
              <a:rPr lang="en-US" altLang="ko-KR" sz="1200" dirty="0">
                <a:solidFill>
                  <a:srgbClr val="FF0000"/>
                </a:solidFill>
              </a:rPr>
              <a:t>normalized</a:t>
            </a:r>
          </a:p>
          <a:p>
            <a:pPr marL="815975" lvl="1" indent="-358775">
              <a:lnSpc>
                <a:spcPct val="100000"/>
              </a:lnSpc>
              <a:spcBef>
                <a:spcPts val="0"/>
              </a:spcBef>
              <a:buClr>
                <a:srgbClr val="C00000"/>
              </a:buClr>
              <a:buFont typeface="Arial" panose="020B0604020202020204" pitchFamily="34" charset="0"/>
              <a:buChar char="•"/>
            </a:pPr>
            <a:r>
              <a:rPr lang="en-US" altLang="ko-KR" sz="1200" dirty="0">
                <a:solidFill>
                  <a:schemeClr val="tx1"/>
                </a:solidFill>
              </a:rPr>
              <a:t>Backpropagation can be calculated up to the </a:t>
            </a:r>
            <a:r>
              <a:rPr lang="en-US" altLang="ko-KR" sz="1200">
                <a:solidFill>
                  <a:srgbClr val="FF0000"/>
                </a:solidFill>
              </a:rPr>
              <a:t>hidden layers</a:t>
            </a:r>
            <a:endParaRPr lang="en-US" altLang="ko-KR" sz="1200" dirty="0">
              <a:solidFill>
                <a:srgbClr val="FF0000"/>
              </a:solidFill>
            </a:endParaRPr>
          </a:p>
          <a:p>
            <a:pPr marL="815975" lvl="1" indent="-358775">
              <a:lnSpc>
                <a:spcPct val="100000"/>
              </a:lnSpc>
              <a:spcBef>
                <a:spcPts val="0"/>
              </a:spcBef>
              <a:buClr>
                <a:srgbClr val="C00000"/>
              </a:buClr>
              <a:buFont typeface="+mj-lt"/>
              <a:buAutoNum type="arabicPeriod"/>
            </a:pPr>
            <a:endParaRPr lang="en-US" altLang="ko-KR" sz="1200" dirty="0">
              <a:solidFill>
                <a:schemeClr val="tx1"/>
              </a:solidFill>
            </a:endParaRPr>
          </a:p>
          <a:p>
            <a:pPr marL="358775" indent="-358775">
              <a:lnSpc>
                <a:spcPct val="100000"/>
              </a:lnSpc>
              <a:spcBef>
                <a:spcPts val="0"/>
              </a:spcBef>
              <a:buClr>
                <a:srgbClr val="C00000"/>
              </a:buClr>
              <a:buFont typeface="+mj-lt"/>
              <a:buAutoNum type="arabicPeriod"/>
            </a:pPr>
            <a:r>
              <a:rPr lang="en-US" altLang="ko-KR" sz="1400" dirty="0">
                <a:solidFill>
                  <a:schemeClr val="tx1"/>
                </a:solidFill>
              </a:rPr>
              <a:t>Please calculate the examples below in Python codes using the same values as shown in the textbook</a:t>
            </a:r>
          </a:p>
          <a:p>
            <a:pPr marL="685800" lvl="1" indent="-228600">
              <a:lnSpc>
                <a:spcPct val="100000"/>
              </a:lnSpc>
              <a:spcBef>
                <a:spcPts val="0"/>
              </a:spcBef>
              <a:buClr>
                <a:srgbClr val="C00000"/>
              </a:buClr>
              <a:buFont typeface="+mj-ea"/>
              <a:buAutoNum type="circleNumDbPlain"/>
            </a:pPr>
            <a:r>
              <a:rPr lang="en-US" altLang="ko-KR" sz="1200" b="1" dirty="0">
                <a:solidFill>
                  <a:schemeClr val="tx1"/>
                </a:solidFill>
              </a:rPr>
              <a:t>333 NN </a:t>
            </a:r>
            <a:r>
              <a:rPr lang="en-US" altLang="ko-KR" sz="1200" dirty="0">
                <a:solidFill>
                  <a:schemeClr val="tx1"/>
                </a:solidFill>
              </a:rPr>
              <a:t>(neural network) Forward propagation (Chapter</a:t>
            </a:r>
            <a:r>
              <a:rPr lang="ko-KR" altLang="en-US" sz="1200" dirty="0">
                <a:solidFill>
                  <a:schemeClr val="tx1"/>
                </a:solidFill>
              </a:rPr>
              <a:t> </a:t>
            </a:r>
            <a:r>
              <a:rPr lang="en-US" altLang="ko-KR" sz="1200" dirty="0">
                <a:solidFill>
                  <a:schemeClr val="tx1"/>
                </a:solidFill>
              </a:rPr>
              <a:t>9 p86~p94) </a:t>
            </a:r>
          </a:p>
          <a:p>
            <a:pPr marL="685800" lvl="1" indent="-228600">
              <a:lnSpc>
                <a:spcPct val="100000"/>
              </a:lnSpc>
              <a:spcBef>
                <a:spcPts val="0"/>
              </a:spcBef>
              <a:buClr>
                <a:srgbClr val="C00000"/>
              </a:buClr>
              <a:buFont typeface="+mj-ea"/>
              <a:buAutoNum type="circleNumDbPlain"/>
            </a:pPr>
            <a:r>
              <a:rPr lang="en-US" altLang="ko-KR" sz="1200" b="1" dirty="0">
                <a:solidFill>
                  <a:schemeClr val="tx1"/>
                </a:solidFill>
              </a:rPr>
              <a:t>222 NN </a:t>
            </a:r>
            <a:r>
              <a:rPr lang="en-US" altLang="ko-KR" sz="1200" dirty="0">
                <a:solidFill>
                  <a:schemeClr val="tx1"/>
                </a:solidFill>
              </a:rPr>
              <a:t>Backward propagation (Chapter 12 p104~p105) </a:t>
            </a:r>
          </a:p>
          <a:p>
            <a:pPr marL="685800" lvl="1" indent="-228600">
              <a:lnSpc>
                <a:spcPct val="100000"/>
              </a:lnSpc>
              <a:spcBef>
                <a:spcPts val="0"/>
              </a:spcBef>
              <a:buClr>
                <a:srgbClr val="C00000"/>
              </a:buClr>
              <a:buFont typeface="+mj-ea"/>
              <a:buAutoNum type="circleNumDbPlain"/>
            </a:pPr>
            <a:r>
              <a:rPr lang="en-US" altLang="ko-KR" sz="1200" b="1" dirty="0">
                <a:solidFill>
                  <a:schemeClr val="tx1"/>
                </a:solidFill>
              </a:rPr>
              <a:t>222 NN </a:t>
            </a:r>
            <a:r>
              <a:rPr lang="en-US" altLang="ko-KR" sz="1200" dirty="0">
                <a:solidFill>
                  <a:schemeClr val="tx1"/>
                </a:solidFill>
              </a:rPr>
              <a:t>Weight Update (Chapter 15 p132~p133) </a:t>
            </a:r>
          </a:p>
          <a:p>
            <a:pPr lvl="1">
              <a:lnSpc>
                <a:spcPct val="100000"/>
              </a:lnSpc>
              <a:spcBef>
                <a:spcPts val="0"/>
              </a:spcBef>
              <a:buClr>
                <a:srgbClr val="00B050"/>
              </a:buClr>
            </a:pPr>
            <a:r>
              <a:rPr lang="en-US" altLang="ko-KR" sz="1200" dirty="0">
                <a:solidFill>
                  <a:srgbClr val="0070C0"/>
                </a:solidFill>
              </a:rPr>
              <a:t>	input=</a:t>
            </a:r>
            <a:r>
              <a:rPr lang="en-US" altLang="ko-KR" sz="1200" dirty="0" err="1">
                <a:solidFill>
                  <a:srgbClr val="0070C0"/>
                </a:solidFill>
              </a:rPr>
              <a:t>numpy.array</a:t>
            </a:r>
            <a:r>
              <a:rPr lang="en-US" altLang="ko-KR" sz="1200" dirty="0">
                <a:solidFill>
                  <a:srgbClr val="0070C0"/>
                </a:solidFill>
              </a:rPr>
              <a:t>([-0.14938188,0.02134027], </a:t>
            </a:r>
            <a:r>
              <a:rPr lang="en-US" altLang="ko-KR" sz="1200" dirty="0" err="1">
                <a:solidFill>
                  <a:srgbClr val="0070C0"/>
                </a:solidFill>
              </a:rPr>
              <a:t>ndmin</a:t>
            </a:r>
            <a:r>
              <a:rPr lang="en-US" altLang="ko-KR" sz="1200" dirty="0">
                <a:solidFill>
                  <a:srgbClr val="0070C0"/>
                </a:solidFill>
              </a:rPr>
              <a:t>=2).T (Use these</a:t>
            </a:r>
            <a:r>
              <a:rPr lang="ko-KR" altLang="en-US" sz="1200" dirty="0">
                <a:solidFill>
                  <a:srgbClr val="0070C0"/>
                </a:solidFill>
              </a:rPr>
              <a:t> </a:t>
            </a:r>
            <a:r>
              <a:rPr lang="en-US" altLang="ko-KR" sz="1200" dirty="0">
                <a:solidFill>
                  <a:srgbClr val="0070C0"/>
                </a:solidFill>
              </a:rPr>
              <a:t>values to challenge up to the input layer)</a:t>
            </a:r>
          </a:p>
          <a:p>
            <a:pPr marL="685800" lvl="1" indent="-228600">
              <a:lnSpc>
                <a:spcPct val="100000"/>
              </a:lnSpc>
              <a:spcBef>
                <a:spcPts val="0"/>
              </a:spcBef>
              <a:buClr>
                <a:srgbClr val="C00000"/>
              </a:buClr>
              <a:buFont typeface="+mj-ea"/>
              <a:buAutoNum type="circleNumDbPlain" startAt="4"/>
            </a:pPr>
            <a:r>
              <a:rPr lang="en-US" altLang="ko-KR" sz="1200" b="1" dirty="0">
                <a:solidFill>
                  <a:schemeClr val="tx1"/>
                </a:solidFill>
              </a:rPr>
              <a:t>Calculate the back propagation error value and weight update for 333 NN</a:t>
            </a:r>
            <a:r>
              <a:rPr lang="en-US" altLang="ko-KR" sz="1200" dirty="0">
                <a:solidFill>
                  <a:schemeClr val="tx1"/>
                </a:solidFill>
              </a:rPr>
              <a:t> with </a:t>
            </a:r>
            <a:r>
              <a:rPr lang="fr-FR" altLang="ko-KR" sz="1200" dirty="0">
                <a:solidFill>
                  <a:schemeClr val="tx1"/>
                </a:solidFill>
              </a:rPr>
              <a:t>targets = numpy.matrix([[0.01], [0.01], [0.99]])</a:t>
            </a:r>
            <a:r>
              <a:rPr lang="en-US" altLang="ko-KR" sz="1200" dirty="0">
                <a:solidFill>
                  <a:schemeClr val="tx1"/>
                </a:solidFill>
              </a:rPr>
              <a:t> </a:t>
            </a:r>
          </a:p>
          <a:p>
            <a:pPr lvl="1">
              <a:lnSpc>
                <a:spcPct val="100000"/>
              </a:lnSpc>
              <a:spcBef>
                <a:spcPts val="0"/>
              </a:spcBef>
              <a:buClr>
                <a:srgbClr val="C00000"/>
              </a:buClr>
            </a:pPr>
            <a:r>
              <a:rPr lang="en-US" altLang="ko-KR" sz="1200" dirty="0">
                <a:solidFill>
                  <a:srgbClr val="FF0000"/>
                </a:solidFill>
              </a:rPr>
              <a:t>	</a:t>
            </a:r>
            <a:r>
              <a:rPr lang="fr-FR" altLang="ko-KR" sz="1200" dirty="0">
                <a:solidFill>
                  <a:srgbClr val="0070C0"/>
                </a:solidFill>
              </a:rPr>
              <a:t>targets = numpy.array([[0.01], [0.01], [0.99]])</a:t>
            </a:r>
            <a:endParaRPr lang="en-US" altLang="ko-KR" sz="1200" dirty="0">
              <a:solidFill>
                <a:srgbClr val="0070C0"/>
              </a:solidFill>
            </a:endParaRPr>
          </a:p>
          <a:p>
            <a:pPr lvl="1">
              <a:lnSpc>
                <a:spcPct val="100000"/>
              </a:lnSpc>
              <a:spcBef>
                <a:spcPts val="0"/>
              </a:spcBef>
              <a:buClr>
                <a:srgbClr val="00B050"/>
              </a:buClr>
            </a:pPr>
            <a:r>
              <a:rPr lang="en-US" altLang="ko-KR" sz="1200" dirty="0">
                <a:solidFill>
                  <a:srgbClr val="00B050"/>
                </a:solidFill>
              </a:rPr>
              <a:t>     	</a:t>
            </a:r>
            <a:endParaRPr lang="en-US" altLang="ko-KR" sz="1200" dirty="0">
              <a:solidFill>
                <a:srgbClr val="FF0000"/>
              </a:solidFill>
            </a:endParaRPr>
          </a:p>
          <a:p>
            <a:pPr marL="358775" indent="-358775">
              <a:lnSpc>
                <a:spcPct val="100000"/>
              </a:lnSpc>
              <a:spcBef>
                <a:spcPts val="0"/>
              </a:spcBef>
              <a:buClr>
                <a:srgbClr val="C00000"/>
              </a:buClr>
              <a:buFont typeface="Wingdings" panose="05000000000000000000" pitchFamily="2" charset="2"/>
              <a:buChar char="Ø"/>
            </a:pPr>
            <a:r>
              <a:rPr lang="en-US" altLang="ko-KR" sz="1400" dirty="0">
                <a:solidFill>
                  <a:schemeClr val="tx1"/>
                </a:solidFill>
              </a:rPr>
              <a:t>Please write all codes and execution results in </a:t>
            </a:r>
            <a:r>
              <a:rPr lang="en-US" altLang="ko-KR" sz="1400" dirty="0">
                <a:solidFill>
                  <a:srgbClr val="FF0000"/>
                </a:solidFill>
              </a:rPr>
              <a:t>one .</a:t>
            </a:r>
            <a:r>
              <a:rPr lang="en-US" altLang="ko-KR" sz="1400" dirty="0" err="1">
                <a:solidFill>
                  <a:srgbClr val="FF0000"/>
                </a:solidFill>
              </a:rPr>
              <a:t>ipynb</a:t>
            </a:r>
            <a:r>
              <a:rPr lang="en-US" altLang="ko-KR" sz="1400" dirty="0">
                <a:solidFill>
                  <a:srgbClr val="FF0000"/>
                </a:solidFill>
              </a:rPr>
              <a:t> </a:t>
            </a:r>
            <a:r>
              <a:rPr lang="en-US" altLang="ko-KR" sz="1400" dirty="0" err="1">
                <a:solidFill>
                  <a:schemeClr val="tx1"/>
                </a:solidFill>
              </a:rPr>
              <a:t>IPython</a:t>
            </a:r>
            <a:r>
              <a:rPr lang="en-US" altLang="ko-KR" sz="1400" dirty="0">
                <a:solidFill>
                  <a:schemeClr val="tx1"/>
                </a:solidFill>
              </a:rPr>
              <a:t> file and its </a:t>
            </a:r>
            <a:r>
              <a:rPr lang="en-US" altLang="ko-KR" sz="1400" dirty="0">
                <a:solidFill>
                  <a:srgbClr val="FF0000"/>
                </a:solidFill>
              </a:rPr>
              <a:t>pd</a:t>
            </a:r>
            <a:r>
              <a:rPr lang="en-US" altLang="ko-KR" sz="1400" dirty="0">
                <a:solidFill>
                  <a:schemeClr val="tx1"/>
                </a:solidFill>
              </a:rPr>
              <a:t>f file</a:t>
            </a:r>
          </a:p>
          <a:p>
            <a:pPr marL="358775" indent="-358775">
              <a:lnSpc>
                <a:spcPct val="100000"/>
              </a:lnSpc>
              <a:spcBef>
                <a:spcPts val="0"/>
              </a:spcBef>
              <a:buClr>
                <a:srgbClr val="C00000"/>
              </a:buClr>
              <a:buFont typeface="Wingdings" panose="05000000000000000000" pitchFamily="2" charset="2"/>
              <a:buChar char="Ø"/>
            </a:pPr>
            <a:r>
              <a:rPr lang="en-US" altLang="ko-KR" sz="1400" dirty="0">
                <a:solidFill>
                  <a:schemeClr val="tx1"/>
                </a:solidFill>
              </a:rPr>
              <a:t>Be sure to write the </a:t>
            </a:r>
            <a:r>
              <a:rPr lang="en-US" altLang="ko-KR" sz="1400" dirty="0">
                <a:solidFill>
                  <a:srgbClr val="FF0000"/>
                </a:solidFill>
              </a:rPr>
              <a:t>problem item</a:t>
            </a:r>
            <a:r>
              <a:rPr lang="ko-KR" altLang="en-US" sz="1400" dirty="0">
                <a:solidFill>
                  <a:srgbClr val="FF0000"/>
                </a:solidFill>
              </a:rPr>
              <a:t> </a:t>
            </a:r>
            <a:r>
              <a:rPr lang="en-US" altLang="ko-KR" sz="1400" dirty="0">
                <a:solidFill>
                  <a:srgbClr val="FF0000"/>
                </a:solidFill>
              </a:rPr>
              <a:t>number </a:t>
            </a:r>
            <a:r>
              <a:rPr lang="en-US" altLang="ko-KR" sz="1400" dirty="0">
                <a:solidFill>
                  <a:schemeClr val="tx1"/>
                </a:solidFill>
              </a:rPr>
              <a:t>in front of each solution</a:t>
            </a:r>
          </a:p>
          <a:p>
            <a:pPr marL="358775" indent="-358775">
              <a:lnSpc>
                <a:spcPct val="100000"/>
              </a:lnSpc>
              <a:spcBef>
                <a:spcPts val="0"/>
              </a:spcBef>
              <a:buClr>
                <a:srgbClr val="C00000"/>
              </a:buClr>
              <a:buFont typeface="Wingdings" panose="05000000000000000000" pitchFamily="2" charset="2"/>
              <a:buChar char="Ø"/>
            </a:pPr>
            <a:r>
              <a:rPr lang="en-US" altLang="ko-KR" sz="1400" dirty="0">
                <a:solidFill>
                  <a:schemeClr val="tx1"/>
                </a:solidFill>
              </a:rPr>
              <a:t>Please print </a:t>
            </a:r>
            <a:r>
              <a:rPr lang="en-US" altLang="ko-KR" sz="1400" dirty="0">
                <a:solidFill>
                  <a:srgbClr val="FF0000"/>
                </a:solidFill>
              </a:rPr>
              <a:t>your name </a:t>
            </a:r>
            <a:r>
              <a:rPr lang="en-US" altLang="ko-KR" sz="1400" dirty="0">
                <a:solidFill>
                  <a:schemeClr val="tx1"/>
                </a:solidFill>
              </a:rPr>
              <a:t>at the end of the code and be sure to include </a:t>
            </a:r>
            <a:r>
              <a:rPr lang="en-US" altLang="ko-KR" sz="1400" dirty="0">
                <a:solidFill>
                  <a:srgbClr val="FF0000"/>
                </a:solidFill>
              </a:rPr>
              <a:t>your name </a:t>
            </a:r>
            <a:r>
              <a:rPr lang="en-US" altLang="ko-KR" sz="1400" dirty="0">
                <a:solidFill>
                  <a:schemeClr val="tx1"/>
                </a:solidFill>
              </a:rPr>
              <a:t>in the file name. (</a:t>
            </a:r>
            <a:r>
              <a:rPr lang="en-US" altLang="ko-KR" sz="1400" dirty="0" err="1">
                <a:solidFill>
                  <a:schemeClr val="tx1"/>
                </a:solidFill>
              </a:rPr>
              <a:t>eg</a:t>
            </a:r>
            <a:r>
              <a:rPr lang="en-US" altLang="ko-KR" sz="1400" dirty="0">
                <a:solidFill>
                  <a:schemeClr val="tx1"/>
                </a:solidFill>
              </a:rPr>
              <a:t>) lab10 </a:t>
            </a:r>
            <a:r>
              <a:rPr lang="en-US" altLang="ko-KR" sz="1400" dirty="0" err="1">
                <a:solidFill>
                  <a:schemeClr val="tx1"/>
                </a:solidFill>
              </a:rPr>
              <a:t>SungMeeYoung</a:t>
            </a:r>
            <a:endParaRPr lang="en-US" altLang="ko-KR" sz="1400" dirty="0">
              <a:solidFill>
                <a:schemeClr val="tx1"/>
              </a:solidFill>
            </a:endParaRPr>
          </a:p>
        </p:txBody>
      </p:sp>
      <p:sp>
        <p:nvSpPr>
          <p:cNvPr id="4" name="슬라이드 번호 개체 틀 3"/>
          <p:cNvSpPr>
            <a:spLocks noGrp="1"/>
          </p:cNvSpPr>
          <p:nvPr>
            <p:ph type="sldNum" sz="quarter" idx="12"/>
          </p:nvPr>
        </p:nvSpPr>
        <p:spPr/>
        <p:txBody>
          <a:bodyPr/>
          <a:lstStyle/>
          <a:p>
            <a:fld id="{B9154E3B-2790-45AB-9A85-320C4C8F03EA}" type="slidenum">
              <a:rPr lang="ko-KR" altLang="en-US" smtClean="0"/>
              <a:t>57</a:t>
            </a:fld>
            <a:endParaRPr lang="ko-KR" altLang="en-US" dirty="0"/>
          </a:p>
        </p:txBody>
      </p:sp>
      <p:sp>
        <p:nvSpPr>
          <p:cNvPr id="8" name="제목 1"/>
          <p:cNvSpPr txBox="1">
            <a:spLocks/>
          </p:cNvSpPr>
          <p:nvPr/>
        </p:nvSpPr>
        <p:spPr>
          <a:xfrm>
            <a:off x="2009776" y="152400"/>
            <a:ext cx="9242425" cy="201148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6000" b="1" kern="1200">
                <a:solidFill>
                  <a:schemeClr val="tx1"/>
                </a:solidFill>
                <a:latin typeface="나눔스퀘어" panose="020B0600000101010101" pitchFamily="50" charset="-127"/>
                <a:ea typeface="나눔스퀘어" panose="020B0600000101010101" pitchFamily="50" charset="-127"/>
                <a:cs typeface="+mj-cs"/>
              </a:defRPr>
            </a:lvl1pPr>
          </a:lstStyle>
          <a:p>
            <a:pPr algn="ctr">
              <a:lnSpc>
                <a:spcPct val="100000"/>
              </a:lnSpc>
            </a:pPr>
            <a:r>
              <a:rPr lang="en-US" altLang="ko-KR" sz="3600">
                <a:solidFill>
                  <a:srgbClr val="C00000"/>
                </a:solidFill>
              </a:rPr>
              <a:t>NNLab1</a:t>
            </a:r>
            <a:br>
              <a:rPr lang="en-US" altLang="ko-KR" sz="3600" dirty="0"/>
            </a:br>
            <a:r>
              <a:rPr lang="en-US" altLang="ko-KR" sz="3600" dirty="0"/>
              <a:t>Chapter</a:t>
            </a:r>
            <a:r>
              <a:rPr lang="ko-KR" altLang="en-US" sz="3600" dirty="0"/>
              <a:t> </a:t>
            </a:r>
            <a:r>
              <a:rPr lang="en-US" altLang="ko-KR" sz="3600" dirty="0"/>
              <a:t>9 (forward) </a:t>
            </a:r>
            <a:br>
              <a:rPr lang="en-US" altLang="ko-KR" sz="3600" dirty="0"/>
            </a:br>
            <a:r>
              <a:rPr lang="en-US" altLang="ko-KR" sz="3600" dirty="0"/>
              <a:t>Chapter 12 (backward)</a:t>
            </a:r>
            <a:br>
              <a:rPr lang="en-US" altLang="ko-KR" sz="3600" dirty="0"/>
            </a:br>
            <a:r>
              <a:rPr lang="en-US" altLang="ko-KR" sz="3600" dirty="0"/>
              <a:t>Chapter 15 (update) </a:t>
            </a:r>
            <a:endParaRPr lang="ko-KR" altLang="en-US" sz="3600" dirty="0"/>
          </a:p>
        </p:txBody>
      </p:sp>
    </p:spTree>
    <p:extLst>
      <p:ext uri="{BB962C8B-B14F-4D97-AF65-F5344CB8AC3E}">
        <p14:creationId xmlns:p14="http://schemas.microsoft.com/office/powerpoint/2010/main" val="340268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98500" y="2946176"/>
            <a:ext cx="11493500" cy="1014413"/>
          </a:xfrm>
        </p:spPr>
        <p:txBody>
          <a:bodyPr anchor="ctr">
            <a:normAutofit fontScale="90000"/>
          </a:bodyPr>
          <a:lstStyle/>
          <a:p>
            <a:r>
              <a:rPr lang="en-US" altLang="ko-KR" sz="6700" b="1" dirty="0"/>
              <a:t>Chapter 11</a:t>
            </a:r>
            <a:br>
              <a:rPr lang="en-US" altLang="ko-KR" b="1" dirty="0">
                <a:solidFill>
                  <a:schemeClr val="accent1"/>
                </a:solidFill>
              </a:rPr>
            </a:br>
            <a:r>
              <a:rPr lang="en-US" altLang="ko-KR" sz="6700" b="1" dirty="0" err="1"/>
              <a:t>Backpropagating</a:t>
            </a:r>
            <a:r>
              <a:rPr lang="en-US" altLang="ko-KR" sz="6700" b="1" dirty="0"/>
              <a:t> Errors From More Output Nodes</a:t>
            </a:r>
            <a:br>
              <a:rPr lang="en-US" altLang="ko-KR" sz="7300" b="1" dirty="0"/>
            </a:br>
            <a:r>
              <a:rPr lang="ko-KR" altLang="en-US" sz="5300" b="1" dirty="0">
                <a:solidFill>
                  <a:schemeClr val="tx1">
                    <a:lumMod val="50000"/>
                    <a:lumOff val="50000"/>
                  </a:schemeClr>
                </a:solidFill>
              </a:rPr>
              <a:t>여러 노드에서의 오차의 </a:t>
            </a:r>
            <a:r>
              <a:rPr lang="ko-KR" altLang="en-US" sz="5300" b="1" dirty="0" err="1">
                <a:solidFill>
                  <a:schemeClr val="tx1">
                    <a:lumMod val="50000"/>
                    <a:lumOff val="50000"/>
                  </a:schemeClr>
                </a:solidFill>
              </a:rPr>
              <a:t>역전파</a:t>
            </a:r>
            <a:endParaRPr lang="ko-KR" altLang="en-US" sz="7300" b="1" dirty="0">
              <a:solidFill>
                <a:schemeClr val="tx1">
                  <a:lumMod val="50000"/>
                  <a:lumOff val="50000"/>
                </a:schemeClr>
              </a:solidFill>
            </a:endParaRPr>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6</a:t>
            </a:fld>
            <a:endParaRPr lang="ko-KR" altLang="en-US"/>
          </a:p>
        </p:txBody>
      </p:sp>
      <p:pic>
        <p:nvPicPr>
          <p:cNvPr id="4" name="오디오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61322792"/>
      </p:ext>
    </p:extLst>
  </p:cSld>
  <p:clrMapOvr>
    <a:masterClrMapping/>
  </p:clrMapOvr>
  <mc:AlternateContent xmlns:mc="http://schemas.openxmlformats.org/markup-compatibility/2006" xmlns:p14="http://schemas.microsoft.com/office/powerpoint/2010/main">
    <mc:Choice Requires="p14">
      <p:transition spd="slow" p14:dur="2000" advTm="406"/>
    </mc:Choice>
    <mc:Fallback xmlns="">
      <p:transition spd="slow" advTm="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236D1C-09CC-495D-AEFD-C7A339AC7967}"/>
              </a:ext>
            </a:extLst>
          </p:cNvPr>
          <p:cNvSpPr>
            <a:spLocks noGrp="1"/>
          </p:cNvSpPr>
          <p:nvPr>
            <p:ph type="title"/>
          </p:nvPr>
        </p:nvSpPr>
        <p:spPr>
          <a:xfrm>
            <a:off x="2209801" y="688622"/>
            <a:ext cx="9143999" cy="942768"/>
          </a:xfrm>
        </p:spPr>
        <p:txBody>
          <a:bodyPr>
            <a:noAutofit/>
          </a:bodyPr>
          <a:lstStyle/>
          <a:p>
            <a:r>
              <a:rPr lang="en-US" altLang="ko-KR" sz="2800" b="1" dirty="0" err="1"/>
              <a:t>Backpropagating</a:t>
            </a:r>
            <a:r>
              <a:rPr lang="en-US" altLang="ko-KR" sz="2800" b="1" dirty="0"/>
              <a:t> Errors From More Output Nodes</a:t>
            </a:r>
            <a:br>
              <a:rPr lang="en-US" altLang="ko-KR" sz="3600" dirty="0"/>
            </a:br>
            <a:r>
              <a:rPr lang="ko-KR" altLang="en-US" sz="2800" dirty="0">
                <a:solidFill>
                  <a:schemeClr val="tx1">
                    <a:lumMod val="50000"/>
                    <a:lumOff val="50000"/>
                  </a:schemeClr>
                </a:solidFill>
              </a:rPr>
              <a:t>여러 노드에서의 오차의 </a:t>
            </a:r>
            <a:r>
              <a:rPr lang="ko-KR" altLang="en-US" sz="2800" dirty="0" err="1">
                <a:solidFill>
                  <a:schemeClr val="tx1">
                    <a:lumMod val="50000"/>
                    <a:lumOff val="50000"/>
                  </a:schemeClr>
                </a:solidFill>
              </a:rPr>
              <a:t>역전파</a:t>
            </a:r>
            <a:endParaRPr lang="ko-KR" altLang="en-US" sz="2800" dirty="0">
              <a:solidFill>
                <a:schemeClr val="tx1">
                  <a:lumMod val="50000"/>
                  <a:lumOff val="50000"/>
                </a:schemeClr>
              </a:solidFill>
            </a:endParaRPr>
          </a:p>
        </p:txBody>
      </p:sp>
      <p:sp>
        <p:nvSpPr>
          <p:cNvPr id="3" name="내용 개체 틀 2">
            <a:extLst>
              <a:ext uri="{FF2B5EF4-FFF2-40B4-BE49-F238E27FC236}">
                <a16:creationId xmlns:a16="http://schemas.microsoft.com/office/drawing/2014/main" id="{766DEE01-1F53-4603-B170-C0D5A09782D3}"/>
              </a:ext>
            </a:extLst>
          </p:cNvPr>
          <p:cNvSpPr>
            <a:spLocks noGrp="1"/>
          </p:cNvSpPr>
          <p:nvPr>
            <p:ph idx="1"/>
          </p:nvPr>
        </p:nvSpPr>
        <p:spPr>
          <a:xfrm>
            <a:off x="2209800" y="1825625"/>
            <a:ext cx="9144000" cy="1053042"/>
          </a:xfrm>
        </p:spPr>
        <p:txBody>
          <a:bodyPr>
            <a:normAutofit fontScale="92500" lnSpcReduction="20000"/>
          </a:bodyPr>
          <a:lstStyle/>
          <a:p>
            <a:r>
              <a:rPr lang="en-US" altLang="ko-KR" dirty="0">
                <a:latin typeface="나눔스퀘어" panose="020B0600000101010101" pitchFamily="50" charset="-127"/>
              </a:rPr>
              <a:t>The following diagram shows a simple network with 2 output nodes.</a:t>
            </a:r>
          </a:p>
          <a:p>
            <a:r>
              <a:rPr lang="en-US" altLang="ko-KR" sz="2200" dirty="0">
                <a:solidFill>
                  <a:schemeClr val="tx1">
                    <a:lumMod val="50000"/>
                    <a:lumOff val="50000"/>
                  </a:schemeClr>
                </a:solidFill>
                <a:latin typeface="나눔스퀘어" panose="020B0600000101010101" pitchFamily="50" charset="-127"/>
              </a:rPr>
              <a:t>2</a:t>
            </a:r>
            <a:r>
              <a:rPr lang="ko-KR" altLang="en-US" sz="2200" dirty="0">
                <a:solidFill>
                  <a:schemeClr val="tx1">
                    <a:lumMod val="50000"/>
                    <a:lumOff val="50000"/>
                  </a:schemeClr>
                </a:solidFill>
                <a:latin typeface="나눔스퀘어" panose="020B0600000101010101" pitchFamily="50" charset="-127"/>
              </a:rPr>
              <a:t>개의 출력 노드를 가지는 신경망이 있습니다</a:t>
            </a:r>
            <a:r>
              <a:rPr lang="en-US" altLang="ko-KR" sz="2200" dirty="0">
                <a:solidFill>
                  <a:schemeClr val="tx1">
                    <a:lumMod val="50000"/>
                    <a:lumOff val="50000"/>
                  </a:schemeClr>
                </a:solidFill>
                <a:latin typeface="나눔스퀘어" panose="020B0600000101010101" pitchFamily="50" charset="-127"/>
              </a:rPr>
              <a:t>.</a:t>
            </a:r>
            <a:endParaRPr lang="ko-KR" altLang="en-US" sz="2200" dirty="0">
              <a:solidFill>
                <a:schemeClr val="tx1">
                  <a:lumMod val="50000"/>
                  <a:lumOff val="50000"/>
                </a:schemeClr>
              </a:solidFill>
              <a:latin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3B515843-9E44-44C7-AEB4-697AB25AF23B}"/>
              </a:ext>
            </a:extLst>
          </p:cNvPr>
          <p:cNvSpPr>
            <a:spLocks noGrp="1"/>
          </p:cNvSpPr>
          <p:nvPr>
            <p:ph type="sldNum" sz="quarter" idx="4"/>
          </p:nvPr>
        </p:nvSpPr>
        <p:spPr/>
        <p:txBody>
          <a:bodyPr/>
          <a:lstStyle/>
          <a:p>
            <a:fld id="{B9154E3B-2790-45AB-9A85-320C4C8F03EA}" type="slidenum">
              <a:rPr lang="ko-KR" altLang="en-US" smtClean="0"/>
              <a:t>7</a:t>
            </a:fld>
            <a:endParaRPr lang="ko-KR" altLang="en-US" dirty="0"/>
          </a:p>
        </p:txBody>
      </p:sp>
      <p:pic>
        <p:nvPicPr>
          <p:cNvPr id="5" name="그림 4">
            <a:extLst>
              <a:ext uri="{FF2B5EF4-FFF2-40B4-BE49-F238E27FC236}">
                <a16:creationId xmlns:a16="http://schemas.microsoft.com/office/drawing/2014/main" id="{01D98972-C759-4F6F-8ED1-F906CFA6D3B1}"/>
              </a:ext>
            </a:extLst>
          </p:cNvPr>
          <p:cNvPicPr>
            <a:picLocks noChangeAspect="1"/>
          </p:cNvPicPr>
          <p:nvPr/>
        </p:nvPicPr>
        <p:blipFill>
          <a:blip r:embed="rId5"/>
          <a:stretch>
            <a:fillRect/>
          </a:stretch>
        </p:blipFill>
        <p:spPr>
          <a:xfrm>
            <a:off x="2993942" y="2963748"/>
            <a:ext cx="6477436" cy="2886683"/>
          </a:xfrm>
          <a:prstGeom prst="rect">
            <a:avLst/>
          </a:prstGeom>
        </p:spPr>
      </p:pic>
      <p:sp>
        <p:nvSpPr>
          <p:cNvPr id="19" name="TextBox 18"/>
          <p:cNvSpPr txBox="1"/>
          <p:nvPr/>
        </p:nvSpPr>
        <p:spPr>
          <a:xfrm>
            <a:off x="5190635" y="5131746"/>
            <a:ext cx="460382" cy="261610"/>
          </a:xfrm>
          <a:prstGeom prst="rect">
            <a:avLst/>
          </a:prstGeom>
          <a:noFill/>
        </p:spPr>
        <p:txBody>
          <a:bodyPr wrap="none" rtlCol="0">
            <a:spAutoFit/>
          </a:bodyPr>
          <a:lstStyle/>
          <a:p>
            <a:r>
              <a:rPr lang="en-US" altLang="ko-KR" sz="1050" b="1" dirty="0">
                <a:solidFill>
                  <a:srgbClr val="C00000"/>
                </a:solidFill>
              </a:rPr>
              <a:t>W</a:t>
            </a:r>
            <a:r>
              <a:rPr lang="en-US" altLang="ko-KR" sz="1050" b="1" baseline="-25000" dirty="0">
                <a:solidFill>
                  <a:srgbClr val="C00000"/>
                </a:solidFill>
              </a:rPr>
              <a:t>2,2</a:t>
            </a:r>
            <a:endParaRPr lang="ko-KR" altLang="en-US" sz="1050" b="1" baseline="-25000" dirty="0">
              <a:solidFill>
                <a:srgbClr val="C00000"/>
              </a:solidFill>
            </a:endParaRPr>
          </a:p>
        </p:txBody>
      </p:sp>
      <p:sp>
        <p:nvSpPr>
          <p:cNvPr id="11" name="TextBox 10"/>
          <p:cNvSpPr txBox="1"/>
          <p:nvPr/>
        </p:nvSpPr>
        <p:spPr>
          <a:xfrm>
            <a:off x="9471378" y="3678642"/>
            <a:ext cx="1792478" cy="461665"/>
          </a:xfrm>
          <a:prstGeom prst="rect">
            <a:avLst/>
          </a:prstGeom>
          <a:noFill/>
        </p:spPr>
        <p:txBody>
          <a:bodyPr wrap="none" rtlCol="0">
            <a:spAutoFit/>
          </a:bodyPr>
          <a:lstStyle/>
          <a:p>
            <a:r>
              <a:rPr lang="en-US" altLang="ko-KR" sz="2400" dirty="0">
                <a:solidFill>
                  <a:srgbClr val="0070C0"/>
                </a:solidFill>
              </a:rPr>
              <a:t>e</a:t>
            </a:r>
            <a:r>
              <a:rPr lang="en-US" altLang="ko-KR" sz="2400" baseline="-25000" dirty="0">
                <a:solidFill>
                  <a:srgbClr val="0070C0"/>
                </a:solidFill>
              </a:rPr>
              <a:t>1</a:t>
            </a:r>
            <a:r>
              <a:rPr lang="en-US" altLang="ko-KR" sz="2400" dirty="0">
                <a:solidFill>
                  <a:srgbClr val="0070C0"/>
                </a:solidFill>
              </a:rPr>
              <a:t> = t</a:t>
            </a:r>
            <a:r>
              <a:rPr lang="en-US" altLang="ko-KR" sz="2400" baseline="-25000" dirty="0">
                <a:solidFill>
                  <a:srgbClr val="0070C0"/>
                </a:solidFill>
              </a:rPr>
              <a:t>1</a:t>
            </a:r>
            <a:r>
              <a:rPr lang="en-US" altLang="ko-KR" sz="2400" dirty="0">
                <a:solidFill>
                  <a:srgbClr val="0070C0"/>
                </a:solidFill>
              </a:rPr>
              <a:t> – o</a:t>
            </a:r>
            <a:r>
              <a:rPr lang="en-US" altLang="ko-KR" sz="2400" baseline="-25000" dirty="0">
                <a:solidFill>
                  <a:srgbClr val="0070C0"/>
                </a:solidFill>
              </a:rPr>
              <a:t>1</a:t>
            </a:r>
            <a:endParaRPr lang="ko-KR" altLang="en-US" sz="2400" baseline="-25000" dirty="0">
              <a:solidFill>
                <a:srgbClr val="0070C0"/>
              </a:solidFill>
            </a:endParaRPr>
          </a:p>
        </p:txBody>
      </p:sp>
      <p:pic>
        <p:nvPicPr>
          <p:cNvPr id="15" name="오디오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51192682"/>
      </p:ext>
    </p:extLst>
  </p:cSld>
  <p:clrMapOvr>
    <a:masterClrMapping/>
  </p:clrMapOvr>
  <mc:AlternateContent xmlns:mc="http://schemas.openxmlformats.org/markup-compatibility/2006" xmlns:p14="http://schemas.microsoft.com/office/powerpoint/2010/main">
    <mc:Choice Requires="p14">
      <p:transition spd="slow" p14:dur="2000" advTm="70566"/>
    </mc:Choice>
    <mc:Fallback xmlns="">
      <p:transition spd="slow" advTm="70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EB0F1539-63EC-4DFD-AEDB-C3492D415924}"/>
              </a:ext>
            </a:extLst>
          </p:cNvPr>
          <p:cNvPicPr>
            <a:picLocks noGrp="1" noChangeAspect="1"/>
          </p:cNvPicPr>
          <p:nvPr>
            <p:ph idx="1"/>
          </p:nvPr>
        </p:nvPicPr>
        <p:blipFill>
          <a:blip r:embed="rId5"/>
          <a:stretch>
            <a:fillRect/>
          </a:stretch>
        </p:blipFill>
        <p:spPr>
          <a:xfrm>
            <a:off x="2804319" y="3166231"/>
            <a:ext cx="2695575" cy="1724025"/>
          </a:xfrm>
          <a:prstGeom prst="rect">
            <a:avLst/>
          </a:prstGeom>
        </p:spPr>
      </p:pic>
      <p:sp>
        <p:nvSpPr>
          <p:cNvPr id="4" name="슬라이드 번호 개체 틀 3">
            <a:extLst>
              <a:ext uri="{FF2B5EF4-FFF2-40B4-BE49-F238E27FC236}">
                <a16:creationId xmlns:a16="http://schemas.microsoft.com/office/drawing/2014/main" id="{BF6397E2-5EF1-43D2-899C-66A89A8CF06B}"/>
              </a:ext>
            </a:extLst>
          </p:cNvPr>
          <p:cNvSpPr>
            <a:spLocks noGrp="1"/>
          </p:cNvSpPr>
          <p:nvPr>
            <p:ph type="sldNum" sz="quarter" idx="4"/>
          </p:nvPr>
        </p:nvSpPr>
        <p:spPr/>
        <p:txBody>
          <a:bodyPr/>
          <a:lstStyle/>
          <a:p>
            <a:fld id="{B9154E3B-2790-45AB-9A85-320C4C8F03EA}" type="slidenum">
              <a:rPr lang="ko-KR" altLang="en-US" smtClean="0"/>
              <a:t>8</a:t>
            </a:fld>
            <a:endParaRPr lang="ko-KR" altLang="en-US"/>
          </a:p>
        </p:txBody>
      </p:sp>
      <p:pic>
        <p:nvPicPr>
          <p:cNvPr id="6" name="그림 5">
            <a:extLst>
              <a:ext uri="{FF2B5EF4-FFF2-40B4-BE49-F238E27FC236}">
                <a16:creationId xmlns:a16="http://schemas.microsoft.com/office/drawing/2014/main" id="{1C988D25-1E36-4E3F-841D-6D3CE0E5018B}"/>
              </a:ext>
            </a:extLst>
          </p:cNvPr>
          <p:cNvPicPr>
            <a:picLocks noChangeAspect="1"/>
          </p:cNvPicPr>
          <p:nvPr/>
        </p:nvPicPr>
        <p:blipFill>
          <a:blip r:embed="rId6"/>
          <a:stretch>
            <a:fillRect/>
          </a:stretch>
        </p:blipFill>
        <p:spPr>
          <a:xfrm>
            <a:off x="8351046" y="3166231"/>
            <a:ext cx="2638425" cy="1695450"/>
          </a:xfrm>
          <a:prstGeom prst="rect">
            <a:avLst/>
          </a:prstGeom>
        </p:spPr>
      </p:pic>
      <p:sp>
        <p:nvSpPr>
          <p:cNvPr id="9" name="제목 1">
            <a:extLst>
              <a:ext uri="{FF2B5EF4-FFF2-40B4-BE49-F238E27FC236}">
                <a16:creationId xmlns:a16="http://schemas.microsoft.com/office/drawing/2014/main" id="{F8236D1C-09CC-495D-AEFD-C7A339AC7967}"/>
              </a:ext>
            </a:extLst>
          </p:cNvPr>
          <p:cNvSpPr>
            <a:spLocks noGrp="1"/>
          </p:cNvSpPr>
          <p:nvPr>
            <p:ph type="title"/>
          </p:nvPr>
        </p:nvSpPr>
        <p:spPr>
          <a:xfrm>
            <a:off x="2209801" y="688622"/>
            <a:ext cx="9143999" cy="942768"/>
          </a:xfrm>
        </p:spPr>
        <p:txBody>
          <a:bodyPr>
            <a:noAutofit/>
          </a:bodyPr>
          <a:lstStyle/>
          <a:p>
            <a:r>
              <a:rPr lang="en-US" altLang="ko-KR" sz="2800" b="1" dirty="0" err="1"/>
              <a:t>Backpropagating</a:t>
            </a:r>
            <a:r>
              <a:rPr lang="en-US" altLang="ko-KR" sz="2800" b="1" dirty="0"/>
              <a:t> Errors From More Output Nodes</a:t>
            </a:r>
            <a:br>
              <a:rPr lang="en-US" altLang="ko-KR" sz="3600" dirty="0"/>
            </a:br>
            <a:r>
              <a:rPr lang="ko-KR" altLang="en-US" sz="2800" dirty="0">
                <a:solidFill>
                  <a:schemeClr val="tx1">
                    <a:lumMod val="50000"/>
                    <a:lumOff val="50000"/>
                  </a:schemeClr>
                </a:solidFill>
              </a:rPr>
              <a:t>여러 노드에서의 오차의 </a:t>
            </a:r>
            <a:r>
              <a:rPr lang="ko-KR" altLang="en-US" sz="2800" dirty="0" err="1">
                <a:solidFill>
                  <a:schemeClr val="tx1">
                    <a:lumMod val="50000"/>
                    <a:lumOff val="50000"/>
                  </a:schemeClr>
                </a:solidFill>
              </a:rPr>
              <a:t>역전파</a:t>
            </a:r>
            <a:endParaRPr lang="ko-KR" altLang="en-US" sz="2800" dirty="0">
              <a:solidFill>
                <a:schemeClr val="tx1">
                  <a:lumMod val="50000"/>
                  <a:lumOff val="50000"/>
                </a:schemeClr>
              </a:solidFill>
            </a:endParaRPr>
          </a:p>
        </p:txBody>
      </p:sp>
      <p:sp>
        <p:nvSpPr>
          <p:cNvPr id="7" name="내용 개체 틀 2">
            <a:extLst>
              <a:ext uri="{FF2B5EF4-FFF2-40B4-BE49-F238E27FC236}">
                <a16:creationId xmlns:a16="http://schemas.microsoft.com/office/drawing/2014/main" id="{766DEE01-1F53-4603-B170-C0D5A09782D3}"/>
              </a:ext>
            </a:extLst>
          </p:cNvPr>
          <p:cNvSpPr txBox="1">
            <a:spLocks/>
          </p:cNvSpPr>
          <p:nvPr/>
        </p:nvSpPr>
        <p:spPr>
          <a:xfrm>
            <a:off x="2209800" y="1825625"/>
            <a:ext cx="4229100" cy="176847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스퀘어"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스퀘어"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스퀘어"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latin typeface="나눔스퀘어" panose="020B0600000101010101" pitchFamily="50" charset="-127"/>
              </a:rPr>
              <a:t>The fraction of </a:t>
            </a:r>
            <a:r>
              <a:rPr lang="en-US" altLang="ko-KR" sz="2400" b="1" dirty="0">
                <a:latin typeface="나눔스퀘어" panose="020B0600000101010101" pitchFamily="50" charset="-127"/>
              </a:rPr>
              <a:t>e1 </a:t>
            </a:r>
            <a:r>
              <a:rPr lang="en-US" altLang="ko-KR" sz="2400" dirty="0">
                <a:latin typeface="나눔스퀘어" panose="020B0600000101010101" pitchFamily="50" charset="-127"/>
              </a:rPr>
              <a:t>used to update </a:t>
            </a:r>
            <a:r>
              <a:rPr lang="en-US" altLang="ko-KR" sz="2400" b="1" dirty="0">
                <a:latin typeface="나눔스퀘어" panose="020B0600000101010101" pitchFamily="50" charset="-127"/>
              </a:rPr>
              <a:t>w11 </a:t>
            </a:r>
            <a:r>
              <a:rPr lang="en-US" altLang="ko-KR" sz="2400" dirty="0">
                <a:latin typeface="나눔스퀘어" panose="020B0600000101010101" pitchFamily="50" charset="-127"/>
              </a:rPr>
              <a:t>is:</a:t>
            </a:r>
          </a:p>
          <a:p>
            <a:r>
              <a:rPr lang="en-US" altLang="ko-KR" sz="2000" dirty="0">
                <a:solidFill>
                  <a:schemeClr val="tx1">
                    <a:lumMod val="50000"/>
                    <a:lumOff val="50000"/>
                  </a:schemeClr>
                </a:solidFill>
                <a:latin typeface="나눔스퀘어" panose="020B0600000101010101" pitchFamily="50" charset="-127"/>
              </a:rPr>
              <a:t>w11</a:t>
            </a:r>
            <a:r>
              <a:rPr lang="ko-KR" altLang="en-US" sz="2000" dirty="0">
                <a:solidFill>
                  <a:schemeClr val="tx1">
                    <a:lumMod val="50000"/>
                    <a:lumOff val="50000"/>
                  </a:schemeClr>
                </a:solidFill>
                <a:latin typeface="나눔스퀘어" panose="020B0600000101010101" pitchFamily="50" charset="-127"/>
              </a:rPr>
              <a:t>을 업데이트하기 위해 사용되는 </a:t>
            </a:r>
            <a:r>
              <a:rPr lang="en-US" altLang="ko-KR" sz="2000" dirty="0">
                <a:solidFill>
                  <a:schemeClr val="tx1">
                    <a:lumMod val="50000"/>
                    <a:lumOff val="50000"/>
                  </a:schemeClr>
                </a:solidFill>
                <a:latin typeface="나눔스퀘어" panose="020B0600000101010101" pitchFamily="50" charset="-127"/>
              </a:rPr>
              <a:t>e1</a:t>
            </a:r>
            <a:r>
              <a:rPr lang="ko-KR" altLang="en-US" sz="2000" dirty="0">
                <a:solidFill>
                  <a:schemeClr val="tx1">
                    <a:lumMod val="50000"/>
                    <a:lumOff val="50000"/>
                  </a:schemeClr>
                </a:solidFill>
                <a:latin typeface="나눔스퀘어" panose="020B0600000101010101" pitchFamily="50" charset="-127"/>
              </a:rPr>
              <a:t>의 일부는 다음과 같이 표현됩니다</a:t>
            </a:r>
            <a:r>
              <a:rPr lang="en-US" altLang="ko-KR" sz="2000" dirty="0">
                <a:solidFill>
                  <a:schemeClr val="tx1">
                    <a:lumMod val="50000"/>
                    <a:lumOff val="50000"/>
                  </a:schemeClr>
                </a:solidFill>
                <a:latin typeface="나눔스퀘어" panose="020B0600000101010101" pitchFamily="50" charset="-127"/>
              </a:rPr>
              <a:t>:</a:t>
            </a:r>
            <a:endParaRPr lang="ko-KR" altLang="en-US" sz="2000" dirty="0">
              <a:solidFill>
                <a:schemeClr val="tx1">
                  <a:lumMod val="50000"/>
                  <a:lumOff val="50000"/>
                </a:schemeClr>
              </a:solidFill>
              <a:latin typeface="나눔스퀘어" panose="020B0600000101010101" pitchFamily="50" charset="-127"/>
            </a:endParaRPr>
          </a:p>
        </p:txBody>
      </p:sp>
      <p:sp>
        <p:nvSpPr>
          <p:cNvPr id="8" name="내용 개체 틀 2">
            <a:extLst>
              <a:ext uri="{FF2B5EF4-FFF2-40B4-BE49-F238E27FC236}">
                <a16:creationId xmlns:a16="http://schemas.microsoft.com/office/drawing/2014/main" id="{766DEE01-1F53-4603-B170-C0D5A09782D3}"/>
              </a:ext>
            </a:extLst>
          </p:cNvPr>
          <p:cNvSpPr txBox="1">
            <a:spLocks/>
          </p:cNvSpPr>
          <p:nvPr/>
        </p:nvSpPr>
        <p:spPr>
          <a:xfrm>
            <a:off x="7354889" y="1825625"/>
            <a:ext cx="4229100" cy="176847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바른고딕"/>
                <a:ea typeface="나눔스퀘어"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바른고딕"/>
                <a:ea typeface="나눔스퀘어"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바른고딕"/>
                <a:ea typeface="나눔스퀘어"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바른고딕"/>
                <a:ea typeface="나눔스퀘어"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latin typeface="나눔스퀘어" panose="020B0600000101010101" pitchFamily="50" charset="-127"/>
              </a:rPr>
              <a:t>The fraction of </a:t>
            </a:r>
            <a:r>
              <a:rPr lang="en-US" altLang="ko-KR" sz="2400" b="1" dirty="0">
                <a:latin typeface="나눔스퀘어" panose="020B0600000101010101" pitchFamily="50" charset="-127"/>
              </a:rPr>
              <a:t>e2 </a:t>
            </a:r>
            <a:r>
              <a:rPr lang="en-US" altLang="ko-KR" sz="2400" dirty="0">
                <a:latin typeface="나눔스퀘어" panose="020B0600000101010101" pitchFamily="50" charset="-127"/>
              </a:rPr>
              <a:t>used to update </a:t>
            </a:r>
            <a:r>
              <a:rPr lang="en-US" altLang="ko-KR" sz="2400" b="1" dirty="0">
                <a:latin typeface="나눔스퀘어" panose="020B0600000101010101" pitchFamily="50" charset="-127"/>
              </a:rPr>
              <a:t>w 21 </a:t>
            </a:r>
            <a:r>
              <a:rPr lang="en-US" altLang="ko-KR" sz="2400" dirty="0">
                <a:latin typeface="나눔스퀘어" panose="020B0600000101010101" pitchFamily="50" charset="-127"/>
              </a:rPr>
              <a:t>is:</a:t>
            </a:r>
          </a:p>
          <a:p>
            <a:r>
              <a:rPr lang="en-US" altLang="ko-KR" sz="2000" dirty="0">
                <a:solidFill>
                  <a:schemeClr val="tx1">
                    <a:lumMod val="50000"/>
                    <a:lumOff val="50000"/>
                  </a:schemeClr>
                </a:solidFill>
                <a:latin typeface="나눔스퀘어" panose="020B0600000101010101" pitchFamily="50" charset="-127"/>
              </a:rPr>
              <a:t>w21</a:t>
            </a:r>
            <a:r>
              <a:rPr lang="ko-KR" altLang="en-US" sz="2000" dirty="0">
                <a:solidFill>
                  <a:schemeClr val="tx1">
                    <a:lumMod val="50000"/>
                    <a:lumOff val="50000"/>
                  </a:schemeClr>
                </a:solidFill>
                <a:latin typeface="나눔스퀘어" panose="020B0600000101010101" pitchFamily="50" charset="-127"/>
              </a:rPr>
              <a:t>을 업데이트하기 위해 사용되는 </a:t>
            </a:r>
            <a:r>
              <a:rPr lang="en-US" altLang="ko-KR" sz="2000" dirty="0">
                <a:solidFill>
                  <a:schemeClr val="tx1">
                    <a:lumMod val="50000"/>
                    <a:lumOff val="50000"/>
                  </a:schemeClr>
                </a:solidFill>
                <a:latin typeface="나눔스퀘어" panose="020B0600000101010101" pitchFamily="50" charset="-127"/>
              </a:rPr>
              <a:t>e1</a:t>
            </a:r>
            <a:r>
              <a:rPr lang="ko-KR" altLang="en-US" sz="2000" dirty="0">
                <a:solidFill>
                  <a:schemeClr val="tx1">
                    <a:lumMod val="50000"/>
                    <a:lumOff val="50000"/>
                  </a:schemeClr>
                </a:solidFill>
                <a:latin typeface="나눔스퀘어" panose="020B0600000101010101" pitchFamily="50" charset="-127"/>
              </a:rPr>
              <a:t>의 일부는 다음과 같이 표현됩니다</a:t>
            </a:r>
            <a:r>
              <a:rPr lang="en-US" altLang="ko-KR" sz="2000" dirty="0">
                <a:solidFill>
                  <a:schemeClr val="tx1">
                    <a:lumMod val="50000"/>
                    <a:lumOff val="50000"/>
                  </a:schemeClr>
                </a:solidFill>
                <a:latin typeface="나눔스퀘어" panose="020B0600000101010101" pitchFamily="50" charset="-127"/>
              </a:rPr>
              <a:t>:</a:t>
            </a:r>
            <a:endParaRPr lang="ko-KR" altLang="en-US" sz="2000" dirty="0">
              <a:solidFill>
                <a:schemeClr val="tx1">
                  <a:lumMod val="50000"/>
                  <a:lumOff val="50000"/>
                </a:schemeClr>
              </a:solidFill>
              <a:latin typeface="나눔스퀘어" panose="020B0600000101010101" pitchFamily="50" charset="-127"/>
            </a:endParaRPr>
          </a:p>
        </p:txBody>
      </p:sp>
      <p:sp>
        <p:nvSpPr>
          <p:cNvPr id="2" name="TextBox 1"/>
          <p:cNvSpPr txBox="1"/>
          <p:nvPr/>
        </p:nvSpPr>
        <p:spPr>
          <a:xfrm>
            <a:off x="2209800" y="4945894"/>
            <a:ext cx="8995275" cy="1569660"/>
          </a:xfrm>
          <a:prstGeom prst="rect">
            <a:avLst/>
          </a:prstGeom>
          <a:noFill/>
        </p:spPr>
        <p:txBody>
          <a:bodyPr wrap="square" rtlCol="0">
            <a:spAutoFit/>
          </a:bodyPr>
          <a:lstStyle/>
          <a:p>
            <a:r>
              <a:rPr lang="en-US" altLang="ko-KR" sz="1600" dirty="0"/>
              <a:t>(example) If </a:t>
            </a:r>
            <a:r>
              <a:rPr lang="en-US" altLang="ko-KR" sz="1600" b="1" dirty="0"/>
              <a:t>w11</a:t>
            </a:r>
            <a:r>
              <a:rPr lang="en-US" altLang="ko-KR" sz="1600" dirty="0"/>
              <a:t>=6 and </a:t>
            </a:r>
            <a:r>
              <a:rPr lang="en-US" altLang="ko-KR" sz="1600" b="1" dirty="0"/>
              <a:t>w21</a:t>
            </a:r>
            <a:r>
              <a:rPr lang="en-US" altLang="ko-KR" sz="1600" dirty="0"/>
              <a:t>=3, then the fraction of </a:t>
            </a:r>
            <a:r>
              <a:rPr lang="en-US" altLang="ko-KR" sz="1600" b="1" dirty="0"/>
              <a:t>e1 </a:t>
            </a:r>
            <a:r>
              <a:rPr lang="en-US" altLang="ko-KR" sz="1600" dirty="0"/>
              <a:t>used to update </a:t>
            </a:r>
            <a:r>
              <a:rPr lang="en-US" altLang="ko-KR" sz="1600" b="1" dirty="0"/>
              <a:t>w11 </a:t>
            </a:r>
            <a:r>
              <a:rPr lang="en-US" altLang="ko-KR" sz="1600" dirty="0"/>
              <a:t>is 6/(6+3) = 6/9 = 2/3. </a:t>
            </a:r>
          </a:p>
          <a:p>
            <a:r>
              <a:rPr lang="en-US" altLang="ko-KR" sz="1600" dirty="0"/>
              <a:t>That should leave 1/3 of </a:t>
            </a:r>
            <a:r>
              <a:rPr lang="en-US" altLang="ko-KR" sz="1600" b="1" dirty="0"/>
              <a:t>e1 </a:t>
            </a:r>
            <a:r>
              <a:rPr lang="en-US" altLang="ko-KR" sz="1600" dirty="0"/>
              <a:t>for the other smaller weight </a:t>
            </a:r>
            <a:r>
              <a:rPr lang="en-US" altLang="ko-KR" sz="1600" b="1" dirty="0"/>
              <a:t>w21 </a:t>
            </a:r>
            <a:r>
              <a:rPr lang="en-US" altLang="ko-KR" sz="1600" dirty="0"/>
              <a:t>which we can confirm using the expression 3/(6+3) = 3/9 which is indeed 1/3.</a:t>
            </a:r>
          </a:p>
          <a:p>
            <a:r>
              <a:rPr lang="en-US" altLang="ko-KR" sz="1600" dirty="0">
                <a:solidFill>
                  <a:schemeClr val="tx1">
                    <a:lumMod val="50000"/>
                    <a:lumOff val="50000"/>
                  </a:schemeClr>
                </a:solidFill>
              </a:rPr>
              <a:t>(</a:t>
            </a:r>
            <a:r>
              <a:rPr lang="ko-KR" altLang="en-US" sz="1600" dirty="0">
                <a:solidFill>
                  <a:schemeClr val="tx1">
                    <a:lumMod val="50000"/>
                    <a:lumOff val="50000"/>
                  </a:schemeClr>
                </a:solidFill>
              </a:rPr>
              <a:t>예</a:t>
            </a:r>
            <a:r>
              <a:rPr lang="en-US" altLang="ko-KR" sz="1600" dirty="0">
                <a:solidFill>
                  <a:schemeClr val="tx1">
                    <a:lumMod val="50000"/>
                    <a:lumOff val="50000"/>
                  </a:schemeClr>
                </a:solidFill>
              </a:rPr>
              <a:t>) </a:t>
            </a:r>
            <a:r>
              <a:rPr lang="ko-KR" altLang="en-US" sz="1600" dirty="0">
                <a:solidFill>
                  <a:schemeClr val="tx1">
                    <a:lumMod val="50000"/>
                    <a:lumOff val="50000"/>
                  </a:schemeClr>
                </a:solidFill>
              </a:rPr>
              <a:t>만약 </a:t>
            </a:r>
            <a:r>
              <a:rPr lang="en-US" altLang="ko-KR" sz="1600" b="1" dirty="0">
                <a:solidFill>
                  <a:schemeClr val="tx1">
                    <a:lumMod val="50000"/>
                    <a:lumOff val="50000"/>
                  </a:schemeClr>
                </a:solidFill>
              </a:rPr>
              <a:t>w11</a:t>
            </a:r>
            <a:r>
              <a:rPr lang="en-US" altLang="ko-KR" sz="1600" dirty="0">
                <a:solidFill>
                  <a:schemeClr val="tx1">
                    <a:lumMod val="50000"/>
                    <a:lumOff val="50000"/>
                  </a:schemeClr>
                </a:solidFill>
              </a:rPr>
              <a:t>=6 and </a:t>
            </a:r>
            <a:r>
              <a:rPr lang="en-US" altLang="ko-KR" sz="1600" b="1" dirty="0">
                <a:solidFill>
                  <a:schemeClr val="tx1">
                    <a:lumMod val="50000"/>
                    <a:lumOff val="50000"/>
                  </a:schemeClr>
                </a:solidFill>
              </a:rPr>
              <a:t>w21</a:t>
            </a:r>
            <a:r>
              <a:rPr lang="en-US" altLang="ko-KR" sz="1600" dirty="0">
                <a:solidFill>
                  <a:schemeClr val="tx1">
                    <a:lumMod val="50000"/>
                    <a:lumOff val="50000"/>
                  </a:schemeClr>
                </a:solidFill>
              </a:rPr>
              <a:t>=3 </a:t>
            </a:r>
            <a:r>
              <a:rPr lang="ko-KR" altLang="en-US" sz="1600" dirty="0">
                <a:solidFill>
                  <a:schemeClr val="tx1">
                    <a:lumMod val="50000"/>
                    <a:lumOff val="50000"/>
                  </a:schemeClr>
                </a:solidFill>
              </a:rPr>
              <a:t>값을 가진다면</a:t>
            </a:r>
            <a:r>
              <a:rPr lang="en-US" altLang="ko-KR" sz="1600" dirty="0">
                <a:solidFill>
                  <a:schemeClr val="tx1">
                    <a:lumMod val="50000"/>
                    <a:lumOff val="50000"/>
                  </a:schemeClr>
                </a:solidFill>
              </a:rPr>
              <a:t>, </a:t>
            </a:r>
            <a:r>
              <a:rPr lang="en-US" altLang="ko-KR" sz="1600" b="1" dirty="0">
                <a:solidFill>
                  <a:schemeClr val="tx1">
                    <a:lumMod val="50000"/>
                    <a:lumOff val="50000"/>
                  </a:schemeClr>
                </a:solidFill>
              </a:rPr>
              <a:t>w11</a:t>
            </a:r>
            <a:r>
              <a:rPr lang="ko-KR" altLang="en-US" sz="1600" dirty="0">
                <a:solidFill>
                  <a:schemeClr val="tx1">
                    <a:lumMod val="50000"/>
                    <a:lumOff val="50000"/>
                  </a:schemeClr>
                </a:solidFill>
              </a:rPr>
              <a:t>에는 오차 </a:t>
            </a:r>
            <a:r>
              <a:rPr lang="en-US" altLang="ko-KR" sz="1600" b="1" dirty="0">
                <a:solidFill>
                  <a:schemeClr val="tx1">
                    <a:lumMod val="50000"/>
                    <a:lumOff val="50000"/>
                  </a:schemeClr>
                </a:solidFill>
              </a:rPr>
              <a:t>e1</a:t>
            </a:r>
            <a:r>
              <a:rPr lang="ko-KR" altLang="en-US" sz="1600" dirty="0">
                <a:solidFill>
                  <a:schemeClr val="tx1">
                    <a:lumMod val="50000"/>
                    <a:lumOff val="50000"/>
                  </a:schemeClr>
                </a:solidFill>
              </a:rPr>
              <a:t>의</a:t>
            </a:r>
            <a:r>
              <a:rPr lang="en-US" altLang="ko-KR" sz="1600" b="1" dirty="0">
                <a:solidFill>
                  <a:schemeClr val="tx1">
                    <a:lumMod val="50000"/>
                    <a:lumOff val="50000"/>
                  </a:schemeClr>
                </a:solidFill>
              </a:rPr>
              <a:t> 6/(6+3)=6/9=2/3</a:t>
            </a:r>
            <a:r>
              <a:rPr lang="ko-KR" altLang="en-US" sz="1600" dirty="0">
                <a:solidFill>
                  <a:schemeClr val="tx1">
                    <a:lumMod val="50000"/>
                    <a:lumOff val="50000"/>
                  </a:schemeClr>
                </a:solidFill>
              </a:rPr>
              <a:t>가</a:t>
            </a:r>
            <a:r>
              <a:rPr lang="ko-KR" altLang="en-US" sz="1600" b="1" dirty="0">
                <a:solidFill>
                  <a:schemeClr val="tx1">
                    <a:lumMod val="50000"/>
                    <a:lumOff val="50000"/>
                  </a:schemeClr>
                </a:solidFill>
              </a:rPr>
              <a:t> </a:t>
            </a:r>
            <a:r>
              <a:rPr lang="ko-KR" altLang="en-US" sz="1600" dirty="0">
                <a:solidFill>
                  <a:schemeClr val="tx1">
                    <a:lumMod val="50000"/>
                    <a:lumOff val="50000"/>
                  </a:schemeClr>
                </a:solidFill>
              </a:rPr>
              <a:t>전달되고</a:t>
            </a:r>
            <a:r>
              <a:rPr lang="en-US" altLang="ko-KR" sz="1600" dirty="0">
                <a:solidFill>
                  <a:schemeClr val="tx1">
                    <a:lumMod val="50000"/>
                    <a:lumOff val="50000"/>
                  </a:schemeClr>
                </a:solidFill>
              </a:rPr>
              <a:t>, </a:t>
            </a:r>
            <a:r>
              <a:rPr lang="en-US" altLang="ko-KR" sz="1600" b="1" dirty="0">
                <a:solidFill>
                  <a:schemeClr val="tx1">
                    <a:lumMod val="50000"/>
                    <a:lumOff val="50000"/>
                  </a:schemeClr>
                </a:solidFill>
              </a:rPr>
              <a:t>w21</a:t>
            </a:r>
            <a:r>
              <a:rPr lang="ko-KR" altLang="en-US" sz="1600" b="1" dirty="0">
                <a:solidFill>
                  <a:schemeClr val="tx1">
                    <a:lumMod val="50000"/>
                    <a:lumOff val="50000"/>
                  </a:schemeClr>
                </a:solidFill>
              </a:rPr>
              <a:t>에는 </a:t>
            </a:r>
            <a:r>
              <a:rPr lang="ko-KR" altLang="en-US" sz="1600" dirty="0">
                <a:solidFill>
                  <a:schemeClr val="tx1">
                    <a:lumMod val="50000"/>
                    <a:lumOff val="50000"/>
                  </a:schemeClr>
                </a:solidFill>
              </a:rPr>
              <a:t>오차 </a:t>
            </a:r>
            <a:r>
              <a:rPr lang="en-US" altLang="ko-KR" sz="1600" b="1" dirty="0">
                <a:solidFill>
                  <a:schemeClr val="tx1">
                    <a:lumMod val="50000"/>
                    <a:lumOff val="50000"/>
                  </a:schemeClr>
                </a:solidFill>
              </a:rPr>
              <a:t>e1</a:t>
            </a:r>
            <a:r>
              <a:rPr lang="ko-KR" altLang="en-US" sz="1600" dirty="0">
                <a:solidFill>
                  <a:schemeClr val="tx1">
                    <a:lumMod val="50000"/>
                    <a:lumOff val="50000"/>
                  </a:schemeClr>
                </a:solidFill>
              </a:rPr>
              <a:t>의</a:t>
            </a:r>
            <a:r>
              <a:rPr lang="ko-KR" altLang="en-US" sz="1600" b="1" dirty="0">
                <a:solidFill>
                  <a:schemeClr val="tx1">
                    <a:lumMod val="50000"/>
                    <a:lumOff val="50000"/>
                  </a:schemeClr>
                </a:solidFill>
              </a:rPr>
              <a:t> </a:t>
            </a:r>
            <a:r>
              <a:rPr lang="en-US" altLang="ko-KR" sz="1600" b="1" dirty="0">
                <a:solidFill>
                  <a:schemeClr val="tx1">
                    <a:lumMod val="50000"/>
                    <a:lumOff val="50000"/>
                  </a:schemeClr>
                </a:solidFill>
              </a:rPr>
              <a:t>3/(6+3)=3/9=1/3</a:t>
            </a:r>
            <a:r>
              <a:rPr lang="ko-KR" altLang="en-US" sz="1600" dirty="0">
                <a:solidFill>
                  <a:schemeClr val="tx1">
                    <a:lumMod val="50000"/>
                    <a:lumOff val="50000"/>
                  </a:schemeClr>
                </a:solidFill>
              </a:rPr>
              <a:t>가 전달됩니다</a:t>
            </a:r>
            <a:r>
              <a:rPr lang="en-US" altLang="ko-KR" sz="1600" dirty="0">
                <a:solidFill>
                  <a:schemeClr val="tx1">
                    <a:lumMod val="50000"/>
                    <a:lumOff val="50000"/>
                  </a:schemeClr>
                </a:solidFill>
              </a:rPr>
              <a:t>. </a:t>
            </a:r>
          </a:p>
        </p:txBody>
      </p:sp>
      <p:sp>
        <p:nvSpPr>
          <p:cNvPr id="12" name="TextBox 11"/>
          <p:cNvSpPr txBox="1"/>
          <p:nvPr/>
        </p:nvSpPr>
        <p:spPr>
          <a:xfrm>
            <a:off x="4872706" y="3360309"/>
            <a:ext cx="381836" cy="523220"/>
          </a:xfrm>
          <a:prstGeom prst="rect">
            <a:avLst/>
          </a:prstGeom>
          <a:noFill/>
        </p:spPr>
        <p:txBody>
          <a:bodyPr wrap="none" rtlCol="0">
            <a:spAutoFit/>
          </a:bodyPr>
          <a:lstStyle/>
          <a:p>
            <a:r>
              <a:rPr lang="en-US" altLang="ko-KR" sz="2800" dirty="0">
                <a:solidFill>
                  <a:srgbClr val="0070C0"/>
                </a:solidFill>
              </a:rPr>
              <a:t>6</a:t>
            </a:r>
            <a:endParaRPr lang="ko-KR" altLang="en-US" sz="2800" dirty="0">
              <a:solidFill>
                <a:srgbClr val="0070C0"/>
              </a:solidFill>
            </a:endParaRPr>
          </a:p>
        </p:txBody>
      </p:sp>
      <p:sp>
        <p:nvSpPr>
          <p:cNvPr id="13" name="TextBox 12"/>
          <p:cNvSpPr txBox="1"/>
          <p:nvPr/>
        </p:nvSpPr>
        <p:spPr>
          <a:xfrm>
            <a:off x="10445005" y="3262415"/>
            <a:ext cx="381836" cy="523220"/>
          </a:xfrm>
          <a:prstGeom prst="rect">
            <a:avLst/>
          </a:prstGeom>
          <a:noFill/>
        </p:spPr>
        <p:txBody>
          <a:bodyPr wrap="none" rtlCol="0">
            <a:spAutoFit/>
          </a:bodyPr>
          <a:lstStyle/>
          <a:p>
            <a:r>
              <a:rPr lang="en-US" altLang="ko-KR" sz="2800" dirty="0">
                <a:solidFill>
                  <a:srgbClr val="0070C0"/>
                </a:solidFill>
              </a:rPr>
              <a:t>3</a:t>
            </a:r>
            <a:endParaRPr lang="ko-KR" altLang="en-US" sz="2800" dirty="0">
              <a:solidFill>
                <a:srgbClr val="0070C0"/>
              </a:solidFill>
            </a:endParaRPr>
          </a:p>
        </p:txBody>
      </p:sp>
      <p:pic>
        <p:nvPicPr>
          <p:cNvPr id="16" name="오디오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04778946"/>
      </p:ext>
    </p:extLst>
  </p:cSld>
  <p:clrMapOvr>
    <a:masterClrMapping/>
  </p:clrMapOvr>
  <mc:AlternateContent xmlns:mc="http://schemas.openxmlformats.org/markup-compatibility/2006" xmlns:p14="http://schemas.microsoft.com/office/powerpoint/2010/main">
    <mc:Choice Requires="p14">
      <p:transition spd="slow" p14:dur="2000" advTm="56518"/>
    </mc:Choice>
    <mc:Fallback xmlns="">
      <p:transition spd="slow" advTm="56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98500" y="2946176"/>
            <a:ext cx="11493500" cy="1014413"/>
          </a:xfrm>
        </p:spPr>
        <p:txBody>
          <a:bodyPr anchor="ctr">
            <a:normAutofit fontScale="90000"/>
          </a:bodyPr>
          <a:lstStyle/>
          <a:p>
            <a:r>
              <a:rPr lang="en-US" altLang="ko-KR" sz="6700" b="1" dirty="0"/>
              <a:t>Chapter 12</a:t>
            </a:r>
            <a:br>
              <a:rPr lang="en-US" altLang="ko-KR" b="1" dirty="0">
                <a:solidFill>
                  <a:schemeClr val="accent1"/>
                </a:solidFill>
              </a:rPr>
            </a:br>
            <a:r>
              <a:rPr lang="en-US" altLang="ko-KR" dirty="0" err="1"/>
              <a:t>Backpropagating</a:t>
            </a:r>
            <a:r>
              <a:rPr lang="en-US" altLang="ko-KR" dirty="0"/>
              <a:t> Errors </a:t>
            </a:r>
            <a:br>
              <a:rPr lang="en-US" altLang="ko-KR" dirty="0"/>
            </a:br>
            <a:r>
              <a:rPr lang="en-US" altLang="ko-KR" dirty="0"/>
              <a:t>To More Layers</a:t>
            </a:r>
            <a:br>
              <a:rPr lang="en-US" altLang="ko-KR" dirty="0"/>
            </a:br>
            <a:r>
              <a:rPr lang="ko-KR" altLang="en-US" sz="5300" dirty="0">
                <a:solidFill>
                  <a:schemeClr val="tx1">
                    <a:lumMod val="50000"/>
                    <a:lumOff val="50000"/>
                  </a:schemeClr>
                </a:solidFill>
              </a:rPr>
              <a:t>다중 계층에서의 </a:t>
            </a:r>
            <a:r>
              <a:rPr lang="ko-KR" altLang="en-US" sz="5300" b="1" dirty="0">
                <a:solidFill>
                  <a:schemeClr val="tx1">
                    <a:lumMod val="50000"/>
                    <a:lumOff val="50000"/>
                  </a:schemeClr>
                </a:solidFill>
              </a:rPr>
              <a:t>오차의 </a:t>
            </a:r>
            <a:r>
              <a:rPr lang="ko-KR" altLang="en-US" sz="5300" b="1" dirty="0" err="1">
                <a:solidFill>
                  <a:schemeClr val="tx1">
                    <a:lumMod val="50000"/>
                    <a:lumOff val="50000"/>
                  </a:schemeClr>
                </a:solidFill>
              </a:rPr>
              <a:t>역전파</a:t>
            </a:r>
            <a:endParaRPr lang="ko-KR" altLang="en-US" sz="7300" b="1" dirty="0">
              <a:solidFill>
                <a:schemeClr val="tx1">
                  <a:lumMod val="50000"/>
                  <a:lumOff val="50000"/>
                </a:schemeClr>
              </a:solidFill>
            </a:endParaRPr>
          </a:p>
        </p:txBody>
      </p:sp>
      <p:sp>
        <p:nvSpPr>
          <p:cNvPr id="3" name="슬라이드 번호 개체 틀 2"/>
          <p:cNvSpPr>
            <a:spLocks noGrp="1"/>
          </p:cNvSpPr>
          <p:nvPr>
            <p:ph type="sldNum" sz="quarter" idx="4"/>
          </p:nvPr>
        </p:nvSpPr>
        <p:spPr/>
        <p:txBody>
          <a:bodyPr/>
          <a:lstStyle/>
          <a:p>
            <a:fld id="{B9154E3B-2790-45AB-9A85-320C4C8F03EA}" type="slidenum">
              <a:rPr lang="ko-KR" altLang="en-US" smtClean="0"/>
              <a:t>9</a:t>
            </a:fld>
            <a:endParaRPr lang="ko-KR" altLang="en-US"/>
          </a:p>
        </p:txBody>
      </p:sp>
    </p:spTree>
    <p:extLst>
      <p:ext uri="{BB962C8B-B14F-4D97-AF65-F5344CB8AC3E}">
        <p14:creationId xmlns:p14="http://schemas.microsoft.com/office/powerpoint/2010/main" val="51651140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12956</TotalTime>
  <Words>8812</Words>
  <Application>Microsoft Office PowerPoint</Application>
  <PresentationFormat>와이드스크린</PresentationFormat>
  <Paragraphs>929</Paragraphs>
  <Slides>57</Slides>
  <Notes>57</Notes>
  <HiddenSlides>0</HiddenSlides>
  <MMClips>43</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57</vt:i4>
      </vt:variant>
    </vt:vector>
  </HeadingPairs>
  <TitlesOfParts>
    <vt:vector size="74" baseType="lpstr">
      <vt:lpstr>나눔스퀘어 Bold</vt:lpstr>
      <vt:lpstr>나눔명조</vt:lpstr>
      <vt:lpstr>Cambria Math</vt:lpstr>
      <vt:lpstr>나눔바른고딕</vt:lpstr>
      <vt:lpstr>Times New Roman</vt:lpstr>
      <vt:lpstr>나눔스퀘어 ExtraBold</vt:lpstr>
      <vt:lpstr>1훈하얀고양이 R</vt:lpstr>
      <vt:lpstr>Wingdings</vt:lpstr>
      <vt:lpstr>Arial</vt:lpstr>
      <vt:lpstr>맑은 고딕</vt:lpstr>
      <vt:lpstr>Palatino Linotype</vt:lpstr>
      <vt:lpstr>Wingdings 3</vt:lpstr>
      <vt:lpstr>MS PGothic</vt:lpstr>
      <vt:lpstr>Segoe UI Semibold</vt:lpstr>
      <vt:lpstr>Gadugi</vt:lpstr>
      <vt:lpstr>나눔스퀘어</vt:lpstr>
      <vt:lpstr>Office 테마</vt:lpstr>
      <vt:lpstr>Backpropagation 역전파</vt:lpstr>
      <vt:lpstr>Chapter 10 Learning Weights  From More Than One Node 여러 노드에서 가중치 학습하기</vt:lpstr>
      <vt:lpstr>Learning Weights From More Than One Node 여러 노드에서 가중치 학습하기</vt:lpstr>
      <vt:lpstr>Learning Weights From More Than One Node 여러 노드에서 가중치 학습하기</vt:lpstr>
      <vt:lpstr>Learning Weights From More Than One Node 여러 노드에서 가중치 학습하기</vt:lpstr>
      <vt:lpstr>Chapter 11 Backpropagating Errors From More Output Nodes 여러 노드에서의 오차의 역전파</vt:lpstr>
      <vt:lpstr>Backpropagating Errors From More Output Nodes 여러 노드에서의 오차의 역전파</vt:lpstr>
      <vt:lpstr>Backpropagating Errors From More Output Nodes 여러 노드에서의 오차의 역전파</vt:lpstr>
      <vt:lpstr>Chapter 12 Backpropagating Errors  To More Layers 다중 계층에서의 오차의 역전파</vt:lpstr>
      <vt:lpstr>Backpropagating Errors To More Layers 다중 계층에서의 오차의 역전파</vt:lpstr>
      <vt:lpstr>Backpropagating Errors To More Layers 다중 계층에서의 오차의 역전파</vt:lpstr>
      <vt:lpstr>Backpropagating Errors To More Layers 다중 계층에서의 오차의 역전파</vt:lpstr>
      <vt:lpstr>Backpropagating Errors To More Layers 다중 계층에서의 오차의 역전파</vt:lpstr>
      <vt:lpstr>Backpropagating Errors To More Layers 다중 계층에서의 오차의 역전파</vt:lpstr>
      <vt:lpstr>Key Points 핵심 정리</vt:lpstr>
      <vt:lpstr>Chapter 13 Backpropagating Errors  with Matrix Multiplication 행렬곱을 이용한 오차의 역전파</vt:lpstr>
      <vt:lpstr>Backpropagating Errors with Matrix Multiplication 행렬곱을 이용한 오차의 역전파</vt:lpstr>
      <vt:lpstr>Backpropagating Errors with Matrix Multiplication 행렬곱을 이용한 오차의 역전파</vt:lpstr>
      <vt:lpstr>Backpropagating Errors with Matrix Multiplication 행렬곱을 이용한 오차의 역전파</vt:lpstr>
      <vt:lpstr>Backpropagating Errors with Matrix Multiplication 행렬곱을 이용한 오차의 역전파</vt:lpstr>
      <vt:lpstr>Backpropagating Errors with Matrix Multiplication 행렬곱을 이용한 오차의 역전파</vt:lpstr>
      <vt:lpstr>Key Points 핵심 정리</vt:lpstr>
      <vt:lpstr>Chapter 14 How Do We Actually Update Weights? 가중치의 진짜 업데이트 https://stats.stackexchange.com/questions/313681/who-invented-stochastic-gradient-descent https://en.wikipedia.org/wiki/Augustin-Louis_Cauchy  </vt:lpstr>
      <vt:lpstr>Actual Update of Weights 가중치의 진짜 업데이트</vt:lpstr>
      <vt:lpstr>Using Formula 공식을 사용하는 방법</vt:lpstr>
      <vt:lpstr>Brute Force 무차별 대입 방법</vt:lpstr>
      <vt:lpstr>★Gradient Descent ★경사 하강법 ➔ 가중치의 진짜 업데이트 </vt:lpstr>
      <vt:lpstr>Actual Update of Weights 가중치의 진짜 업데이트</vt:lpstr>
      <vt:lpstr>Actual Update of Weights 가중치의 진짜 업데이트</vt:lpstr>
      <vt:lpstr>Actual Update of Weights 가중치의 진짜 업데이트</vt:lpstr>
      <vt:lpstr>Key Points 중간 정리</vt:lpstr>
      <vt:lpstr>Actual Update of Weights 가중치의 진짜 업데이트</vt:lpstr>
      <vt:lpstr>Actual Update of Weights 가중치의 진짜 업데이트</vt:lpstr>
      <vt:lpstr>Actual Update of Weights 가중치의 진짜 업데이트</vt:lpstr>
      <vt:lpstr>Actual Update of Weights 가중치의 진짜 업데이트</vt:lpstr>
      <vt:lpstr>Actual Update of Weights 가중치의 진짜 업데이트</vt:lpstr>
      <vt:lpstr>Actual Update of Weights 가중치의 진짜 업데이트</vt:lpstr>
      <vt:lpstr>Actual Update of Weights 가중치의 진짜 업데이트</vt:lpstr>
      <vt:lpstr>Actual Update of Weights 가중치의 진짜 업데이트</vt:lpstr>
      <vt:lpstr>Actual Update of Weights 가중치의 진짜 업데이트</vt:lpstr>
      <vt:lpstr>시그모이드 함수 미분 Derivative of the Sigmoid Function</vt:lpstr>
      <vt:lpstr>Actual Update of Weights 가중치의 진짜 업데이트</vt:lpstr>
      <vt:lpstr>Actual Update of Weights 가중치의 진짜 업데이트</vt:lpstr>
      <vt:lpstr>Actual Update of Weights 가중치의 진짜 업데이트</vt:lpstr>
      <vt:lpstr>Actual Update of Weights 가중치의 진짜 업데이트</vt:lpstr>
      <vt:lpstr>Key Points 핵심 정리</vt:lpstr>
      <vt:lpstr>Chapter 15 Weight Update Worked Example 가중치 업데이트 예제</vt:lpstr>
      <vt:lpstr>Weight Update Worked Example 가중치 업데이트 예제</vt:lpstr>
      <vt:lpstr>Weight Update Worked Example (p133) 가중치 업데이트 예제 (p133)</vt:lpstr>
      <vt:lpstr>Chapter 16 Preparing Data 데이터 준비</vt:lpstr>
      <vt:lpstr>Preparing Data : Inputs 데이터 준비하기 : 입력 값</vt:lpstr>
      <vt:lpstr>Preparing Data : Outputs 데이터 준비하기 : 결과 값</vt:lpstr>
      <vt:lpstr>Preparing Data : Weights 데이터 준비하기 : 가중치</vt:lpstr>
      <vt:lpstr>Key Points 핵심 정리</vt:lpstr>
      <vt:lpstr>Great Job! 수고 많으셨습니다!</vt:lpstr>
      <vt:lpstr>NNLab1 Chapter 9 (forward)  Chapter 12 (backward) Chapter 15 (update) </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송 현석</dc:creator>
  <cp:lastModifiedBy>mysung</cp:lastModifiedBy>
  <cp:revision>1354</cp:revision>
  <dcterms:created xsi:type="dcterms:W3CDTF">2018-07-06T14:38:52Z</dcterms:created>
  <dcterms:modified xsi:type="dcterms:W3CDTF">2021-03-23T04:20:35Z</dcterms:modified>
</cp:coreProperties>
</file>